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6" r:id="rId4"/>
    <p:sldId id="256" r:id="rId5"/>
    <p:sldId id="261" r:id="rId6"/>
    <p:sldId id="259" r:id="rId7"/>
    <p:sldId id="268" r:id="rId8"/>
    <p:sldId id="267" r:id="rId9"/>
    <p:sldId id="262" r:id="rId10"/>
    <p:sldId id="263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>
        <p:scale>
          <a:sx n="100" d="100"/>
          <a:sy n="100" d="100"/>
        </p:scale>
        <p:origin x="-1944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43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9433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514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405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69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37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258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1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750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2135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16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F8312-F3F5-4F37-9B08-23526A58D0BD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31DF2-0002-4E2D-993B-F980D47AF1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560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tre.org/auteur/VOLTAIRE" TargetMode="External"/><Relationship Id="rId2" Type="http://schemas.openxmlformats.org/officeDocument/2006/relationships/hyperlink" Target="https://www.littre.org/definition/arpente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4606280" cy="3123778"/>
          </a:xfrm>
        </p:spPr>
        <p:txBody>
          <a:bodyPr>
            <a:normAutofit fontScale="90000"/>
          </a:bodyPr>
          <a:lstStyle/>
          <a:p>
            <a:r>
              <a:rPr lang="fr-FR" sz="6700" dirty="0" smtClean="0">
                <a:solidFill>
                  <a:schemeClr val="accent5">
                    <a:lumMod val="75000"/>
                  </a:schemeClr>
                </a:solidFill>
              </a:rPr>
              <a:t>Les filles du coin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sz="22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VIVRE ET GRANDIR EN MILIEU RURAL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FR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sz="2700" dirty="0" err="1" smtClean="0"/>
              <a:t>Yaëlle</a:t>
            </a:r>
            <a:r>
              <a:rPr lang="fr-FR" sz="2700" dirty="0" smtClean="0"/>
              <a:t> </a:t>
            </a:r>
            <a:r>
              <a:rPr lang="fr-FR" sz="2700" dirty="0" err="1" smtClean="0"/>
              <a:t>Amsellem-Mainguy</a:t>
            </a:r>
            <a:r>
              <a:rPr lang="fr-FR" sz="2700" dirty="0" smtClean="0"/>
              <a:t/>
            </a:r>
            <a:br>
              <a:rPr lang="fr-FR" sz="2700" dirty="0" smtClean="0"/>
            </a:br>
            <a:r>
              <a:rPr lang="fr-FR" sz="2700" dirty="0" smtClean="0"/>
              <a:t>Presses de Sciences Po, 2023.</a:t>
            </a:r>
            <a:br>
              <a:rPr lang="fr-FR" sz="2700" dirty="0" smtClean="0"/>
            </a:br>
            <a:r>
              <a:rPr lang="fr-FR" sz="2700" dirty="0" smtClean="0"/>
              <a:t/>
            </a:r>
            <a:br>
              <a:rPr lang="fr-FR" sz="2700" dirty="0" smtClean="0"/>
            </a:br>
            <a:r>
              <a:rPr lang="fr-FR" sz="6000" dirty="0" smtClean="0">
                <a:solidFill>
                  <a:schemeClr val="accent5">
                    <a:lumMod val="75000"/>
                  </a:schemeClr>
                </a:solidFill>
                <a:latin typeface="Freestyle Script" pitchFamily="66" charset="0"/>
              </a:rPr>
              <a:t>Arpentage en classe</a:t>
            </a:r>
            <a:endParaRPr lang="fr-FR" dirty="0">
              <a:solidFill>
                <a:schemeClr val="accent5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55576" y="4365104"/>
            <a:ext cx="4536504" cy="1921768"/>
          </a:xfrm>
        </p:spPr>
        <p:txBody>
          <a:bodyPr/>
          <a:lstStyle/>
          <a:p>
            <a:r>
              <a:rPr lang="fr-FR" dirty="0" smtClean="0"/>
              <a:t>1SES et TSES</a:t>
            </a:r>
          </a:p>
          <a:p>
            <a:r>
              <a:rPr lang="fr-FR" dirty="0" smtClean="0"/>
              <a:t>Séance de 2h</a:t>
            </a:r>
            <a:endParaRPr lang="fr-FR" dirty="0"/>
          </a:p>
        </p:txBody>
      </p:sp>
      <p:sp>
        <p:nvSpPr>
          <p:cNvPr id="4" name="AutoShape 2" descr="Petit frère - Comprendre les destinées familiales de Isabelle Coutant -  Grand Format - Livre - Decitre"/>
          <p:cNvSpPr>
            <a:spLocks noChangeAspect="1" noChangeArrowheads="1"/>
          </p:cNvSpPr>
          <p:nvPr/>
        </p:nvSpPr>
        <p:spPr bwMode="auto">
          <a:xfrm>
            <a:off x="155575" y="-1265238"/>
            <a:ext cx="173355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6" name="Picture 2" descr="fillesducoi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80728"/>
            <a:ext cx="3024336" cy="467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00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sz="2700" b="1" u="sng" dirty="0"/>
              <a:t>A préparer pour Lundi (à rendre / individuel)- Possibilité de dessin en plus</a:t>
            </a:r>
            <a:r>
              <a:rPr lang="fr-FR" sz="4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fr-FR" sz="4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fr-FR" sz="4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ROUND 5- </a:t>
            </a:r>
            <a:r>
              <a:rPr lang="fr-FR" b="1" u="sng" dirty="0"/>
              <a:t>Rédaction d’un article  pour une </a:t>
            </a:r>
            <a:r>
              <a:rPr lang="fr-FR" b="1" u="sng" dirty="0" err="1" smtClean="0"/>
              <a:t>webradio</a:t>
            </a:r>
            <a:r>
              <a:rPr lang="fr-FR" b="1" u="sng" dirty="0" smtClean="0"/>
              <a:t> </a:t>
            </a:r>
            <a:r>
              <a:rPr lang="fr-FR" b="1" u="sng" dirty="0"/>
              <a:t>en groupe. 45 mn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47664" y="3140968"/>
            <a:ext cx="7139136" cy="298519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Groupes habituels</a:t>
            </a:r>
          </a:p>
          <a:p>
            <a:r>
              <a:rPr lang="fr-FR" dirty="0"/>
              <a:t>Vous devez présenter à la </a:t>
            </a:r>
            <a:r>
              <a:rPr lang="fr-FR" dirty="0" err="1" smtClean="0"/>
              <a:t>webradio</a:t>
            </a:r>
            <a:r>
              <a:rPr lang="fr-FR" dirty="0" smtClean="0"/>
              <a:t> </a:t>
            </a:r>
            <a:r>
              <a:rPr lang="fr-FR" dirty="0"/>
              <a:t>le livre et </a:t>
            </a:r>
            <a:r>
              <a:rPr lang="fr-FR" dirty="0" smtClean="0"/>
              <a:t>l’intérêt </a:t>
            </a:r>
            <a:r>
              <a:rPr lang="fr-FR" dirty="0"/>
              <a:t>pour des lycéens de le lire. Vous rédigez votre intervention </a:t>
            </a:r>
            <a:r>
              <a:rPr lang="fr-FR" dirty="0" smtClean="0"/>
              <a:t>: ( PLAN + Rédaction) </a:t>
            </a:r>
            <a:r>
              <a:rPr lang="fr-FR" dirty="0" smtClean="0">
                <a:sym typeface="Wingdings" pitchFamily="2" charset="2"/>
              </a:rPr>
              <a:t> Objectif 5mn</a:t>
            </a:r>
            <a:endParaRPr lang="fr-FR" dirty="0"/>
          </a:p>
          <a:p>
            <a:r>
              <a:rPr lang="fr-FR" dirty="0"/>
              <a:t>Au cœur du livre / Impressions + notions ou mécanismes</a:t>
            </a:r>
          </a:p>
          <a:p>
            <a:r>
              <a:rPr lang="fr-FR" dirty="0"/>
              <a:t>Ce qui vous a plu / Ce qui vous a déplu.</a:t>
            </a:r>
          </a:p>
          <a:p>
            <a:endParaRPr lang="fr-FR" dirty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5807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Arpentage, de quoi parle-t-on?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b="1" dirty="0" smtClean="0"/>
              <a:t>Arpenter </a:t>
            </a:r>
            <a:r>
              <a:rPr lang="fr-FR" b="1" dirty="0"/>
              <a:t>( Littré) </a:t>
            </a:r>
            <a:r>
              <a:rPr lang="fr-FR" b="1" dirty="0">
                <a:hlinkClick r:id="rId2"/>
              </a:rPr>
              <a:t>https://</a:t>
            </a:r>
            <a:r>
              <a:rPr lang="fr-FR" b="1" dirty="0" smtClean="0">
                <a:hlinkClick r:id="rId2"/>
              </a:rPr>
              <a:t>www.littre.org/definition/arpenter</a:t>
            </a:r>
            <a:endParaRPr lang="fr-FR" b="1" dirty="0" smtClean="0"/>
          </a:p>
          <a:p>
            <a:pPr marL="0" indent="0">
              <a:buNone/>
            </a:pPr>
            <a:endParaRPr lang="fr-FR" dirty="0"/>
          </a:p>
          <a:p>
            <a:r>
              <a:rPr lang="fr-FR" sz="1700" b="1" dirty="0" smtClean="0"/>
              <a:t>1 </a:t>
            </a:r>
            <a:r>
              <a:rPr lang="fr-FR" sz="1700" dirty="0" smtClean="0"/>
              <a:t>Mesurer </a:t>
            </a:r>
            <a:r>
              <a:rPr lang="fr-FR" sz="1700" dirty="0"/>
              <a:t>la superficie des terres par arpents, et, subséquemment, par toute autre mesure agraire. On arpente aujourd'hui par hectares. </a:t>
            </a:r>
            <a:r>
              <a:rPr lang="fr-FR" sz="1700" i="1" dirty="0"/>
              <a:t>Ses terres, il les fera arpenter pour son argent, </a:t>
            </a:r>
            <a:r>
              <a:rPr lang="fr-FR" sz="1700" i="1" dirty="0">
                <a:hlinkClick r:id="rId3" tooltip="François-Marie Arouet, dit VOLTAIRE (1694-1778)"/>
              </a:rPr>
              <a:t>Voltaire</a:t>
            </a:r>
            <a:r>
              <a:rPr lang="fr-FR" sz="1700" i="1" dirty="0"/>
              <a:t>, Jeannot.</a:t>
            </a:r>
            <a:endParaRPr lang="fr-FR" sz="1700" dirty="0"/>
          </a:p>
          <a:p>
            <a:r>
              <a:rPr lang="fr-FR" sz="1700" b="1" dirty="0" smtClean="0"/>
              <a:t>2 </a:t>
            </a:r>
            <a:r>
              <a:rPr lang="fr-FR" sz="1700" dirty="0" smtClean="0"/>
              <a:t>Mesurer </a:t>
            </a:r>
            <a:r>
              <a:rPr lang="fr-FR" sz="1700" dirty="0"/>
              <a:t>géométriquement. </a:t>
            </a:r>
            <a:r>
              <a:rPr lang="fr-FR" sz="1700" i="1" dirty="0"/>
              <a:t>Vous avez arpenté quelque faible partie Des flancs toujours glacés de la terre aplatie, </a:t>
            </a:r>
            <a:r>
              <a:rPr lang="fr-FR" sz="1700" i="1" dirty="0">
                <a:hlinkClick r:id="rId3" tooltip="François-Marie Arouet, dit VOLTAIRE (1694-1778)"/>
              </a:rPr>
              <a:t>Voltaire</a:t>
            </a:r>
            <a:r>
              <a:rPr lang="fr-FR" sz="1700" i="1" dirty="0"/>
              <a:t>, Disc. 4.</a:t>
            </a:r>
            <a:endParaRPr lang="fr-FR" sz="1700" dirty="0"/>
          </a:p>
          <a:p>
            <a:r>
              <a:rPr lang="fr-FR" b="1" dirty="0"/>
              <a:t>3</a:t>
            </a:r>
            <a:r>
              <a:rPr lang="fr-FR" dirty="0"/>
              <a:t> </a:t>
            </a:r>
            <a:r>
              <a:rPr lang="fr-FR" i="1" dirty="0"/>
              <a:t>Fig. et familièrement,</a:t>
            </a:r>
            <a:r>
              <a:rPr lang="fr-FR" dirty="0"/>
              <a:t> 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aller et venir à grands pas dans un espace. </a:t>
            </a:r>
            <a:r>
              <a:rPr lang="fr-FR" dirty="0"/>
              <a:t>Arpenter Paris dans tous les sens. </a:t>
            </a:r>
            <a:r>
              <a:rPr lang="fr-FR" sz="1700" i="1" dirty="0"/>
              <a:t>Pied chaussé, l'autre nu, main au nez, l'autre en poche, J'arpente un vieux grenier, St-Amant, </a:t>
            </a:r>
            <a:r>
              <a:rPr lang="fr-FR" sz="1700" i="1" dirty="0" err="1"/>
              <a:t>Poés</a:t>
            </a:r>
            <a:r>
              <a:rPr lang="fr-FR" sz="1700" i="1" dirty="0"/>
              <a:t>. 2</a:t>
            </a:r>
            <a:r>
              <a:rPr lang="fr-FR" sz="1700" i="1" baseline="30000" dirty="0"/>
              <a:t>e</a:t>
            </a:r>
            <a:r>
              <a:rPr lang="fr-FR" sz="1700" i="1" dirty="0"/>
              <a:t> partie.</a:t>
            </a:r>
            <a:endParaRPr lang="fr-FR" sz="17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27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Préparation de l’arpentage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74553" y="553839"/>
            <a:ext cx="4721571" cy="6295429"/>
          </a:xfrm>
        </p:spPr>
      </p:pic>
    </p:spTree>
    <p:extLst>
      <p:ext uri="{BB962C8B-B14F-4D97-AF65-F5344CB8AC3E}">
        <p14:creationId xmlns:p14="http://schemas.microsoft.com/office/powerpoint/2010/main" val="289161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fr-FR" sz="4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ROUND 1- Lecture </a:t>
            </a:r>
            <a:br>
              <a:rPr lang="fr-FR" sz="4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fr-FR" sz="2400" b="1" u="sng" kern="1200" dirty="0" err="1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Lecture</a:t>
            </a:r>
            <a:r>
              <a:rPr lang="fr-FR" sz="2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– </a:t>
            </a:r>
            <a:r>
              <a:rPr lang="fr-FR" sz="2400" b="1" u="sng" dirty="0" smtClean="0"/>
              <a:t>15</a:t>
            </a:r>
            <a:r>
              <a:rPr lang="fr-FR" sz="2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mn</a:t>
            </a:r>
            <a:r>
              <a:rPr lang="fr-FR" sz="4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	</a:t>
            </a:r>
            <a:endParaRPr lang="fr-FR" sz="4400" b="0" u="none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556792"/>
            <a:ext cx="7272808" cy="4082008"/>
          </a:xfrm>
        </p:spPr>
        <p:txBody>
          <a:bodyPr>
            <a:normAutofit fontScale="55000" lnSpcReduction="20000"/>
          </a:bodyPr>
          <a:lstStyle/>
          <a:p>
            <a:pPr lvl="0"/>
            <a:endParaRPr lang="fr-FR" sz="440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lvl="0"/>
            <a:r>
              <a:rPr lang="fr-FR" sz="4400" b="0" u="none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Lire votre extrait </a:t>
            </a:r>
          </a:p>
          <a:p>
            <a:pPr lvl="0"/>
            <a:r>
              <a:rPr lang="fr-FR" sz="4400" b="0" u="none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en prenant des notes sur une feuille  (pas dans le livre)</a:t>
            </a:r>
          </a:p>
          <a:p>
            <a:pPr lvl="0"/>
            <a:r>
              <a:rPr lang="fr-FR" sz="4400" b="0" u="none" kern="12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N° du carnet, Titre du chapitre</a:t>
            </a:r>
          </a:p>
          <a:p>
            <a:pPr lvl="0"/>
            <a:r>
              <a:rPr lang="fr-FR" sz="4400" b="0" u="none" kern="12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Qui parle, de quoi s’agit-il ?</a:t>
            </a:r>
          </a:p>
          <a:p>
            <a:pPr lvl="0"/>
            <a:r>
              <a:rPr lang="fr-FR" sz="4400" b="0" u="none" kern="12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Mots de vocabulaires difficiles</a:t>
            </a:r>
          </a:p>
          <a:p>
            <a:pPr lvl="0"/>
            <a:r>
              <a:rPr lang="fr-FR" sz="4400" b="0" u="none" kern="1200" dirty="0" smtClean="0"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IDEES IMPORTANTES </a:t>
            </a:r>
          </a:p>
          <a:p>
            <a:pPr lvl="0"/>
            <a:r>
              <a:rPr lang="fr-FR" sz="4400" b="0" u="none" kern="1200" dirty="0" smtClean="0"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Ce qui m’a plu</a:t>
            </a:r>
          </a:p>
          <a:p>
            <a:pPr lvl="0"/>
            <a:r>
              <a:rPr lang="fr-FR" sz="4400" b="0" u="none" kern="12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Ce qui m’interroge</a:t>
            </a:r>
          </a:p>
          <a:p>
            <a:pPr lvl="0"/>
            <a:r>
              <a:rPr lang="fr-FR" sz="4400" b="0" u="none" kern="12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Ce qui me donne envie de connaître la suite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98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ROUND 2- Présenter en groupes – 20mn (1 coordinateur)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05063"/>
          </a:xfrm>
        </p:spPr>
        <p:txBody>
          <a:bodyPr>
            <a:normAutofit fontScale="70000" lnSpcReduction="20000"/>
          </a:bodyPr>
          <a:lstStyle/>
          <a:p>
            <a:r>
              <a:rPr lang="fr-FR" sz="4000" dirty="0"/>
              <a:t>Dans l’ordre du livre, les élèves des groupes 1 à 5  s’expliquent de quoi il est question + éléments qui ont retenu leur attention + Vocabulaire </a:t>
            </a:r>
            <a:r>
              <a:rPr lang="fr-FR" sz="4000" dirty="0" smtClean="0"/>
              <a:t>sociologique</a:t>
            </a:r>
          </a:p>
          <a:p>
            <a:r>
              <a:rPr lang="fr-FR" sz="4000" b="1" dirty="0" smtClean="0"/>
              <a:t>Tous prennent des notes (car il vont présenter ce résultats à d’autres élèves)</a:t>
            </a:r>
          </a:p>
          <a:p>
            <a:endParaRPr lang="fr-FR" sz="4000" dirty="0"/>
          </a:p>
          <a:p>
            <a:r>
              <a:rPr lang="fr-FR" sz="4000" dirty="0" smtClean="0"/>
              <a:t>Numéros de carnets pour former les groupes:</a:t>
            </a:r>
          </a:p>
          <a:p>
            <a:pPr lvl="1"/>
            <a:r>
              <a:rPr lang="fr-FR" dirty="0" smtClean="0"/>
              <a:t>1 à 5</a:t>
            </a:r>
          </a:p>
          <a:p>
            <a:pPr lvl="1"/>
            <a:r>
              <a:rPr lang="fr-FR" dirty="0" smtClean="0"/>
              <a:t>6 à 11</a:t>
            </a:r>
          </a:p>
          <a:p>
            <a:pPr lvl="1"/>
            <a:r>
              <a:rPr lang="fr-FR" dirty="0" smtClean="0"/>
              <a:t>12 à 17   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7 et 21 forcément </a:t>
            </a:r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binômes</a:t>
            </a:r>
          </a:p>
          <a:p>
            <a:pPr lvl="1"/>
            <a:r>
              <a:rPr lang="fr-FR" dirty="0" smtClean="0"/>
              <a:t>18 à 22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281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ROUND 3- Présenter en groupes– </a:t>
            </a:r>
            <a:r>
              <a:rPr lang="fr-FR" sz="2200" b="1" u="sng" dirty="0" smtClean="0"/>
              <a:t>25</a:t>
            </a:r>
            <a:r>
              <a:rPr lang="fr-FR" sz="2200" b="1" u="sng" kern="12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200" b="1" u="sng" kern="1200" dirty="0" smtClean="0">
                <a:solidFill>
                  <a:schemeClr val="tx1"/>
                </a:solidFill>
                <a:effectLst/>
              </a:rPr>
              <a:t>mn ( 1 coordinateur)</a:t>
            </a:r>
            <a:endParaRPr lang="fr-FR" sz="27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b="1" dirty="0" smtClean="0"/>
              <a:t>Mise en commun </a:t>
            </a:r>
            <a:r>
              <a:rPr lang="fr-FR" dirty="0" smtClean="0"/>
              <a:t>par nouveaux groupes des prise de notes du Round 3 : chaque élève présente le contenu  de l’ensemble des chapitres de l’étape précédente, même ceux qu’il/elle n’a pas lus</a:t>
            </a:r>
          </a:p>
          <a:p>
            <a:r>
              <a:rPr lang="fr-FR" b="1" dirty="0" smtClean="0"/>
              <a:t>Regroupement :</a:t>
            </a:r>
          </a:p>
          <a:p>
            <a:pPr lvl="1"/>
            <a:r>
              <a:rPr lang="fr-FR" b="1" dirty="0" err="1"/>
              <a:t>Gpe</a:t>
            </a:r>
            <a:r>
              <a:rPr lang="fr-FR" b="1" dirty="0"/>
              <a:t> A :</a:t>
            </a:r>
            <a:r>
              <a:rPr lang="fr-FR" dirty="0"/>
              <a:t> </a:t>
            </a:r>
            <a:r>
              <a:rPr lang="fr-FR" dirty="0" smtClean="0"/>
              <a:t>1-6-12-18</a:t>
            </a:r>
          </a:p>
          <a:p>
            <a:pPr lvl="1"/>
            <a:r>
              <a:rPr lang="fr-FR" b="1" dirty="0" err="1"/>
              <a:t>Gpe</a:t>
            </a:r>
            <a:r>
              <a:rPr lang="fr-FR" b="1" dirty="0"/>
              <a:t>  B</a:t>
            </a:r>
            <a:r>
              <a:rPr lang="fr-FR" dirty="0"/>
              <a:t> : </a:t>
            </a:r>
            <a:r>
              <a:rPr lang="fr-FR" dirty="0" smtClean="0"/>
              <a:t>2-11-13-19</a:t>
            </a:r>
            <a:endParaRPr lang="fr-FR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fr-FR" b="1" dirty="0" err="1"/>
              <a:t>Gpe</a:t>
            </a:r>
            <a:r>
              <a:rPr lang="fr-FR" b="1" dirty="0"/>
              <a:t>  C</a:t>
            </a:r>
            <a:r>
              <a:rPr lang="fr-FR" dirty="0"/>
              <a:t> : 3- </a:t>
            </a:r>
            <a:r>
              <a:rPr lang="fr-FR" dirty="0" smtClean="0"/>
              <a:t>8- 14-20</a:t>
            </a:r>
          </a:p>
          <a:p>
            <a:pPr lvl="1"/>
            <a:r>
              <a:rPr lang="fr-FR" b="1" dirty="0" err="1" smtClean="0"/>
              <a:t>Gpe</a:t>
            </a:r>
            <a:r>
              <a:rPr lang="fr-FR" b="1" dirty="0" smtClean="0"/>
              <a:t> </a:t>
            </a:r>
            <a:r>
              <a:rPr lang="fr-FR" b="1" dirty="0"/>
              <a:t>D</a:t>
            </a:r>
            <a:r>
              <a:rPr lang="fr-FR" dirty="0"/>
              <a:t> : </a:t>
            </a:r>
            <a:r>
              <a:rPr lang="fr-FR" dirty="0" smtClean="0"/>
              <a:t>4-9-15-21</a:t>
            </a:r>
          </a:p>
          <a:p>
            <a:pPr lvl="1"/>
            <a:r>
              <a:rPr lang="fr-FR" b="1" dirty="0" err="1"/>
              <a:t>Gpe</a:t>
            </a:r>
            <a:r>
              <a:rPr lang="fr-FR" b="1" dirty="0"/>
              <a:t> E : </a:t>
            </a:r>
            <a:r>
              <a:rPr lang="fr-FR" dirty="0" smtClean="0"/>
              <a:t>5-10-17-22</a:t>
            </a:r>
            <a:endParaRPr lang="fr-FR" dirty="0"/>
          </a:p>
          <a:p>
            <a:pPr marL="457200" lvl="1" indent="0">
              <a:buNone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7 et 21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=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journalistes circulent dans les groupes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sym typeface="Wingdings"/>
              </a:rPr>
              <a:t>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 prise de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note ( VOIR CONSIGNES DIAPO SUIVANTE)</a:t>
            </a:r>
            <a:endParaRPr lang="fr-FR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4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ROUND 3- </a:t>
            </a:r>
            <a:r>
              <a:rPr lang="fr-FR" sz="4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consignes pour journalistes</a:t>
            </a:r>
            <a:endParaRPr lang="fr-FR" sz="27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Il va falloir en 4mn présenter le livre ( chronique sociologique à la radio) – 2 groupes = 2 présentations</a:t>
            </a:r>
          </a:p>
          <a:p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</a:rPr>
              <a:t>Problématique de l’auteure</a:t>
            </a:r>
          </a:p>
          <a:p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</a:rPr>
              <a:t>Méthode de l’enquête</a:t>
            </a:r>
          </a:p>
          <a:p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</a:rPr>
              <a:t>Eléments clefs ( 2-3 idées principales explicites)</a:t>
            </a:r>
          </a:p>
          <a:p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</a:rPr>
              <a:t>(Exemple précis éventuellement )</a:t>
            </a:r>
          </a:p>
          <a:p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</a:rPr>
              <a:t>Pourquoi conseiller la lecture de cet ouvrage ?</a:t>
            </a:r>
            <a:endParaRPr lang="fr-FR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fr-FR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310031"/>
              </p:ext>
            </p:extLst>
          </p:nvPr>
        </p:nvGraphicFramePr>
        <p:xfrm>
          <a:off x="899592" y="4941168"/>
          <a:ext cx="6096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+ AVANTAGES, INTERÊTS</a:t>
                      </a:r>
                      <a:r>
                        <a:rPr lang="fr-FR" baseline="0" dirty="0" smtClean="0"/>
                        <a:t> du livre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 FREINS à la LECTURE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Pourquoi je conseillerais plutôt ce livre ?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Quelles</a:t>
                      </a:r>
                      <a:r>
                        <a:rPr lang="fr-FR" baseline="0" dirty="0" smtClean="0"/>
                        <a:t> difficultés ? Quelles limites à cette enquête? 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949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032697" cy="5402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0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b="1" u="sng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ROUND 4- Présenter devant la classe– 3x10 mn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Les </a:t>
            </a:r>
            <a:r>
              <a:rPr lang="fr-FR" dirty="0" smtClean="0"/>
              <a:t>trois </a:t>
            </a:r>
            <a:r>
              <a:rPr lang="fr-FR" b="1" dirty="0" smtClean="0"/>
              <a:t>journalistes 17 puis 22 </a:t>
            </a:r>
            <a:r>
              <a:rPr lang="fr-FR" b="1" dirty="0"/>
              <a:t>présentent à tour de rôle </a:t>
            </a:r>
            <a:r>
              <a:rPr lang="fr-FR" dirty="0"/>
              <a:t>le livre, son histoire, sa construction et ce qui leur a plu devant la classe. </a:t>
            </a:r>
            <a:endParaRPr lang="fr-FR" dirty="0" smtClean="0"/>
          </a:p>
          <a:p>
            <a:r>
              <a:rPr lang="fr-FR" dirty="0" smtClean="0"/>
              <a:t>Les </a:t>
            </a:r>
            <a:r>
              <a:rPr lang="fr-FR" dirty="0"/>
              <a:t>autres complètent leur prise de note. </a:t>
            </a:r>
            <a:endParaRPr lang="fr-FR" dirty="0" smtClean="0"/>
          </a:p>
          <a:p>
            <a:r>
              <a:rPr lang="fr-FR" dirty="0" smtClean="0"/>
              <a:t>Echange Quels </a:t>
            </a:r>
            <a:r>
              <a:rPr lang="fr-FR" dirty="0"/>
              <a:t>sont les moments les plus forts du livre </a:t>
            </a:r>
            <a:r>
              <a:rPr lang="fr-FR" dirty="0" smtClean="0"/>
              <a:t>?</a:t>
            </a:r>
          </a:p>
          <a:p>
            <a:r>
              <a:rPr lang="fr-FR" dirty="0" smtClean="0"/>
              <a:t>Quels écart constatés entre ce que l’on a entendu et ce que l’on avait compris au round 2 ?</a:t>
            </a:r>
            <a:endParaRPr lang="fr-FR" dirty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4684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475</Words>
  <Application>Microsoft Office PowerPoint</Application>
  <PresentationFormat>Affichage à l'écran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Les filles du coin VIVRE ET GRANDIR EN MILIEU RURAL Yaëlle Amsellem-Mainguy Presses de Sciences Po, 2023.  Arpentage en classe</vt:lpstr>
      <vt:lpstr>Arpentage, de quoi parle-t-on?</vt:lpstr>
      <vt:lpstr>Préparation de l’arpentage</vt:lpstr>
      <vt:lpstr>ROUND 1- Lecture  Lecture – 15 mn </vt:lpstr>
      <vt:lpstr>ROUND 2- Présenter en groupes – 20mn (1 coordinateur)</vt:lpstr>
      <vt:lpstr>ROUND 3- Présenter en groupes– 25 mn ( 1 coordinateur)</vt:lpstr>
      <vt:lpstr>ROUND 3- consignes pour journalistes</vt:lpstr>
      <vt:lpstr>Présentation PowerPoint</vt:lpstr>
      <vt:lpstr>ROUND 4- Présenter devant la classe– 3x10 mn</vt:lpstr>
      <vt:lpstr>A préparer pour Lundi (à rendre / individuel)- Possibilité de dessin en plus ROUND 5- Rédaction d’un article  pour une webradio en groupe. 45 mn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</dc:creator>
  <cp:lastModifiedBy>Dauphiné</cp:lastModifiedBy>
  <cp:revision>33</cp:revision>
  <dcterms:created xsi:type="dcterms:W3CDTF">2024-10-16T04:29:37Z</dcterms:created>
  <dcterms:modified xsi:type="dcterms:W3CDTF">2026-01-07T09:52:57Z</dcterms:modified>
</cp:coreProperties>
</file>