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60" r:id="rId3"/>
    <p:sldId id="359" r:id="rId4"/>
    <p:sldId id="510" r:id="rId5"/>
    <p:sldId id="492" r:id="rId6"/>
    <p:sldId id="514" r:id="rId7"/>
    <p:sldId id="553" r:id="rId8"/>
    <p:sldId id="520" r:id="rId9"/>
    <p:sldId id="531" r:id="rId10"/>
    <p:sldId id="523" r:id="rId11"/>
    <p:sldId id="532" r:id="rId12"/>
    <p:sldId id="555" r:id="rId13"/>
    <p:sldId id="547" r:id="rId14"/>
    <p:sldId id="557" r:id="rId15"/>
    <p:sldId id="552" r:id="rId16"/>
    <p:sldId id="542" r:id="rId17"/>
    <p:sldId id="540" r:id="rId18"/>
    <p:sldId id="536" r:id="rId19"/>
    <p:sldId id="563" r:id="rId20"/>
    <p:sldId id="558" r:id="rId21"/>
    <p:sldId id="551" r:id="rId22"/>
    <p:sldId id="56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004900"/>
    <a:srgbClr val="0000FF"/>
    <a:srgbClr val="005E00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anp\Downloads\FPORSOC24-F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\Stage\Universit&#233;%20populaire%20Vitrolles\Syst&#232;me%20socio-fiscal\R&#233;partion%20PO%20en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\Stage\Risque\Redistribution%20fiscale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\Stage\Universit&#233;%20populaire%20Vitrolles\Syst&#232;me%20socio-fiscal\TPO%202023%20OCD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3"/>
          <c:dPt>
            <c:idx val="0"/>
            <c:bubble3D val="0"/>
            <c:explosion val="9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AC-4618-B929-54755F5B0F3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AC-4618-B929-54755F5B0F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AC-4618-B929-54755F5B0F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AC-4618-B929-54755F5B0F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AC-4618-B929-54755F5B0F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AC-4618-B929-54755F5B0F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AC-4618-B929-54755F5B0F3A}"/>
              </c:ext>
            </c:extLst>
          </c:dPt>
          <c:dLbls>
            <c:dLbl>
              <c:idx val="0"/>
              <c:layout>
                <c:manualLayout>
                  <c:x val="-0.20626146753403626"/>
                  <c:y val="1.92924877385072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C1738A-1D65-42C4-864C-E51A2B21B45C}" type="CATEGORYNAME">
                      <a:rPr lang="en-US"/>
                      <a:pPr>
                        <a:defRPr sz="1200"/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fld id="{DA490A3B-CE8A-4ADE-92AF-116FA1F6C88E}" type="VALUE">
                      <a:rPr lang="en-US" baseline="0" smtClean="0"/>
                      <a:pPr>
                        <a:defRPr sz="1200"/>
                      </a:pPr>
                      <a:t>[VALEUR]</a:t>
                    </a:fld>
                    <a:endParaRPr lang="en-US" baseline="0" dirty="0"/>
                  </a:p>
                  <a:p>
                    <a:pPr>
                      <a:defRPr sz="1200"/>
                    </a:pPr>
                    <a:r>
                      <a:rPr lang="en-US" baseline="0" dirty="0"/>
                      <a:t>41,6%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9543473781334"/>
                      <c:h val="7.53064798598949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AC-4618-B929-54755F5B0F3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9D00C6-431A-45CA-80A4-0F00AED3369C}" type="CATEGORYNAME">
                      <a:rPr lang="en-US" sz="1200">
                        <a:solidFill>
                          <a:schemeClr val="bg1"/>
                        </a:solidFill>
                      </a:rPr>
                      <a:pPr>
                        <a:defRPr sz="1200"/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BF98BAB0-27C2-46EB-9183-F72A42C5D212}" type="VALUE">
                      <a:rPr lang="en-US" sz="1200" baseline="0" smtClean="0">
                        <a:solidFill>
                          <a:schemeClr val="bg1"/>
                        </a:solidFill>
                      </a:rPr>
                      <a:pPr>
                        <a:defRPr sz="1200"/>
                      </a:pPr>
                      <a:t>[VALEUR]</a:t>
                    </a:fld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200"/>
                    </a:pPr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35,2%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AC-4618-B929-54755F5B0F3A}"/>
                </c:ext>
              </c:extLst>
            </c:dLbl>
            <c:dLbl>
              <c:idx val="2"/>
              <c:layout>
                <c:manualLayout>
                  <c:x val="0.13363163724882721"/>
                  <c:y val="2.74561826881972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Famille 6,5%</a:t>
                    </a:r>
                    <a:endParaRPr lang="en-US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2AC-4618-B929-54755F5B0F3A}"/>
                </c:ext>
              </c:extLst>
            </c:dLbl>
            <c:dLbl>
              <c:idx val="3"/>
              <c:layout>
                <c:manualLayout>
                  <c:x val="5.0779549812947647E-2"/>
                  <c:y val="9.2185343901343142E-3"/>
                </c:manualLayout>
              </c:layout>
              <c:tx>
                <c:rich>
                  <a:bodyPr/>
                  <a:lstStyle/>
                  <a:p>
                    <a:fld id="{CD4FBBFB-01B7-46C7-9744-09E1897CA0F6}" type="CATEGORYNAME">
                      <a:rPr lang="en-US" sz="1200"/>
                      <a:pPr/>
                      <a:t>[NOM DE CATÉGORIE]</a:t>
                    </a:fld>
                    <a:r>
                      <a:rPr lang="en-US" sz="1200" baseline="0" dirty="0"/>
                      <a:t> </a:t>
                    </a:r>
                    <a:fld id="{BA041D75-1E72-48A7-9ED1-F42DDE60373A}" type="VALUE">
                      <a:rPr lang="en-US" sz="1200" baseline="0" smtClean="0"/>
                      <a:pPr/>
                      <a:t>[VALEUR]</a:t>
                    </a:fld>
                    <a:r>
                      <a:rPr lang="en-US" sz="1200" baseline="0" dirty="0"/>
                      <a:t> </a:t>
                    </a:r>
                  </a:p>
                  <a:p>
                    <a:r>
                      <a:rPr lang="en-US" sz="1200" baseline="0" dirty="0"/>
                      <a:t>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54691442219725"/>
                      <c:h val="9.82136602451838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AC-4618-B929-54755F5B0F3A}"/>
                </c:ext>
              </c:extLst>
            </c:dLbl>
            <c:dLbl>
              <c:idx val="4"/>
              <c:layout>
                <c:manualLayout>
                  <c:x val="3.2743281414602541E-3"/>
                  <c:y val="-4.8909308219214579E-4"/>
                </c:manualLayout>
              </c:layout>
              <c:tx>
                <c:rich>
                  <a:bodyPr/>
                  <a:lstStyle/>
                  <a:p>
                    <a:fld id="{52D13003-D21D-4100-A054-97F49EB9BB14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</a:p>
                  <a:p>
                    <a:fld id="{17098459-EE5B-46B1-9484-F3ACBF893785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 / 3,7%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6376485772081"/>
                      <c:h val="0.135020414397167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2AC-4618-B929-54755F5B0F3A}"/>
                </c:ext>
              </c:extLst>
            </c:dLbl>
            <c:dLbl>
              <c:idx val="5"/>
              <c:layout>
                <c:manualLayout>
                  <c:x val="9.076234579323797E-2"/>
                  <c:y val="-4.8582535789572761E-3"/>
                </c:manualLayout>
              </c:layout>
              <c:tx>
                <c:rich>
                  <a:bodyPr/>
                  <a:lstStyle/>
                  <a:p>
                    <a:fld id="{E422967F-6B55-4B86-8B37-91DCE256D305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1C1F9745-A832-4210-95DC-AB6943E073E4}" type="VALUE">
                      <a:rPr lang="en-US" baseline="0" smtClean="0"/>
                      <a:pPr/>
                      <a:t>[VALEUR]</a:t>
                    </a:fld>
                    <a:endParaRPr lang="en-US" baseline="0" dirty="0"/>
                  </a:p>
                  <a:p>
                    <a:r>
                      <a:rPr lang="en-US" baseline="0" dirty="0"/>
                      <a:t>1,7%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16211133276031"/>
                      <c:h val="0.1044144468932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2AC-4618-B929-54755F5B0F3A}"/>
                </c:ext>
              </c:extLst>
            </c:dLbl>
            <c:dLbl>
              <c:idx val="6"/>
              <c:layout>
                <c:manualLayout>
                  <c:x val="0.10346676243857662"/>
                  <c:y val="-3.6252737163082527E-2"/>
                </c:manualLayout>
              </c:layout>
              <c:tx>
                <c:rich>
                  <a:bodyPr/>
                  <a:lstStyle/>
                  <a:p>
                    <a:fld id="{695BE286-DCAA-4736-9261-D4105411FA35}" type="CATEGORYNAME">
                      <a:rPr lang="en-US" sz="1200"/>
                      <a:pPr/>
                      <a:t>[NOM DE CATÉGORIE]</a:t>
                    </a:fld>
                    <a:r>
                      <a:rPr lang="en-US" sz="1200" baseline="0" dirty="0"/>
                      <a:t> </a:t>
                    </a:r>
                    <a:fld id="{D6EC68AC-A527-4643-BE29-C31419C36432}" type="VALUE">
                      <a:rPr lang="en-US" sz="1200" baseline="0" smtClean="0"/>
                      <a:pPr/>
                      <a:t>[VALEUR]</a:t>
                    </a:fld>
                    <a:endParaRPr lang="en-US" sz="1200" baseline="0" dirty="0"/>
                  </a:p>
                  <a:p>
                    <a:r>
                      <a:rPr lang="en-US" sz="1200" baseline="0" dirty="0"/>
                      <a:t>5,9%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2AC-4618-B929-54755F5B0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'Figure 1'!$A$25:$A$31</c:f>
              <c:strCache>
                <c:ptCount val="7"/>
                <c:pt idx="0">
                  <c:v>Vieillesse - survie</c:v>
                </c:pt>
                <c:pt idx="1">
                  <c:v>Santé</c:v>
                </c:pt>
                <c:pt idx="2">
                  <c:v>Famille</c:v>
                </c:pt>
                <c:pt idx="3">
                  <c:v>Emploi</c:v>
                </c:pt>
                <c:pt idx="4">
                  <c:v>Pauvreté - Exclusion</c:v>
                </c:pt>
                <c:pt idx="5">
                  <c:v>Logement</c:v>
                </c:pt>
                <c:pt idx="6">
                  <c:v>Autres</c:v>
                </c:pt>
              </c:strCache>
            </c:strRef>
          </c:cat>
          <c:val>
            <c:numRef>
              <c:f>'Figure 1'!$B$25:$B$31</c:f>
              <c:numCache>
                <c:formatCode>0.0</c:formatCode>
                <c:ptCount val="7"/>
                <c:pt idx="0">
                  <c:v>375.6</c:v>
                </c:pt>
                <c:pt idx="1">
                  <c:v>317.7</c:v>
                </c:pt>
                <c:pt idx="2">
                  <c:v>59.1</c:v>
                </c:pt>
                <c:pt idx="3">
                  <c:v>47.8</c:v>
                </c:pt>
                <c:pt idx="4">
                  <c:v>33.1</c:v>
                </c:pt>
                <c:pt idx="5">
                  <c:v>15.6</c:v>
                </c:pt>
                <c:pt idx="6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AC-4618-B929-54755F5B0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 baseline="0"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626110846613304E-2"/>
          <c:y val="3.3235578425006504E-2"/>
          <c:w val="0.97037388915338674"/>
          <c:h val="0.9543010796656160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rgbClr val="00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1DF-403B-A03F-529612A42CEB}"/>
              </c:ext>
            </c:extLst>
          </c:dPt>
          <c:dPt>
            <c:idx val="1"/>
            <c:bubble3D val="0"/>
            <c:explosion val="3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1DF-403B-A03F-529612A42CEB}"/>
              </c:ext>
            </c:extLst>
          </c:dPt>
          <c:dPt>
            <c:idx val="2"/>
            <c:bubble3D val="0"/>
            <c:explosion val="2"/>
            <c:spPr>
              <a:solidFill>
                <a:srgbClr val="0058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1DF-403B-A03F-529612A42CEB}"/>
              </c:ext>
            </c:extLst>
          </c:dPt>
          <c:dPt>
            <c:idx val="3"/>
            <c:bubble3D val="0"/>
            <c:explosion val="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1DF-403B-A03F-529612A42CEB}"/>
              </c:ext>
            </c:extLst>
          </c:dPt>
          <c:dPt>
            <c:idx val="4"/>
            <c:bubble3D val="0"/>
            <c:explosion val="2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1DF-403B-A03F-529612A42CEB}"/>
              </c:ext>
            </c:extLst>
          </c:dPt>
          <c:dPt>
            <c:idx val="5"/>
            <c:bubble3D val="0"/>
            <c:explosion val="4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1DF-403B-A03F-529612A42CEB}"/>
              </c:ext>
            </c:extLst>
          </c:dPt>
          <c:cat>
            <c:strRef>
              <c:f>Feuil1!$A$17:$A$22</c:f>
              <c:strCache>
                <c:ptCount val="6"/>
                <c:pt idx="0">
                  <c:v>Cot. Soc. + CSG + Taxes Sal.</c:v>
                </c:pt>
                <c:pt idx="1">
                  <c:v>TVA &amp; taxes conso.</c:v>
                </c:pt>
                <c:pt idx="2">
                  <c:v>I. Revenu</c:v>
                </c:pt>
                <c:pt idx="3">
                  <c:v>I. sur les Sociétés</c:v>
                </c:pt>
                <c:pt idx="4">
                  <c:v>Taxes sur le Cap. Immo.</c:v>
                </c:pt>
                <c:pt idx="5">
                  <c:v>Divers</c:v>
                </c:pt>
              </c:strCache>
            </c:strRef>
          </c:cat>
          <c:val>
            <c:numRef>
              <c:f>Feuil1!$B$17:$B$22</c:f>
              <c:numCache>
                <c:formatCode>General</c:formatCode>
                <c:ptCount val="6"/>
                <c:pt idx="0">
                  <c:v>626.30000000000007</c:v>
                </c:pt>
                <c:pt idx="1">
                  <c:v>235.3</c:v>
                </c:pt>
                <c:pt idx="2">
                  <c:v>88.7</c:v>
                </c:pt>
                <c:pt idx="3">
                  <c:v>56.6</c:v>
                </c:pt>
                <c:pt idx="4">
                  <c:v>81.199999999999989</c:v>
                </c:pt>
                <c:pt idx="5">
                  <c:v>130.5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DF-403B-A03F-529612A42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516729338638635E-2"/>
          <c:y val="3.7351599756788922E-2"/>
          <c:w val="0.96933085389642504"/>
          <c:h val="0.95675077922898122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79-4E2C-9128-84ED38D92789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79-4E2C-9128-84ED38D9278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79-4E2C-9128-84ED38D92789}"/>
              </c:ext>
            </c:extLst>
          </c:dPt>
          <c:cat>
            <c:strRef>
              <c:f>Feuil1!$G$50:$G$52</c:f>
              <c:strCache>
                <c:ptCount val="3"/>
                <c:pt idx="0">
                  <c:v>Redistributifs</c:v>
                </c:pt>
                <c:pt idx="1">
                  <c:v>Neutres</c:v>
                </c:pt>
                <c:pt idx="2">
                  <c:v>Anti-redistributifs</c:v>
                </c:pt>
              </c:strCache>
            </c:strRef>
          </c:cat>
          <c:val>
            <c:numRef>
              <c:f>Feuil1!$H$50:$H$52</c:f>
              <c:numCache>
                <c:formatCode>General</c:formatCode>
                <c:ptCount val="3"/>
                <c:pt idx="0">
                  <c:v>226.50000000000003</c:v>
                </c:pt>
                <c:pt idx="1">
                  <c:v>147.30000000000001</c:v>
                </c:pt>
                <c:pt idx="2">
                  <c:v>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79-4E2C-9128-84ED38D9278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979-4E2C-9128-84ED38D927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979-4E2C-9128-84ED38D927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979-4E2C-9128-84ED38D92789}"/>
              </c:ext>
            </c:extLst>
          </c:dPt>
          <c:cat>
            <c:strRef>
              <c:f>Feuil1!$G$50:$G$52</c:f>
              <c:strCache>
                <c:ptCount val="3"/>
                <c:pt idx="0">
                  <c:v>Redistributifs</c:v>
                </c:pt>
                <c:pt idx="1">
                  <c:v>Neutres</c:v>
                </c:pt>
                <c:pt idx="2">
                  <c:v>Anti-redistributifs</c:v>
                </c:pt>
              </c:strCache>
            </c:strRef>
          </c:cat>
          <c:val>
            <c:numRef>
              <c:f>Feuil1!$I$50:$I$52</c:f>
              <c:numCache>
                <c:formatCode>General</c:formatCode>
                <c:ptCount val="3"/>
                <c:pt idx="0">
                  <c:v>24.075255102040821</c:v>
                </c:pt>
                <c:pt idx="1">
                  <c:v>15.656887755102044</c:v>
                </c:pt>
                <c:pt idx="2">
                  <c:v>60.267857142857146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79-4E2C-9128-84ED38D92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F0-4C62-900B-17592E91E418}"/>
              </c:ext>
            </c:extLst>
          </c:dPt>
          <c:dPt>
            <c:idx val="3"/>
            <c:invertIfNegative val="0"/>
            <c:bubble3D val="0"/>
            <c:spPr>
              <a:solidFill>
                <a:srgbClr val="00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4F0-4C62-900B-17592E91E418}"/>
              </c:ext>
            </c:extLst>
          </c:dPt>
          <c:dPt>
            <c:idx val="8"/>
            <c:invertIfNegative val="0"/>
            <c:bubble3D val="0"/>
            <c:spPr>
              <a:solidFill>
                <a:srgbClr val="005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F0-4C62-900B-17592E91E4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'TPO 2023 OCDE'!$A$4:$A$16</c:f>
              <c:strCache>
                <c:ptCount val="13"/>
                <c:pt idx="0">
                  <c:v>Danemark</c:v>
                </c:pt>
                <c:pt idx="1">
                  <c:v>France</c:v>
                </c:pt>
                <c:pt idx="2">
                  <c:v>Italie</c:v>
                </c:pt>
                <c:pt idx="3">
                  <c:v>Moyenne UE</c:v>
                </c:pt>
                <c:pt idx="4">
                  <c:v>Espagne</c:v>
                </c:pt>
                <c:pt idx="5">
                  <c:v>Canada</c:v>
                </c:pt>
                <c:pt idx="6">
                  <c:v>Royaume-Uni</c:v>
                </c:pt>
                <c:pt idx="7">
                  <c:v>Japon</c:v>
                </c:pt>
                <c:pt idx="8">
                  <c:v>Moyenne OCDE</c:v>
                </c:pt>
                <c:pt idx="9">
                  <c:v>États-Unis</c:v>
                </c:pt>
                <c:pt idx="10">
                  <c:v>Türkiye</c:v>
                </c:pt>
                <c:pt idx="11">
                  <c:v>Irlande</c:v>
                </c:pt>
                <c:pt idx="12">
                  <c:v>Mexique</c:v>
                </c:pt>
              </c:strCache>
            </c:strRef>
          </c:cat>
          <c:val>
            <c:numRef>
              <c:f>'TPO 2023 OCDE'!$B$4:$B$16</c:f>
              <c:numCache>
                <c:formatCode>0.0</c:formatCode>
                <c:ptCount val="13"/>
                <c:pt idx="0">
                  <c:v>45.177061000000002</c:v>
                </c:pt>
                <c:pt idx="1">
                  <c:v>43.462209000000001</c:v>
                </c:pt>
                <c:pt idx="2">
                  <c:v>42.752192000000001</c:v>
                </c:pt>
                <c:pt idx="3">
                  <c:v>40</c:v>
                </c:pt>
                <c:pt idx="4">
                  <c:v>36.682054999999998</c:v>
                </c:pt>
                <c:pt idx="5">
                  <c:v>34.90457</c:v>
                </c:pt>
                <c:pt idx="6">
                  <c:v>34.366805999999997</c:v>
                </c:pt>
                <c:pt idx="7">
                  <c:v>34.4</c:v>
                </c:pt>
                <c:pt idx="8">
                  <c:v>34.1</c:v>
                </c:pt>
                <c:pt idx="9">
                  <c:v>25.618333</c:v>
                </c:pt>
                <c:pt idx="10">
                  <c:v>23.954049000000001</c:v>
                </c:pt>
                <c:pt idx="11">
                  <c:v>21.694293999999999</c:v>
                </c:pt>
                <c:pt idx="12">
                  <c:v>18.280108999999999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0-4C62-900B-17592E91E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524208"/>
        <c:axId val="634524928"/>
      </c:barChart>
      <c:catAx>
        <c:axId val="63452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524928"/>
        <c:crosses val="autoZero"/>
        <c:auto val="1"/>
        <c:lblAlgn val="ctr"/>
        <c:lblOffset val="100"/>
        <c:noMultiLvlLbl val="0"/>
      </c:catAx>
      <c:valAx>
        <c:axId val="634524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3452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5D98-D413-4C42-81E3-5C6D92C9033B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37067-4B0B-436D-AA60-03F7E386A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69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77DD4-CBE4-4D7C-A5DC-60BCE0B6B9C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77DD4-CBE4-4D7C-A5DC-60BCE0B6B9C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DFFB9-B61A-804C-EB76-54FD1DE29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E6A8FCB-462B-3DCC-F1EE-0B256A40A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70E7A67-14F3-63F1-3889-A91AD1E29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D6C9B88-29D4-95FF-F186-4AFA47506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1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BFF93-9336-9B8E-FED0-DD80EAD90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271EF27-9D73-C235-8176-A1EB6E56A3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72E3872-DCBC-4BAD-77E6-6E21416E7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297FBB5-1499-2F1C-3435-2CCF34051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135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7C74-D7EC-424C-6BEC-50F512D04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57CEE69-B443-148B-039D-CC1126330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1EB4759-890F-6B8E-1592-11E9AFA22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0EEAE2E-962A-C1F9-8BBA-7DBAD24BD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65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A77F5-7ADE-4A56-808C-DB7D2D46F4D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E6C73-4EBD-4484-898C-F89F86FBDEB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45F66-5E1A-AAFB-E8F7-FEBCC335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CDB547B-1234-F42B-60D5-84E82C57A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D8DF9-BEC4-466E-BAB5-2E99D0B2949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126271A-70AE-71B3-AC97-3C80218D9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FD2545E-C3C1-83E1-053D-5BC6C6D9C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61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D8DF9-BEC4-466E-BAB5-2E99D0B2949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23E4A-CFFC-8522-4B27-523F514D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2014746-B6B2-0A77-A227-ACD8E3E1D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D8DF9-BEC4-466E-BAB5-2E99D0B2949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429C2D3-D33D-5134-939B-6F8EF0AC9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C574728-EE97-8BE1-461C-45631191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13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1870-A131-AE15-C38F-F6F6AA90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8E77DAA-23D6-7DF0-7F69-C8F12CE6A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D8DF9-BEC4-466E-BAB5-2E99D0B2949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7EC78CE-5DDC-0FAA-9918-235807FD3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4BA061C-7469-6E56-A336-D87AC3D73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81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8D845-AB6E-42B1-A82C-A4C8BDAFB82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797E2-2CA2-63C6-DBCC-95434640C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A00D8E-8028-5B27-EF3E-D4E3B773B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75598-55AA-2818-CBA7-AFA24B63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9A439-419B-9358-ED8E-08575F71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29BF6-9B16-65BE-E3A3-1BAE0451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29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B258F-AC26-7F30-12C5-DEE01D4F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70E01F-9F8A-AC62-BB4B-E8090D0EA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14B2A2-9657-41CA-485C-E9799577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EB1FBC-E37D-B4FC-1935-6BAF25BD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41D41-5B1D-4A43-9AAE-40078B71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50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64184B-B4E7-6064-6FF3-862084149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6F1418-6CA8-1D45-DD9D-E87C139A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C44F4-5F9D-96BF-0E99-D400137C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8F66EE-4DD8-169D-245E-95940383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948D2-6213-B18C-8071-132388A9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D96E6-63F8-5902-451F-87B8C25F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051E6-4B4F-C778-5862-C10DF15B5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B527E9-6D36-1626-CF17-5AFB566D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CD46BE-1885-9FCC-76D4-5377B32E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DD101C-D6D1-88B9-3202-2BE58437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5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24CE7-EEEF-CD27-0551-FAC5F67B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5E29FD-F76B-26D8-4DC5-97F2FFB54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61E46C-260D-9506-DA72-FC1CDF8F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D90B85-C57E-CCEC-1D85-194246DC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A66F02-BE8C-BA39-4FF3-6FB40FF7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7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3CA19-B3F2-8F56-3F4C-7D3EF725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E5192-B956-FFF1-175A-008629325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286949-ED9F-803C-6E67-AD0C9EDE4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B749F-9A0F-FC48-F671-D26544E0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6BD369-10DF-1D4E-8E64-8ABDB11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82B471-92DA-1198-E5E9-F8C0A668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0ABD4-F29B-6E90-4752-A65484C2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C6FC56-9043-B3AF-0AC6-F251205A9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64D8E5-5978-8589-EE54-392B83E6B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82BB01-25B3-321A-BCC6-4CB173969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041D8A-E931-8C48-46B6-60A64A396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B2A022-43E2-23C7-B162-ED74DC27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45BF23-22F7-9545-AB86-351468D4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8169E2-4362-6BAD-98DF-0D0ED04D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2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18312-3171-F7CF-D7CC-119DF7BC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5010D6-8657-D4C6-4964-A44E1C02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AFE0D4-D7A8-0FF1-0DB8-7708BD70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2516C6-D98B-1455-F8B2-4EE692F1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40A73E-7CFB-4E19-F279-C419BFE5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57E795-B087-3E10-F7E5-60CF910F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80D307-629C-06A2-9031-B45D9EBF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CD790-00E1-1DA1-EBD7-30FE9B99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E7AA4-6F12-874D-DE38-D5B54588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67CD46-95F5-B287-5F55-DCBAF0420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195582-DC94-0A1E-A31B-2DDDD3EC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95976-8B9D-22BC-FB7B-6A12860F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90EDFE-1A6E-9DCF-3972-AB9F135E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3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0A5C5-7DF5-893B-E070-BFD31560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3AF627-AAEE-D5C9-7107-87D5C1F90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55569-784C-658C-C2EA-E868958AD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61923-2F5A-B3D2-EA55-15B49E28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3D0110-9263-935A-7603-FFC94DCF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D9AED4-01FB-2F28-2A60-AE822D2E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3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102149-4E5B-89B0-B07A-8441A11A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E07CB4-0E10-6439-5130-5A1AEB01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6111CF-2BDD-E574-AA52-8E03AB211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2089-C149-4FD4-BD86-C5EDF5E53E24}" type="datetimeFigureOut">
              <a:rPr lang="fr-FR" smtClean="0"/>
              <a:t>10/01/2026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2E6751-9F39-6A84-9EF5-C82B91941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F108A-5FD0-8135-457C-85B5A535D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409D-1F7C-43D4-BB95-4512793F1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1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notesSlide" Target="../notesSlides/notesSlide10.xml"/><Relationship Id="rId18" Type="http://schemas.openxmlformats.org/officeDocument/2006/relationships/slide" Target="slide18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.jpeg"/><Relationship Id="rId2" Type="http://schemas.openxmlformats.org/officeDocument/2006/relationships/tags" Target="../tags/tag55.xml"/><Relationship Id="rId16" Type="http://schemas.openxmlformats.org/officeDocument/2006/relationships/image" Target="../media/image12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9.jpeg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6.xml"/><Relationship Id="rId7" Type="http://schemas.openxmlformats.org/officeDocument/2006/relationships/image" Target="../media/image9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9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chart" Target="../charts/chart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6" Type="http://schemas.openxmlformats.org/officeDocument/2006/relationships/image" Target="../media/image5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1.jpe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A8213B-E4A8-92A9-7286-52204262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66" y="-81151"/>
            <a:ext cx="12302066" cy="74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mment 2">
            <a:extLst>
              <a:ext uri="{FF2B5EF4-FFF2-40B4-BE49-F238E27FC236}">
                <a16:creationId xmlns:a16="http://schemas.microsoft.com/office/drawing/2014/main" id="{E65793D1-D45A-1FAE-CAC2-941F84F34E5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8225" y="4532036"/>
            <a:ext cx="5579532" cy="209288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système socio-fiscal, </a:t>
            </a:r>
          </a:p>
          <a:p>
            <a:pPr algn="ctr">
              <a:spcBef>
                <a:spcPts val="600"/>
              </a:spcBef>
              <a:defRPr/>
            </a:pPr>
            <a:r>
              <a:rPr lang="fr-F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 gigantesque transfert </a:t>
            </a:r>
          </a:p>
          <a:p>
            <a:pPr algn="ctr">
              <a:spcBef>
                <a:spcPts val="600"/>
              </a:spcBef>
              <a:defRPr/>
            </a:pPr>
            <a:r>
              <a:rPr lang="fr-F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 ressources </a:t>
            </a:r>
          </a:p>
        </p:txBody>
      </p:sp>
    </p:spTree>
    <p:extLst>
      <p:ext uri="{BB962C8B-B14F-4D97-AF65-F5344CB8AC3E}">
        <p14:creationId xmlns:p14="http://schemas.microsoft.com/office/powerpoint/2010/main" val="24310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6C73B-D654-CD9D-D60C-F9844C48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>
            <a:hlinkClick r:id="" action="ppaction://noaction"/>
            <a:extLst>
              <a:ext uri="{FF2B5EF4-FFF2-40B4-BE49-F238E27FC236}">
                <a16:creationId xmlns:a16="http://schemas.microsoft.com/office/drawing/2014/main" id="{0261FA0E-B17C-6B85-EBB6-8FF1920CA6C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7552" y="832389"/>
            <a:ext cx="10850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</a:t>
            </a:r>
            <a:r>
              <a:rPr lang="fr-F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En réalité, l’assurance réduit aussi très fortement l’inégalité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781" name="Text Box 5">
            <a:hlinkClick r:id="" action="ppaction://noaction"/>
            <a:extLst>
              <a:ext uri="{FF2B5EF4-FFF2-40B4-BE49-F238E27FC236}">
                <a16:creationId xmlns:a16="http://schemas.microsoft.com/office/drawing/2014/main" id="{65308AF0-51F2-75C3-237C-F6A8B381797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1533" y="1768478"/>
            <a:ext cx="1058731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/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 Une prestation identique en valeur absolue aide plus le pauvre que le riche</a:t>
            </a:r>
          </a:p>
          <a:p>
            <a:pPr defTabSz="360000">
              <a:spcBef>
                <a:spcPts val="600"/>
              </a:spcBef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Remboursement de 500 € à un cadre payé 4 000 €</a:t>
            </a:r>
          </a:p>
          <a:p>
            <a:pPr defTabSz="360000">
              <a:spcBef>
                <a:spcPts val="600"/>
              </a:spcBef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Remboursement de 500 € à un smicard payé 1 426 €</a:t>
            </a:r>
          </a:p>
          <a:p>
            <a:pPr defTabSz="360000"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 Cotisation proportionnelle au revenu : les hauts revenus paient plus qu’ils ne coûtent, les autres moins</a:t>
            </a:r>
          </a:p>
          <a:p>
            <a:pPr defTabSz="360000">
              <a:spcBef>
                <a:spcPts val="600"/>
              </a:spcBef>
              <a:tabLst>
                <a:tab pos="6640513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      </a:t>
            </a:r>
            <a:r>
              <a:rPr lang="fr-FR" b="1" u="sng" dirty="0">
                <a:latin typeface="Calibri" pitchFamily="34" charset="0"/>
                <a:cs typeface="Calibri" pitchFamily="34" charset="0"/>
              </a:rPr>
              <a:t>Exemple de la santé</a:t>
            </a:r>
            <a:endParaRPr lang="fr-FR" sz="1600" b="1" u="sng" dirty="0">
              <a:latin typeface="Calibri" pitchFamily="34" charset="0"/>
              <a:cs typeface="Calibri" pitchFamily="34" charset="0"/>
            </a:endParaRPr>
          </a:p>
          <a:p>
            <a:pPr defTabSz="360000">
              <a:spcBef>
                <a:spcPts val="600"/>
              </a:spcBef>
              <a:tabLst>
                <a:tab pos="717550" algn="l"/>
                <a:tab pos="5653088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Coût moyen / français = 3 659 € par an (2023) </a:t>
            </a:r>
          </a:p>
          <a:p>
            <a:pPr defTabSz="360000">
              <a:tabLst>
                <a:tab pos="717550" algn="l"/>
                <a:tab pos="5653088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Cotisation en % du revenu = 13,3 %</a:t>
            </a:r>
          </a:p>
          <a:p>
            <a:pPr lvl="1" defTabSz="360000">
              <a:tabLst>
                <a:tab pos="717550" algn="l"/>
                <a:tab pos="5653088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Les ménages gagnant moins de 27 511 €  </a:t>
            </a:r>
            <a:r>
              <a:rPr lang="fr-FR" sz="1600" b="1" u="sng" dirty="0">
                <a:latin typeface="Calibri" pitchFamily="34" charset="0"/>
                <a:cs typeface="Calibri" pitchFamily="34" charset="0"/>
              </a:rPr>
              <a:t>paient moins de 3 659 €</a:t>
            </a:r>
          </a:p>
          <a:p>
            <a:pPr lvl="1" defTabSz="360000">
              <a:tabLst>
                <a:tab pos="717550" algn="l"/>
                <a:tab pos="5653088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Les ménages gagnant plus de 27 511 €  </a:t>
            </a:r>
            <a:r>
              <a:rPr lang="fr-FR" sz="1600" b="1" u="sng" dirty="0">
                <a:latin typeface="Calibri" pitchFamily="34" charset="0"/>
                <a:cs typeface="Calibri" pitchFamily="34" charset="0"/>
              </a:rPr>
              <a:t>paient plus de 3 659 €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920B031C-349A-2F78-EA3E-55CAC81342E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607087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/>
            <a:r>
              <a:rPr lang="fr-F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 redistribution prend et donne à tous, seul le bilan final est plus ou moins redistributif</a:t>
            </a: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2D857321-3564-3A19-299D-754D89CC1C6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533" y="5375066"/>
            <a:ext cx="9361039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 La redistribution ne prend pas aux uns pour donner aux autres</a:t>
            </a:r>
          </a:p>
          <a:p>
            <a:pPr defTabSz="360000">
              <a:spcBef>
                <a:spcPts val="600"/>
              </a:spcBef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	. Tous paient, même le miséreux</a:t>
            </a:r>
          </a:p>
          <a:p>
            <a:pPr defTabSz="360000">
              <a:spcBef>
                <a:spcPts val="600"/>
              </a:spcBef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	. Tous reçoivent, même l’opulent</a:t>
            </a:r>
          </a:p>
          <a:p>
            <a:pPr defTabSz="360000">
              <a:spcBef>
                <a:spcPts val="600"/>
              </a:spcBef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Mais en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prélevant plus en haut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et en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versant plus en bas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054180D6-8E0A-3C84-EB7B-4A39ECEF87A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rot="16200000">
            <a:off x="6056365" y="1856916"/>
            <a:ext cx="302841" cy="79208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61681D-6280-0082-4124-BA8DEA395F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77283" y="2055151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+12,5 %</a:t>
            </a:r>
            <a:endParaRPr lang="fr-F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1A8DDD49-C4CE-BFBE-7965-2987EB8674F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16200000">
            <a:off x="6056365" y="2204903"/>
            <a:ext cx="302841" cy="79208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D9D54-588A-DEEC-C291-D289E8D3F6A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695213" y="241494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+35 %</a:t>
            </a:r>
            <a:endParaRPr lang="fr-F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omment 2">
            <a:extLst>
              <a:ext uri="{FF2B5EF4-FFF2-40B4-BE49-F238E27FC236}">
                <a16:creationId xmlns:a16="http://schemas.microsoft.com/office/drawing/2014/main" id="{EDCC6452-3075-73DF-E989-30514E60345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1533" y="190843"/>
            <a:ext cx="10905445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Cependant : les 2 types de redistribution sont indissociables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8C3EA7F5-F3DD-3776-800A-237A89456A71}"/>
              </a:ext>
            </a:extLst>
          </p:cNvPr>
          <p:cNvSpPr/>
          <p:nvPr/>
        </p:nvSpPr>
        <p:spPr bwMode="auto">
          <a:xfrm>
            <a:off x="7141677" y="3491602"/>
            <a:ext cx="216024" cy="981788"/>
          </a:xfrm>
          <a:prstGeom prst="rightBrac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7924A-4A25-8FEF-6A10-0A7A9EBCACA2}"/>
              </a:ext>
            </a:extLst>
          </p:cNvPr>
          <p:cNvSpPr/>
          <p:nvPr/>
        </p:nvSpPr>
        <p:spPr>
          <a:xfrm>
            <a:off x="6817240" y="3491602"/>
            <a:ext cx="5266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 y a donc un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transfert vertical :</a:t>
            </a:r>
          </a:p>
          <a:p>
            <a:pPr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 cotisations des + aisés paient </a:t>
            </a:r>
          </a:p>
          <a:p>
            <a:pPr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une partie de celles des + modestes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28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5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 uiExpand="1" build="p"/>
      <p:bldP spid="75784" grpId="0"/>
      <p:bldP spid="75785" grpId="0" uiExpand="1" build="p"/>
      <p:bldP spid="7" grpId="0" animBg="1"/>
      <p:bldP spid="8" grpId="0"/>
      <p:bldP spid="9" grpId="0" animBg="1"/>
      <p:bldP spid="10" grpId="0"/>
      <p:bldP spid="13" grpId="0" animBg="1"/>
      <p:bldP spid="4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8698" y="626373"/>
            <a:ext cx="12192000" cy="640175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400" b="1" u="sng" dirty="0">
                <a:solidFill>
                  <a:srgbClr val="C00000"/>
                </a:solidFill>
              </a:rPr>
              <a:t>Assurance, une seule règle : la loi des grands nombres </a:t>
            </a:r>
            <a:r>
              <a:rPr lang="fr-FR" sz="2000" b="1" u="sng" dirty="0">
                <a:solidFill>
                  <a:srgbClr val="C00000"/>
                </a:solidFill>
              </a:rPr>
              <a:t>! </a:t>
            </a:r>
            <a:endParaRPr lang="fr-FR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	→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L'assurance doit être obligatoire </a:t>
            </a:r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→ Pour que le coût soit finançable</a:t>
            </a:r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→ Tous doivent payer, et pas seulement les hauts revenus et les plus exposés</a:t>
            </a:r>
          </a:p>
          <a:p>
            <a:r>
              <a:rPr lang="fr-FR" sz="1100" dirty="0"/>
              <a:t> </a:t>
            </a: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400" b="1" u="sng" dirty="0">
                <a:solidFill>
                  <a:srgbClr val="C00000"/>
                </a:solidFill>
              </a:rPr>
              <a:t>Santé et Education, 2</a:t>
            </a:r>
            <a:r>
              <a:rPr lang="fr-FR" sz="2400" b="1" u="sng" baseline="30000" dirty="0">
                <a:solidFill>
                  <a:srgbClr val="C00000"/>
                </a:solidFill>
              </a:rPr>
              <a:t>ème</a:t>
            </a:r>
            <a:r>
              <a:rPr lang="fr-FR" sz="2400" b="1" u="sng" dirty="0">
                <a:solidFill>
                  <a:srgbClr val="C00000"/>
                </a:solidFill>
              </a:rPr>
              <a:t> règle</a:t>
            </a:r>
            <a:r>
              <a:rPr lang="fr-FR" sz="2400" b="1" u="sng" dirty="0"/>
              <a:t> </a:t>
            </a:r>
            <a:r>
              <a:rPr lang="fr-FR" sz="2400" b="1" u="sng" dirty="0">
                <a:solidFill>
                  <a:srgbClr val="C00000"/>
                </a:solidFill>
              </a:rPr>
              <a:t>: le coût est trop élevé, il faut un transfert vertical </a:t>
            </a:r>
            <a:endParaRPr lang="fr-FR" b="1" u="sng" dirty="0">
              <a:solidFill>
                <a:srgbClr val="C00000"/>
              </a:solidFill>
            </a:endParaRPr>
          </a:p>
          <a:p>
            <a:pPr defTabSz="360000"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→ Santé 	 	→  </a:t>
            </a:r>
            <a:r>
              <a:rPr lang="fr-FR" b="1" dirty="0">
                <a:solidFill>
                  <a:srgbClr val="0000FF"/>
                </a:solidFill>
              </a:rPr>
              <a:t>14 892 €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/ an en 2024 pour une famille de 4 personnes</a:t>
            </a:r>
          </a:p>
          <a:p>
            <a:pPr defTabSz="360000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→ Education 	→ </a:t>
            </a:r>
            <a:r>
              <a:rPr lang="fr-FR" b="1" dirty="0">
                <a:solidFill>
                  <a:srgbClr val="0000FF"/>
                </a:solidFill>
              </a:rPr>
              <a:t>149 800 €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en 2022 pour une scolarité jusqu’au bac sans redoublement	</a:t>
            </a:r>
          </a:p>
          <a:p>
            <a:pPr defTabSz="360000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				→ </a:t>
            </a:r>
            <a:r>
              <a:rPr lang="fr-FR" b="1" dirty="0">
                <a:solidFill>
                  <a:srgbClr val="0000FF"/>
                </a:solidFill>
              </a:rPr>
              <a:t>216 700 €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en 2022 pour une scolarité jusqu’au mastère 2 sans redoublement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	    </a:t>
            </a:r>
            <a:r>
              <a:rPr lang="fr-FR" altLang="fr-F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fr-FR" b="1" u="sng" dirty="0"/>
              <a:t>Impossible de faire payer selon le coût probable </a:t>
            </a:r>
            <a:r>
              <a:rPr lang="fr-FR" b="1" dirty="0"/>
              <a:t>comme une assurance de marché</a:t>
            </a:r>
          </a:p>
          <a:p>
            <a:r>
              <a:rPr lang="fr-FR" b="1" dirty="0"/>
              <a:t>	    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fr-FR" b="1" u="sng" dirty="0"/>
              <a:t>La seule solution est de faire payer selon le revenu </a:t>
            </a:r>
            <a:r>
              <a:rPr lang="fr-FR" b="1" dirty="0"/>
              <a:t>: les riches paient plus et les pauvres moins</a:t>
            </a:r>
          </a:p>
          <a:p>
            <a:pPr defTabSz="360000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400" b="1" u="sng" dirty="0">
                <a:solidFill>
                  <a:srgbClr val="C00000"/>
                </a:solidFill>
              </a:rPr>
              <a:t>C’est pourquoi, le financement est surtout public en France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b="1" dirty="0"/>
              <a:t>	</a:t>
            </a:r>
          </a:p>
          <a:p>
            <a:pPr defTabSz="360000">
              <a:spcBef>
                <a:spcPts val="1200"/>
              </a:spcBef>
            </a:pPr>
            <a:r>
              <a:rPr lang="fr-FR" b="1" dirty="0"/>
              <a:t>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rgbClr val="004900"/>
                </a:solidFill>
              </a:rPr>
              <a:t>→ Santé      	</a:t>
            </a:r>
            <a:r>
              <a:rPr lang="fr-FR" b="1" dirty="0">
                <a:solidFill>
                  <a:srgbClr val="0000FF"/>
                </a:solidFill>
              </a:rPr>
              <a:t>79 % 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→ 	</a:t>
            </a:r>
            <a:r>
              <a:rPr lang="fr-FR" b="1" dirty="0">
                <a:solidFill>
                  <a:srgbClr val="004900"/>
                </a:solidFill>
              </a:rPr>
              <a:t>SS-Etat-Collectivités Locales</a:t>
            </a:r>
          </a:p>
          <a:p>
            <a:pPr defTabSz="360000"/>
            <a:r>
              <a:rPr lang="fr-FR" b="1" dirty="0">
                <a:solidFill>
                  <a:srgbClr val="004900"/>
                </a:solidFill>
              </a:rPr>
              <a:t>					</a:t>
            </a:r>
            <a:r>
              <a:rPr lang="fr-FR" b="1" dirty="0">
                <a:solidFill>
                  <a:srgbClr val="0000FF"/>
                </a:solidFill>
              </a:rPr>
              <a:t>20 %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→	</a:t>
            </a:r>
            <a:r>
              <a:rPr lang="fr-FR" b="1" dirty="0">
                <a:solidFill>
                  <a:srgbClr val="004900"/>
                </a:solidFill>
              </a:rPr>
              <a:t>Ménages : Reste à charge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fr-FR" b="1" dirty="0">
                <a:solidFill>
                  <a:srgbClr val="0000FF"/>
                </a:solidFill>
              </a:rPr>
              <a:t>7,8%</a:t>
            </a:r>
            <a:r>
              <a:rPr lang="fr-FR" b="1" dirty="0">
                <a:solidFill>
                  <a:srgbClr val="004900"/>
                </a:solidFill>
              </a:rPr>
              <a:t> + Mutuelles &amp; Assureurs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fr-FR" b="1" dirty="0">
                <a:solidFill>
                  <a:srgbClr val="004900"/>
                </a:solidFill>
              </a:rPr>
              <a:t> </a:t>
            </a:r>
            <a:r>
              <a:rPr lang="fr-FR" b="1" dirty="0">
                <a:solidFill>
                  <a:srgbClr val="0000FF"/>
                </a:solidFill>
              </a:rPr>
              <a:t>12,8%</a:t>
            </a:r>
          </a:p>
          <a:p>
            <a:pPr defTabSz="360000">
              <a:spcBef>
                <a:spcPts val="600"/>
              </a:spcBef>
            </a:pPr>
            <a:r>
              <a:rPr lang="fr-FR" b="1" dirty="0">
                <a:solidFill>
                  <a:srgbClr val="004900"/>
                </a:solidFill>
              </a:rPr>
              <a:t>	 → Education   </a:t>
            </a:r>
            <a:r>
              <a:rPr lang="fr-FR" b="1" dirty="0">
                <a:solidFill>
                  <a:srgbClr val="0000FF"/>
                </a:solidFill>
              </a:rPr>
              <a:t>78 %  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→	</a:t>
            </a:r>
            <a:r>
              <a:rPr lang="fr-FR" b="1" dirty="0">
                <a:solidFill>
                  <a:srgbClr val="004900"/>
                </a:solidFill>
              </a:rPr>
              <a:t>Etat-Collectivités Locales</a:t>
            </a:r>
          </a:p>
          <a:p>
            <a:pPr defTabSz="360000"/>
            <a:r>
              <a:rPr lang="fr-FR" b="1" dirty="0">
                <a:solidFill>
                  <a:srgbClr val="004900"/>
                </a:solidFill>
              </a:rPr>
              <a:t>					</a:t>
            </a:r>
            <a:r>
              <a:rPr lang="fr-FR" b="1" dirty="0">
                <a:solidFill>
                  <a:srgbClr val="0000FF"/>
                </a:solidFill>
              </a:rPr>
              <a:t> 9 %  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→	</a:t>
            </a:r>
            <a:r>
              <a:rPr lang="fr-FR" b="1" dirty="0">
                <a:solidFill>
                  <a:srgbClr val="004900"/>
                </a:solidFill>
              </a:rPr>
              <a:t>Entreprises</a:t>
            </a:r>
            <a:endParaRPr lang="fr-FR" b="1" dirty="0">
              <a:solidFill>
                <a:srgbClr val="0000FF"/>
              </a:solidFill>
            </a:endParaRPr>
          </a:p>
          <a:p>
            <a:pPr defTabSz="360000"/>
            <a:r>
              <a:rPr lang="fr-FR" b="1" dirty="0">
                <a:solidFill>
                  <a:srgbClr val="0000FF"/>
                </a:solidFill>
              </a:rPr>
              <a:t>					 8 % 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→	</a:t>
            </a:r>
            <a:r>
              <a:rPr lang="fr-FR" b="1" dirty="0">
                <a:solidFill>
                  <a:srgbClr val="004900"/>
                </a:solidFill>
              </a:rPr>
              <a:t>Ménage : reste à charge</a:t>
            </a:r>
          </a:p>
          <a:p>
            <a:pPr defTabSz="360000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400" b="1" u="sng" dirty="0">
                <a:solidFill>
                  <a:srgbClr val="C00000"/>
                </a:solidFill>
              </a:rPr>
              <a:t>Cela permet à tous d’y accéder, ce qui est loin d’être le cas ailleurs dans le monde</a:t>
            </a:r>
            <a:endParaRPr lang="fr-FR" b="1" dirty="0"/>
          </a:p>
          <a:p>
            <a:pPr defTabSz="360000"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	→ </a:t>
            </a:r>
            <a:r>
              <a:rPr lang="fr-FR" b="1" dirty="0"/>
              <a:t>Si les prélèvements étaient fortement progressifs, ce serait une </a:t>
            </a:r>
            <a:r>
              <a:rPr lang="fr-FR" b="1" dirty="0">
                <a:solidFill>
                  <a:srgbClr val="0000FF"/>
                </a:solidFill>
              </a:rPr>
              <a:t>redistribution verticale importante</a:t>
            </a:r>
            <a:r>
              <a:rPr lang="fr-FR" b="1" dirty="0"/>
              <a:t> </a:t>
            </a:r>
            <a:r>
              <a:rPr lang="fr-FR" dirty="0"/>
              <a:t>	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43292D-B3FC-614F-0BBA-7471BE53E882}"/>
              </a:ext>
            </a:extLst>
          </p:cNvPr>
          <p:cNvSpPr txBox="1"/>
          <p:nvPr/>
        </p:nvSpPr>
        <p:spPr>
          <a:xfrm>
            <a:off x="218698" y="34306"/>
            <a:ext cx="1197330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lvl="1" algn="ctr" defTabSz="358775"/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L’assurance ne peut être neutre : les 2 règles de la protection sociale</a:t>
            </a:r>
          </a:p>
        </p:txBody>
      </p:sp>
      <p:sp>
        <p:nvSpPr>
          <p:cNvPr id="3" name="Légende : flèche courbée 2">
            <a:extLst>
              <a:ext uri="{FF2B5EF4-FFF2-40B4-BE49-F238E27FC236}">
                <a16:creationId xmlns:a16="http://schemas.microsoft.com/office/drawing/2014/main" id="{666ACA52-545D-3F94-3E21-114F58AD573A}"/>
              </a:ext>
            </a:extLst>
          </p:cNvPr>
          <p:cNvSpPr/>
          <p:nvPr/>
        </p:nvSpPr>
        <p:spPr>
          <a:xfrm>
            <a:off x="5747939" y="1973351"/>
            <a:ext cx="5638800" cy="836274"/>
          </a:xfrm>
          <a:prstGeom prst="borderCallout2">
            <a:avLst>
              <a:gd name="adj1" fmla="val -1834"/>
              <a:gd name="adj2" fmla="val 54969"/>
              <a:gd name="adj3" fmla="val -38647"/>
              <a:gd name="adj4" fmla="val 52882"/>
              <a:gd name="adj5" fmla="val -110336"/>
              <a:gd name="adj6" fmla="val -1684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Quand l’assurance est volontaire, 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seuls les plus aisés et les plus exposés au risque cotisent.</a:t>
            </a:r>
          </a:p>
          <a:p>
            <a:pPr algn="ctr"/>
            <a:r>
              <a:rPr lang="fr-FR" sz="1600" b="1" dirty="0">
                <a:solidFill>
                  <a:srgbClr val="0000FF"/>
                </a:solidFill>
              </a:rPr>
              <a:t>On parle  de sélection adverse car l’équilibre est impossible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753A0-93A4-DA30-AB8D-7904272FD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AAA34-0642-9845-DB87-1B3B0F5A7AB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706" y="1564243"/>
            <a:ext cx="11788588" cy="529375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u="sng" dirty="0">
                <a:solidFill>
                  <a:srgbClr val="C00000"/>
                </a:solidFill>
              </a:rPr>
              <a:t>Très efficace pour la pauvreté : après redistribution, le taux baisse de 21,3 à 14,4%</a:t>
            </a:r>
            <a:endParaRPr lang="fr-FR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Au seuil de pauvreté (60% du revenu médian = 1216 € /UC), le nombre baisse de 13,5  à 9 millions</a:t>
            </a:r>
          </a:p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	→ Cela résulte du poids énorme des prestations sous conditions de ressources : AF, APL, minima sociaux…</a:t>
            </a:r>
          </a:p>
          <a:p>
            <a:r>
              <a:rPr lang="fr-FR" sz="1200" dirty="0"/>
              <a:t> </a:t>
            </a:r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u="sng" dirty="0">
                <a:solidFill>
                  <a:srgbClr val="C00000"/>
                </a:solidFill>
              </a:rPr>
              <a:t>Très efficace pour la vieillesse : niveau de vie équivalent à celui des actifs</a:t>
            </a:r>
            <a:endParaRPr lang="fr-FR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	→ Il y a 60 ans, la pauvreté touchait d’abord les seniors</a:t>
            </a:r>
          </a:p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	→ Cela profite à tous et avantage massivement les boomers</a:t>
            </a:r>
          </a:p>
          <a:p>
            <a:pPr lvl="0"/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u="sng" dirty="0">
                <a:solidFill>
                  <a:srgbClr val="C00000"/>
                </a:solidFill>
              </a:rPr>
              <a:t>Très efficace pour la santé : un des rares pays où tous les soins sont pris en charge</a:t>
            </a:r>
            <a:endParaRPr lang="fr-FR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Cela profite à tous</a:t>
            </a:r>
          </a:p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Mais beaucoup plus aux plus modestes car ils paient moins qu’ils ne coûtent</a:t>
            </a:r>
          </a:p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Et beaucoup plus aux plus âgés car ils coûtent plus</a:t>
            </a:r>
          </a:p>
          <a:p>
            <a:pPr lvl="0"/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u="sng" dirty="0">
                <a:solidFill>
                  <a:srgbClr val="C00000"/>
                </a:solidFill>
              </a:rPr>
              <a:t>Très efficace pour l’éducation : la France est un des rares pays où l’école est quasi gratuite</a:t>
            </a:r>
            <a:endParaRPr lang="fr-FR" sz="1600" b="1" u="sng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Cela profite à tous</a:t>
            </a:r>
          </a:p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En valeur relative, surtout aux plus modestes : sans l’école gratuite, ils en seraient exclus</a:t>
            </a:r>
          </a:p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→ Et en valeur absolue surtout aux PCS supérieures : études plus longues et plus coûteuses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9E3168-0A02-AF86-0034-05BA84EF8DEA}"/>
              </a:ext>
            </a:extLst>
          </p:cNvPr>
          <p:cNvSpPr txBox="1"/>
          <p:nvPr/>
        </p:nvSpPr>
        <p:spPr>
          <a:xfrm>
            <a:off x="965200" y="115153"/>
            <a:ext cx="10016067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lvl="1" algn="ctr" defTabSz="358775"/>
            <a:r>
              <a:rPr lang="fr-F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Pauvreté, retraite, santé, éducation </a:t>
            </a:r>
          </a:p>
          <a:p>
            <a:pPr marL="0" lvl="1" algn="ctr" defTabSz="358775"/>
            <a:r>
              <a:rPr lang="fr-F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 système très efficace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275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328CB-CCED-89FC-67A7-4FB4BC8277E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625" y="4366550"/>
            <a:ext cx="10572750" cy="224676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defTabSz="358775">
              <a:spcBef>
                <a:spcPts val="600"/>
              </a:spcBef>
            </a:pPr>
            <a:r>
              <a:rPr lang="fr-FR" sz="2000" b="1" dirty="0">
                <a:solidFill>
                  <a:srgbClr val="C00000"/>
                </a:solidFill>
              </a:rPr>
              <a:t>Niches ou dépenses fiscales</a:t>
            </a:r>
          </a:p>
          <a:p>
            <a:pPr marL="0" lvl="1" defTabSz="358775"/>
            <a:r>
              <a:rPr lang="fr-FR" sz="1600" b="1" dirty="0">
                <a:solidFill>
                  <a:srgbClr val="004900"/>
                </a:solidFill>
              </a:rPr>
              <a:t>Exonération fiscale proportionnelle à certaines dépenses jugées vertueuses.</a:t>
            </a:r>
          </a:p>
          <a:p>
            <a:pPr marL="0" lvl="1" defTabSz="358775"/>
            <a:r>
              <a:rPr lang="fr-FR" sz="1600" b="1" dirty="0">
                <a:solidFill>
                  <a:srgbClr val="004900"/>
                </a:solidFill>
              </a:rPr>
              <a:t>Effet anti-redistributif massif, le taux augmente avec le revenu : de 0% pour les plus modestes à 45% pour les plus riches.</a:t>
            </a:r>
            <a:r>
              <a:rPr lang="fr-FR" sz="1600" dirty="0"/>
              <a:t>	</a:t>
            </a:r>
            <a:r>
              <a:rPr lang="fr-FR" b="1" dirty="0">
                <a:solidFill>
                  <a:srgbClr val="0000FF"/>
                </a:solidFill>
              </a:rPr>
              <a:t>L’effet est si choquant qu’il a fallu les plafonner : 10 000 € / an /ménage (outremer : 18 000 !)</a:t>
            </a:r>
            <a:endParaRPr lang="fr-FR" sz="1600" b="1" dirty="0">
              <a:solidFill>
                <a:srgbClr val="0000FF"/>
              </a:solidFill>
            </a:endParaRPr>
          </a:p>
          <a:p>
            <a:pPr lvl="1" defTabSz="358775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Emplois familiaux</a:t>
            </a:r>
          </a:p>
          <a:p>
            <a:pPr lvl="1" defTabSz="358775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Immobilier locatif, Investissements outremer (y compris les yachts !)</a:t>
            </a:r>
          </a:p>
          <a:p>
            <a:pPr lvl="1" defTabSz="358775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Certains placements : assurance-vie, retraite par capitalisation…</a:t>
            </a:r>
          </a:p>
          <a:p>
            <a:pPr lvl="1" defTabSz="358775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Travaux du logement et d’économie énergie</a:t>
            </a:r>
          </a:p>
          <a:p>
            <a:pPr lvl="1" defTabSz="358775">
              <a:spcBef>
                <a:spcPts val="0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Crédit Impôt Recherche, apprentis, stagiaires…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mment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671" y="180789"/>
            <a:ext cx="11415252" cy="584775"/>
          </a:xfrm>
          <a:prstGeom prst="rect">
            <a:avLst/>
          </a:prstGeom>
          <a:solidFill>
            <a:srgbClr val="005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Mais le système est confus, incohérent, coûteux et désincitatif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B90ED-C980-F8A7-31A0-C0F31A41665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138946" y="3941346"/>
            <a:ext cx="13769068" cy="418576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2000" b="1" dirty="0">
              <a:solidFill>
                <a:srgbClr val="C00000"/>
              </a:solidFill>
            </a:endParaRPr>
          </a:p>
          <a:p>
            <a:pPr marL="0" lvl="1" algn="ctr" defTabSz="358775">
              <a:spcBef>
                <a:spcPts val="600"/>
              </a:spcBef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903" name="Text Box 7">
            <a:hlinkClick r:id="" action="ppaction://noaction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671" y="789816"/>
            <a:ext cx="1219200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360000"/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</a:t>
            </a: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 L’assistanat » coûte environ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40 mds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qui vont surtout aux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15 millions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personnes les plus pauvres</a:t>
            </a:r>
          </a:p>
          <a:p>
            <a:pPr marL="360000" lvl="3" defTabSz="360000">
              <a:spcBef>
                <a:spcPts val="600"/>
              </a:spcBef>
            </a:pPr>
            <a:r>
              <a:rPr lang="fr-FR" sz="1600" b="1" dirty="0">
                <a:solidFill>
                  <a:srgbClr val="005E00"/>
                </a:solidFill>
                <a:latin typeface="Calibri" pitchFamily="34" charset="0"/>
                <a:cs typeface="Calibri" pitchFamily="34" charset="0"/>
              </a:rPr>
              <a:t>→ Aides sociales des collectivités locales</a:t>
            </a:r>
          </a:p>
          <a:p>
            <a:pPr marL="360000" lvl="3" defTabSz="360000">
              <a:spcBef>
                <a:spcPts val="600"/>
              </a:spcBef>
            </a:pPr>
            <a:r>
              <a:rPr lang="fr-FR" sz="1600" b="1" dirty="0">
                <a:solidFill>
                  <a:srgbClr val="005E00"/>
                </a:solidFill>
                <a:latin typeface="Calibri" pitchFamily="34" charset="0"/>
                <a:cs typeface="Calibri" pitchFamily="34" charset="0"/>
              </a:rPr>
              <a:t>→ Une bonne part des allocations chômage</a:t>
            </a:r>
          </a:p>
          <a:p>
            <a:pPr marL="360000" lvl="3" defTabSz="360000">
              <a:spcBef>
                <a:spcPts val="600"/>
              </a:spcBef>
            </a:pPr>
            <a:r>
              <a:rPr lang="fr-FR" sz="1600" b="1" dirty="0">
                <a:solidFill>
                  <a:srgbClr val="005E00"/>
                </a:solidFill>
                <a:latin typeface="Calibri" pitchFamily="34" charset="0"/>
                <a:cs typeface="Calibri" pitchFamily="34" charset="0"/>
              </a:rPr>
              <a:t>→ L’essentiel de l’aide au logement (sauf APL étudiants sans condition de ressources !)</a:t>
            </a:r>
          </a:p>
          <a:p>
            <a:pPr marL="360000" lvl="3" defTabSz="360000">
              <a:spcBef>
                <a:spcPts val="600"/>
              </a:spcBef>
            </a:pPr>
            <a:r>
              <a:rPr lang="fr-FR" sz="1600" b="1" dirty="0">
                <a:solidFill>
                  <a:srgbClr val="005E00"/>
                </a:solidFill>
                <a:latin typeface="Calibri" pitchFamily="34" charset="0"/>
                <a:cs typeface="Calibri" pitchFamily="34" charset="0"/>
              </a:rPr>
              <a:t>→ 10 minima sociaux différents avec des critères incompatibles et de nombreux effets de seuil</a:t>
            </a:r>
          </a:p>
          <a:p>
            <a:pPr marL="360000" lvl="3" defTabSz="360000"/>
            <a:r>
              <a:rPr lang="fr-FR" sz="1600" b="1" dirty="0">
                <a:solidFill>
                  <a:srgbClr val="005E0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. Tous sont couverts sauf les moins de 25 ans</a:t>
            </a:r>
          </a:p>
          <a:p>
            <a:pPr marL="360000" lvl="3"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. Mais 30% de non recours </a:t>
            </a:r>
          </a:p>
          <a:p>
            <a:pPr marL="360000" lvl="3"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. Coût énorme de gestion-surveillance</a:t>
            </a:r>
          </a:p>
          <a:p>
            <a:pPr marL="360000" lvl="3"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. Humiliation des récipiendaires et inefficacité du contrôle</a:t>
            </a:r>
          </a:p>
          <a:p>
            <a:pPr marL="0" lvl="2" defTabSz="360000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Mais les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474 « niches fiscales » (85-94 mds)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 assistent » encore plus les plus favorisés</a:t>
            </a:r>
          </a:p>
          <a:p>
            <a:pPr marL="0" lvl="2" defTabSz="360000">
              <a:spcBef>
                <a:spcPts val="600"/>
              </a:spcBef>
            </a:pP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6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→ Les 15 1</a:t>
            </a:r>
            <a:r>
              <a:rPr lang="fr-FR" sz="1600" b="1" baseline="30000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ères</a:t>
            </a:r>
            <a:r>
              <a:rPr lang="fr-FR" sz="16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 en totalisent la moitié et vont surtout à quelques centaines de milliers de contribuables très aisés</a:t>
            </a:r>
          </a:p>
          <a:p>
            <a:pPr marL="0" lvl="2" defTabSz="360000">
              <a:spcBef>
                <a:spcPts val="600"/>
              </a:spcBef>
            </a:pP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Un revenu universel inconditionnel serait plus simple</a:t>
            </a:r>
          </a:p>
          <a:p>
            <a:pPr marL="457200" lvl="3" defTabSz="360000"/>
            <a:r>
              <a:rPr lang="fr-FR" sz="16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→ Le président le reconnaît avec son propre projet de RU conditionnel</a:t>
            </a:r>
          </a:p>
          <a:p>
            <a:pPr marL="0" lvl="2" defTabSz="360000">
              <a:spcBef>
                <a:spcPts val="600"/>
              </a:spcBef>
            </a:pP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Mais plus coûteux, car il devrait intégrer les moins de 25 ans et réduirait fortement le non recours</a:t>
            </a:r>
          </a:p>
          <a:p>
            <a:pPr marL="0" lvl="3" defTabSz="360000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Cependant, il contribuerait à diminuer les trappes à inactivité-chômage</a:t>
            </a:r>
            <a:endParaRPr lang="fr-FR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9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09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09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09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09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09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uiExpand="1" build="p" animBg="1"/>
      <p:bldP spid="3" grpId="0" uiExpand="1" build="p" animBg="1"/>
      <p:bldP spid="8090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69992-C379-9EC1-408E-8B6C79BEF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nd l'impôt pousse à la révolte">
            <a:extLst>
              <a:ext uri="{FF2B5EF4-FFF2-40B4-BE49-F238E27FC236}">
                <a16:creationId xmlns:a16="http://schemas.microsoft.com/office/drawing/2014/main" id="{B97F0083-BA98-C33F-1FF4-7A1730E5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7153" cy="6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mment 2">
            <a:extLst>
              <a:ext uri="{FF2B5EF4-FFF2-40B4-BE49-F238E27FC236}">
                <a16:creationId xmlns:a16="http://schemas.microsoft.com/office/drawing/2014/main" id="{8A5134DC-FC93-1000-0D71-489ACEF7D99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9116" y="431734"/>
            <a:ext cx="5921685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volet négatif </a:t>
            </a:r>
          </a:p>
          <a:p>
            <a:pPr algn="ctr">
              <a:defRPr/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prélèvements</a:t>
            </a:r>
          </a:p>
          <a:p>
            <a:pPr algn="ctr">
              <a:defRPr/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obligatoires</a:t>
            </a:r>
          </a:p>
        </p:txBody>
      </p:sp>
    </p:spTree>
    <p:extLst>
      <p:ext uri="{BB962C8B-B14F-4D97-AF65-F5344CB8AC3E}">
        <p14:creationId xmlns:p14="http://schemas.microsoft.com/office/powerpoint/2010/main" val="39954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01203-8C6A-82C7-C89C-52A9BC15D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5AD64CD-4D40-D872-8206-8951BC796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87976"/>
              </p:ext>
            </p:extLst>
          </p:nvPr>
        </p:nvGraphicFramePr>
        <p:xfrm>
          <a:off x="1272553" y="998733"/>
          <a:ext cx="9430870" cy="611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C9F93610-9E06-7F66-9C30-3A2A24BA2967}"/>
              </a:ext>
            </a:extLst>
          </p:cNvPr>
          <p:cNvSpPr txBox="1"/>
          <p:nvPr/>
        </p:nvSpPr>
        <p:spPr>
          <a:xfrm>
            <a:off x="2092913" y="1287320"/>
            <a:ext cx="1867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Taxes &amp; Droits sur capital immobilier</a:t>
            </a:r>
          </a:p>
          <a:p>
            <a:pPr algn="ctr"/>
            <a:r>
              <a:rPr lang="fr-FR" sz="1600" b="1" dirty="0"/>
              <a:t> 6,7 %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3453474-03B1-87B3-0282-8B722A121802}"/>
              </a:ext>
            </a:extLst>
          </p:cNvPr>
          <p:cNvSpPr txBox="1"/>
          <p:nvPr/>
        </p:nvSpPr>
        <p:spPr>
          <a:xfrm>
            <a:off x="1159061" y="1955372"/>
            <a:ext cx="1867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Impôt sur</a:t>
            </a:r>
          </a:p>
          <a:p>
            <a:pPr algn="ctr"/>
            <a:r>
              <a:rPr lang="fr-FR" sz="1600" b="1" dirty="0"/>
              <a:t>les sociétés </a:t>
            </a:r>
          </a:p>
          <a:p>
            <a:pPr algn="ctr"/>
            <a:r>
              <a:rPr lang="fr-FR" sz="1600" b="1" dirty="0"/>
              <a:t>4,6 %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1B559F6-C3E7-289E-1161-ABF5F9DAAEB9}"/>
              </a:ext>
            </a:extLst>
          </p:cNvPr>
          <p:cNvSpPr txBox="1"/>
          <p:nvPr/>
        </p:nvSpPr>
        <p:spPr>
          <a:xfrm>
            <a:off x="6992470" y="2948846"/>
            <a:ext cx="2581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Cotisations sociales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+ CSG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+ Taxes salaires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51,4 %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614BA8-CEF6-01FE-DEC0-33B30E61D1F5}"/>
              </a:ext>
            </a:extLst>
          </p:cNvPr>
          <p:cNvSpPr txBox="1"/>
          <p:nvPr/>
        </p:nvSpPr>
        <p:spPr>
          <a:xfrm>
            <a:off x="3331828" y="4003367"/>
            <a:ext cx="1867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TVA + Taxes conso. 19,3 %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D1CB3F-556E-AD9D-B78D-C216B2600AA1}"/>
              </a:ext>
            </a:extLst>
          </p:cNvPr>
          <p:cNvSpPr txBox="1"/>
          <p:nvPr/>
        </p:nvSpPr>
        <p:spPr>
          <a:xfrm>
            <a:off x="2092913" y="2941921"/>
            <a:ext cx="1867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Impôt Revenu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7,3 %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6DD59F-D23B-7BBC-2DE6-4E1B757F9C2E}"/>
              </a:ext>
            </a:extLst>
          </p:cNvPr>
          <p:cNvSpPr txBox="1"/>
          <p:nvPr/>
        </p:nvSpPr>
        <p:spPr>
          <a:xfrm>
            <a:off x="4508415" y="1662985"/>
            <a:ext cx="1867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Divers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10,7 %</a:t>
            </a:r>
          </a:p>
        </p:txBody>
      </p:sp>
      <p:sp>
        <p:nvSpPr>
          <p:cNvPr id="2" name="Comment 2">
            <a:extLst>
              <a:ext uri="{FF2B5EF4-FFF2-40B4-BE49-F238E27FC236}">
                <a16:creationId xmlns:a16="http://schemas.microsoft.com/office/drawing/2014/main" id="{EDCFC975-3847-9BBE-4545-CAB84D8C36E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4118" y="319961"/>
            <a:ext cx="11824448" cy="646331"/>
          </a:xfrm>
          <a:prstGeom prst="rect">
            <a:avLst/>
          </a:prstGeom>
          <a:solidFill>
            <a:srgbClr val="0058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Prélèvements obligatoires 2023 : 1 218,3 mds / 43,2 % du PIB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12B63A-87FC-F67A-0ED4-CD1763996412}"/>
              </a:ext>
            </a:extLst>
          </p:cNvPr>
          <p:cNvSpPr txBox="1"/>
          <p:nvPr/>
        </p:nvSpPr>
        <p:spPr>
          <a:xfrm>
            <a:off x="2940424" y="6551764"/>
            <a:ext cx="91081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/>
              <a:t>Source: Inspection générale des finances (2024), Les prévisions de recettes des prélèvements obligatoires, 24 juillet (d'après Insee, base 2020).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99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16" grpId="0"/>
      <p:bldP spid="20" grpId="0"/>
      <p:bldP spid="19" grpId="0"/>
      <p:bldP spid="3" grpId="0"/>
      <p:bldP spid="4" grpId="0"/>
      <p:bldP spid="5" grpId="0"/>
      <p:bldP spid="2" grpId="0" uiExpand="1" build="p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D5869E9-96D1-C977-D25B-EC6ECE391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505354"/>
              </p:ext>
            </p:extLst>
          </p:nvPr>
        </p:nvGraphicFramePr>
        <p:xfrm>
          <a:off x="2314223" y="1072445"/>
          <a:ext cx="9110133" cy="646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3690754" y="3594770"/>
            <a:ext cx="23599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Antiredistributifs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60,3 %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5386" y="3594770"/>
            <a:ext cx="19653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Neutres (CSG)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104 mds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15,7 % 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4760" y="2165074"/>
            <a:ext cx="18921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Redistributifs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24,0 %</a:t>
            </a:r>
          </a:p>
        </p:txBody>
      </p:sp>
      <p:sp>
        <p:nvSpPr>
          <p:cNvPr id="4" name="Comment 2">
            <a:extLst>
              <a:ext uri="{FF2B5EF4-FFF2-40B4-BE49-F238E27FC236}">
                <a16:creationId xmlns:a16="http://schemas.microsoft.com/office/drawing/2014/main" id="{477EA833-96B2-5B75-389D-1E5B67F4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99" y="118338"/>
            <a:ext cx="911013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Prélèvements obligatoires 2023 (hors « divers »)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groupés selon leur effet redistributif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8" grpId="0"/>
      <p:bldP spid="10" grpId="0"/>
      <p:bldP spid="11" grpId="0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ag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>
            <p:custDataLst>
              <p:tags r:id="rId3"/>
            </p:custDataLst>
          </p:nvPr>
        </p:nvCxnSpPr>
        <p:spPr bwMode="auto">
          <a:xfrm flipV="1">
            <a:off x="2485939" y="2132856"/>
            <a:ext cx="0" cy="30243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6" name="Connecteur droit avec flèche 15"/>
          <p:cNvCxnSpPr/>
          <p:nvPr>
            <p:custDataLst>
              <p:tags r:id="rId4"/>
            </p:custDataLst>
          </p:nvPr>
        </p:nvCxnSpPr>
        <p:spPr bwMode="auto">
          <a:xfrm flipV="1">
            <a:off x="6446379" y="1340768"/>
            <a:ext cx="0" cy="38164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7" name="Légende encadrée 1 16"/>
          <p:cNvSpPr/>
          <p:nvPr>
            <p:custDataLst>
              <p:tags r:id="rId5"/>
            </p:custDataLst>
          </p:nvPr>
        </p:nvSpPr>
        <p:spPr bwMode="auto">
          <a:xfrm>
            <a:off x="3782153" y="638436"/>
            <a:ext cx="2016224" cy="864096"/>
          </a:xfrm>
          <a:prstGeom prst="borderCallout1">
            <a:avLst>
              <a:gd name="adj1" fmla="val 43220"/>
              <a:gd name="adj2" fmla="val 2466"/>
              <a:gd name="adj3" fmla="val 44518"/>
              <a:gd name="adj4" fmla="val -217"/>
            </a:avLst>
          </a:prstGeom>
          <a:blipFill>
            <a:blip r:embed="rId15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D1 à P 95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 taux croît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 41% à 48%0</a:t>
            </a:r>
          </a:p>
        </p:txBody>
      </p:sp>
      <p:cxnSp>
        <p:nvCxnSpPr>
          <p:cNvPr id="19" name="Connecteur droit avec flèche 18"/>
          <p:cNvCxnSpPr/>
          <p:nvPr>
            <p:custDataLst>
              <p:tags r:id="rId6"/>
            </p:custDataLst>
          </p:nvPr>
        </p:nvCxnSpPr>
        <p:spPr bwMode="auto">
          <a:xfrm flipV="1">
            <a:off x="8606619" y="1772816"/>
            <a:ext cx="0" cy="33843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Légende encadrée 1 20"/>
          <p:cNvSpPr/>
          <p:nvPr>
            <p:custDataLst>
              <p:tags r:id="rId7"/>
            </p:custDataLst>
          </p:nvPr>
        </p:nvSpPr>
        <p:spPr bwMode="auto">
          <a:xfrm>
            <a:off x="6906392" y="620688"/>
            <a:ext cx="1727314" cy="864096"/>
          </a:xfrm>
          <a:prstGeom prst="borderCallout1">
            <a:avLst>
              <a:gd name="adj1" fmla="val 43220"/>
              <a:gd name="adj2" fmla="val 2466"/>
              <a:gd name="adj3" fmla="val 44518"/>
              <a:gd name="adj4" fmla="val 1608"/>
            </a:avLst>
          </a:prstGeom>
          <a:blipFill>
            <a:blip r:embed="rId15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P95 à P 99,9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il baisse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 48 à 46%</a:t>
            </a:r>
          </a:p>
        </p:txBody>
      </p:sp>
      <p:cxnSp>
        <p:nvCxnSpPr>
          <p:cNvPr id="22" name="Connecteur droit avec flèche 21"/>
          <p:cNvCxnSpPr/>
          <p:nvPr>
            <p:custDataLst>
              <p:tags r:id="rId8"/>
            </p:custDataLst>
          </p:nvPr>
        </p:nvCxnSpPr>
        <p:spPr bwMode="auto">
          <a:xfrm flipV="1">
            <a:off x="10200456" y="2564904"/>
            <a:ext cx="0" cy="25922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4" name="Légende encadrée 1 23"/>
          <p:cNvSpPr/>
          <p:nvPr>
            <p:custDataLst>
              <p:tags r:id="rId9"/>
            </p:custDataLst>
          </p:nvPr>
        </p:nvSpPr>
        <p:spPr bwMode="auto">
          <a:xfrm>
            <a:off x="8976321" y="620689"/>
            <a:ext cx="1584175" cy="1080119"/>
          </a:xfrm>
          <a:prstGeom prst="borderCallout1">
            <a:avLst>
              <a:gd name="adj1" fmla="val 43220"/>
              <a:gd name="adj2" fmla="val 2466"/>
              <a:gd name="adj3" fmla="val 44518"/>
              <a:gd name="adj4" fmla="val 1608"/>
            </a:avLst>
          </a:prstGeom>
          <a:blipFill>
            <a:blip r:embed="rId15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P99,9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à P99,999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il baisse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 46% à 33%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706011" y="2492896"/>
            <a:ext cx="2772816" cy="3246750"/>
            <a:chOff x="3337945" y="2420888"/>
            <a:chExt cx="2772816" cy="324675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44050" y="2420888"/>
              <a:ext cx="2360607" cy="1772816"/>
            </a:xfrm>
            <a:prstGeom prst="rect">
              <a:avLst/>
            </a:prstGeom>
            <a:blipFill>
              <a:blip r:embed="rId17" cstate="print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3337945" y="4221088"/>
              <a:ext cx="2772816" cy="1446550"/>
            </a:xfrm>
            <a:prstGeom prst="rect">
              <a:avLst/>
            </a:prstGeom>
            <a:blipFill>
              <a:blip r:embed="rId17" cstate="print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lvl="3" algn="ctr" defTabSz="360000"/>
              <a:r>
                <a:rPr lang="fr-FR" sz="28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Thomas Piketty</a:t>
              </a:r>
            </a:p>
            <a:p>
              <a:pPr marL="0" lvl="3" algn="ctr" defTabSz="360000"/>
              <a:r>
                <a:rPr lang="fr-FR" sz="20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Economiste français</a:t>
              </a:r>
            </a:p>
            <a:p>
              <a:pPr marL="0" lvl="3" algn="ctr" defTabSz="360000"/>
              <a:r>
                <a:rPr lang="fr-FR" sz="20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Né en 1971</a:t>
              </a:r>
            </a:p>
            <a:p>
              <a:pPr marL="0" lvl="3" algn="ctr" defTabSz="360000"/>
              <a:r>
                <a:rPr lang="fr-FR" sz="20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EHESS et PSE</a:t>
              </a:r>
              <a:endParaRPr lang="fr-FR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667000" y="2359908"/>
            <a:ext cx="6048672" cy="4093428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Thomas Piketty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et (..) - 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Antoine </a:t>
            </a:r>
            <a:r>
              <a:rPr lang="fr-FR" sz="2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Bozio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Bertrand </a:t>
            </a:r>
            <a:r>
              <a:rPr lang="fr-FR" sz="2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Garbinti</a:t>
            </a: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Jonathan Goupille-Lebret et Malka Guillot-</a:t>
            </a:r>
            <a:r>
              <a:rPr lang="fr-FR" sz="2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Netchine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 - ont apporté un éclairage inattendu sur la fiscalité française. </a:t>
            </a:r>
          </a:p>
          <a:p>
            <a:pPr>
              <a:spcBef>
                <a:spcPts val="600"/>
              </a:spcBef>
            </a:pPr>
            <a:r>
              <a:rPr lang="fr-FR" sz="2000" b="1" dirty="0">
                <a:latin typeface="Calibri" pitchFamily="34" charset="0"/>
                <a:cs typeface="Calibri" pitchFamily="34" charset="0"/>
              </a:rPr>
              <a:t>D’après leurs calculs, l’ensemble des taxes, impôts et cotisations sociales payées en France corrigent moins les inégalités de revenus que</a:t>
            </a:r>
          </a:p>
          <a:p>
            <a:pPr>
              <a:spcBef>
                <a:spcPts val="600"/>
              </a:spcBef>
            </a:pPr>
            <a:r>
              <a:rPr lang="fr-FR" sz="2000" b="1" dirty="0">
                <a:latin typeface="Calibri" pitchFamily="34" charset="0"/>
                <a:cs typeface="Calibri" pitchFamily="34" charset="0"/>
              </a:rPr>
              <a:t>… le système fiscal américain. </a:t>
            </a:r>
          </a:p>
          <a:p>
            <a:pPr>
              <a:spcBef>
                <a:spcPts val="600"/>
              </a:spcBef>
            </a:pPr>
            <a:r>
              <a:rPr lang="fr-FR" sz="2000" b="1" dirty="0">
                <a:latin typeface="Calibri" pitchFamily="34" charset="0"/>
                <a:cs typeface="Calibri" pitchFamily="34" charset="0"/>
              </a:rPr>
              <a:t>Un comble au pays champion du monde des prélèvements obligatoires (47,6 % de la richesse nationale).</a:t>
            </a:r>
          </a:p>
          <a:p>
            <a:pPr algn="r">
              <a:spcBef>
                <a:spcPts val="600"/>
              </a:spcBef>
            </a:pPr>
            <a:r>
              <a:rPr lang="fr-FR" sz="2000" b="1" dirty="0">
                <a:latin typeface="Calibri" pitchFamily="34" charset="0"/>
                <a:cs typeface="Calibri" pitchFamily="34" charset="0"/>
              </a:rPr>
              <a:t>Challenge, 25.11.2018</a:t>
            </a:r>
          </a:p>
        </p:txBody>
      </p:sp>
      <p:sp>
        <p:nvSpPr>
          <p:cNvPr id="15" name="AutoShape 75">
            <a:hlinkClick r:id="rId18" action="ppaction://hlinksldjump" highlightClick="1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624393" y="6021288"/>
            <a:ext cx="576263" cy="503238"/>
          </a:xfrm>
          <a:prstGeom prst="actionButtonReturn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75806E3-B62C-5891-D2F8-632210EA1539}"/>
              </a:ext>
            </a:extLst>
          </p:cNvPr>
          <p:cNvGrpSpPr/>
          <p:nvPr/>
        </p:nvGrpSpPr>
        <p:grpSpPr>
          <a:xfrm>
            <a:off x="3122664" y="671244"/>
            <a:ext cx="2281292" cy="3189804"/>
            <a:chOff x="4769852" y="433719"/>
            <a:chExt cx="2281292" cy="3189804"/>
          </a:xfrm>
        </p:grpSpPr>
        <p:sp>
          <p:nvSpPr>
            <p:cNvPr id="3" name="Légende : flèche courbée 2">
              <a:extLst>
                <a:ext uri="{FF2B5EF4-FFF2-40B4-BE49-F238E27FC236}">
                  <a16:creationId xmlns:a16="http://schemas.microsoft.com/office/drawing/2014/main" id="{906E9410-07A2-D381-A6BD-C56A96187E65}"/>
                </a:ext>
              </a:extLst>
            </p:cNvPr>
            <p:cNvSpPr/>
            <p:nvPr/>
          </p:nvSpPr>
          <p:spPr>
            <a:xfrm>
              <a:off x="4769852" y="3068960"/>
              <a:ext cx="2237525" cy="554563"/>
            </a:xfrm>
            <a:prstGeom prst="borderCallout2">
              <a:avLst>
                <a:gd name="adj1" fmla="val -3451"/>
                <a:gd name="adj2" fmla="val 51763"/>
                <a:gd name="adj3" fmla="val -91174"/>
                <a:gd name="adj4" fmla="val 59811"/>
                <a:gd name="adj5" fmla="val -423786"/>
                <a:gd name="adj6" fmla="val 8892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95% gagnent moins</a:t>
              </a:r>
            </a:p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5% gagnent plus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00DBCE8A-B78D-C9DD-A287-68D50213A9EB}"/>
                </a:ext>
              </a:extLst>
            </p:cNvPr>
            <p:cNvSpPr/>
            <p:nvPr/>
          </p:nvSpPr>
          <p:spPr bwMode="auto">
            <a:xfrm>
              <a:off x="6498802" y="433719"/>
              <a:ext cx="552342" cy="283977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Arial Black" pitchFamily="34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6212275-B07E-E864-8F56-7F7D0E0841AE}"/>
              </a:ext>
            </a:extLst>
          </p:cNvPr>
          <p:cNvGrpSpPr/>
          <p:nvPr/>
        </p:nvGrpSpPr>
        <p:grpSpPr>
          <a:xfrm>
            <a:off x="4790265" y="620688"/>
            <a:ext cx="3732618" cy="3809869"/>
            <a:chOff x="4790265" y="620688"/>
            <a:chExt cx="3732618" cy="3809869"/>
          </a:xfrm>
        </p:grpSpPr>
        <p:sp>
          <p:nvSpPr>
            <p:cNvPr id="4" name="Légende : flèche courbée 3">
              <a:extLst>
                <a:ext uri="{FF2B5EF4-FFF2-40B4-BE49-F238E27FC236}">
                  <a16:creationId xmlns:a16="http://schemas.microsoft.com/office/drawing/2014/main" id="{6B7E239B-8DAA-6645-96F6-1A655F9537B8}"/>
                </a:ext>
              </a:extLst>
            </p:cNvPr>
            <p:cNvSpPr/>
            <p:nvPr/>
          </p:nvSpPr>
          <p:spPr>
            <a:xfrm>
              <a:off x="4790265" y="3875994"/>
              <a:ext cx="2670767" cy="554563"/>
            </a:xfrm>
            <a:prstGeom prst="borderCallout2">
              <a:avLst>
                <a:gd name="adj1" fmla="val -3451"/>
                <a:gd name="adj2" fmla="val 51763"/>
                <a:gd name="adj3" fmla="val -91174"/>
                <a:gd name="adj4" fmla="val 59811"/>
                <a:gd name="adj5" fmla="val -533710"/>
                <a:gd name="adj6" fmla="val 12466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99,9% gagnent moins</a:t>
              </a:r>
            </a:p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1 pour mille gagnent plus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9D5C84D-3A7C-6A4B-0C0C-AE77EB3C48B1}"/>
                </a:ext>
              </a:extLst>
            </p:cNvPr>
            <p:cNvSpPr/>
            <p:nvPr/>
          </p:nvSpPr>
          <p:spPr bwMode="auto">
            <a:xfrm>
              <a:off x="7770049" y="620688"/>
              <a:ext cx="752834" cy="328601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Arial Black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31F1298-98E1-3D51-A87C-24FFC5A59A63}"/>
              </a:ext>
            </a:extLst>
          </p:cNvPr>
          <p:cNvGrpSpPr/>
          <p:nvPr/>
        </p:nvGrpSpPr>
        <p:grpSpPr>
          <a:xfrm>
            <a:off x="7739402" y="881334"/>
            <a:ext cx="3128911" cy="3706282"/>
            <a:chOff x="7739402" y="881334"/>
            <a:chExt cx="3128911" cy="3706282"/>
          </a:xfrm>
        </p:grpSpPr>
        <p:sp>
          <p:nvSpPr>
            <p:cNvPr id="5" name="Légende : flèche courbée 4">
              <a:extLst>
                <a:ext uri="{FF2B5EF4-FFF2-40B4-BE49-F238E27FC236}">
                  <a16:creationId xmlns:a16="http://schemas.microsoft.com/office/drawing/2014/main" id="{AB5C129B-053B-84CC-DFCF-A99E32937547}"/>
                </a:ext>
              </a:extLst>
            </p:cNvPr>
            <p:cNvSpPr/>
            <p:nvPr/>
          </p:nvSpPr>
          <p:spPr>
            <a:xfrm>
              <a:off x="7739402" y="4033053"/>
              <a:ext cx="3128911" cy="554563"/>
            </a:xfrm>
            <a:prstGeom prst="borderCallout2">
              <a:avLst>
                <a:gd name="adj1" fmla="val -3451"/>
                <a:gd name="adj2" fmla="val 51763"/>
                <a:gd name="adj3" fmla="val -91174"/>
                <a:gd name="adj4" fmla="val 59811"/>
                <a:gd name="adj5" fmla="val -513354"/>
                <a:gd name="adj6" fmla="val 6563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999,99% gagnent moins</a:t>
              </a:r>
            </a:p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1 pour cent mille gagnent plus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F1071D4-08EA-658E-0E61-B5A5F6F495A3}"/>
                </a:ext>
              </a:extLst>
            </p:cNvPr>
            <p:cNvSpPr/>
            <p:nvPr/>
          </p:nvSpPr>
          <p:spPr bwMode="auto">
            <a:xfrm>
              <a:off x="9420288" y="881334"/>
              <a:ext cx="841311" cy="315472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Arial Black" pitchFamily="34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2CDA64B-946D-DA78-159E-9F4AB5F3F45F}"/>
              </a:ext>
            </a:extLst>
          </p:cNvPr>
          <p:cNvSpPr txBox="1"/>
          <p:nvPr/>
        </p:nvSpPr>
        <p:spPr>
          <a:xfrm>
            <a:off x="960182" y="2359908"/>
            <a:ext cx="10271634" cy="4385816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2" algn="ctr" defTabSz="360000">
              <a:spcBef>
                <a:spcPts val="0"/>
              </a:spcBef>
            </a:pPr>
            <a:r>
              <a:rPr lang="fr-FR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Pourquoi les ultra-riches sont-ils aussi peu imposés ?</a:t>
            </a:r>
          </a:p>
          <a:p>
            <a:pPr marL="0" lvl="2" defTabSz="360000">
              <a:spcBef>
                <a:spcPts val="0"/>
              </a:spcBef>
            </a:pPr>
            <a:endParaRPr lang="fr-F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>
              <a:spcBef>
                <a:spcPts val="0"/>
              </a:spcBef>
            </a:pP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Optimisation fiscale des entreprises :</a:t>
            </a:r>
          </a:p>
          <a:p>
            <a:pPr marL="457200" lvl="3" defTabSz="360000">
              <a:spcBef>
                <a:spcPts val="600"/>
              </a:spcBef>
            </a:pPr>
            <a:r>
              <a:rPr lang="fr-FR" sz="1400" b="1" dirty="0">
                <a:latin typeface="Calibri" pitchFamily="34" charset="0"/>
                <a:cs typeface="Calibri" pitchFamily="34" charset="0"/>
              </a:rPr>
              <a:t>Exemple les </a:t>
            </a:r>
            <a:r>
              <a:rPr lang="fr-FR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prix de transferts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 :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Une entreprise vend à prix coûtant à une filiale située dans un paradis fiscal</a:t>
            </a:r>
          </a:p>
          <a:p>
            <a:pPr marL="457200" lvl="3"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  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Cette filiale 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revend cher à une autre filiale située dans un pays à fiscalité élevée</a:t>
            </a:r>
          </a:p>
          <a:p>
            <a:pPr marL="457200" lvl="3"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    	  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Le bénéfice apparaît dans le paradis fiscal</a:t>
            </a:r>
          </a:p>
          <a:p>
            <a:pPr marL="457200" lvl="3" defTabSz="360000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→ Il disparaît dans le pays à fiscalité élevée</a:t>
            </a:r>
          </a:p>
          <a:p>
            <a:pPr marL="457200" lvl="3" defTabSz="360000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→ Au total, l’impôt sur les sociétés est effacé			</a:t>
            </a:r>
          </a:p>
          <a:p>
            <a:pPr marL="0" lvl="3" defTabSz="360000">
              <a:spcBef>
                <a:spcPts val="600"/>
              </a:spcBef>
            </a:pP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Impôt personnel sur la dépense et non sur le revenu </a:t>
            </a:r>
          </a:p>
          <a:p>
            <a:pPr marL="457200" lvl="3" defTabSz="360000">
              <a:spcBef>
                <a:spcPts val="600"/>
              </a:spcBef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Supposons 2 chefs d’entreprise qui gagnent 10 millions et dépensent 1 million (83 333 € par mois, confortable…)</a:t>
            </a:r>
          </a:p>
          <a:p>
            <a:pPr marL="457200" lvl="3" defTabSz="360000">
              <a:spcBef>
                <a:spcPts val="600"/>
              </a:spcBef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L’un est salarié, il est taxé à </a:t>
            </a:r>
            <a:r>
              <a:rPr lang="fr-FR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45% sur son revenu : 4,5 millions d’impôt </a:t>
            </a:r>
          </a:p>
          <a:p>
            <a:pPr marL="457200" lvl="3" defTabSz="360000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. Il épargne le reste : 3,5 millions et s’enrichit à vitesse grand V</a:t>
            </a:r>
          </a:p>
          <a:p>
            <a:pPr marL="457200" lvl="3" defTabSz="360000">
              <a:spcBef>
                <a:spcPts val="600"/>
              </a:spcBef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L’autre est actionnaire, il est taxé à </a:t>
            </a:r>
            <a:r>
              <a:rPr lang="fr-FR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(Flat </a:t>
            </a:r>
            <a:r>
              <a:rPr lang="fr-FR" sz="14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fr-FR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sur sa dépense : 300 000 € d’impôt, soit 15 fois moins</a:t>
            </a:r>
          </a:p>
          <a:p>
            <a:pPr marL="457200" lvl="3" defTabSz="360000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. Il épargne le reste : 8,7 millions et s’enrichit 2,5 fois plus vite que le salarié</a:t>
            </a:r>
          </a:p>
          <a:p>
            <a:pPr marL="0" lvl="3" algn="ctr" defTabSz="360000">
              <a:spcBef>
                <a:spcPts val="1200"/>
              </a:spcBef>
            </a:pP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 avantage n’existe que pour les ultra-riches car ils ne dépensent qu’une petite partie de leurs g</a:t>
            </a:r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ains</a:t>
            </a:r>
            <a:endParaRPr lang="fr-FR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mment 2">
            <a:extLst>
              <a:ext uri="{FF2B5EF4-FFF2-40B4-BE49-F238E27FC236}">
                <a16:creationId xmlns:a16="http://schemas.microsoft.com/office/drawing/2014/main" id="{AAC782C6-5361-D614-8108-2C69A9715EC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6169" y="-208047"/>
            <a:ext cx="11259661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 système faiblement progressif : décomposition par impôt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34" grpId="0" animBg="1"/>
      <p:bldP spid="15" grpId="0" animBg="1"/>
      <p:bldP spid="2" grpId="0" uiExpand="1" build="p" animBg="1"/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mment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60871" y="80787"/>
            <a:ext cx="6387929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 système socio-fiscal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incohérent et peu redistributif</a:t>
            </a:r>
          </a:p>
        </p:txBody>
      </p:sp>
      <p:sp>
        <p:nvSpPr>
          <p:cNvPr id="19" name="Text Box 7">
            <a:hlinkClick r:id="" action="ppaction://noaction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084" y="1056412"/>
            <a:ext cx="1006225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defTabSz="360000"/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 système est très peu progressif, il devient régressif pour les 5% et surtout les 0,1% les + riches</a:t>
            </a:r>
          </a:p>
          <a:p>
            <a:pPr lvl="1" defTabSz="360000"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Prépondérance des prélèvements anti-</a:t>
            </a:r>
            <a:r>
              <a:rPr lang="fr-FR" sz="16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redistributifs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 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→ Taxes sur la consommation et cotisations sociales 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  <a:p>
            <a:pPr lvl="1" defTabSz="360000"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Fraude massive pour les revenus </a:t>
            </a:r>
            <a:r>
              <a:rPr lang="fr-FR" sz="16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intraçables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 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→ Faibles : encaissés en espèces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 → Elevés : dissimulés dans les places offshore</a:t>
            </a:r>
          </a:p>
          <a:p>
            <a:pPr marL="0" lvl="2" defTabSz="360000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 caractère familial de l’IR pénalise le conjoint au revenu le plus faible, le plus souvent la femme</a:t>
            </a:r>
            <a:endParaRPr lang="fr-FR" sz="1400" b="1" dirty="0">
              <a:latin typeface="Calibri" pitchFamily="34" charset="0"/>
              <a:cs typeface="Calibri" pitchFamily="34" charset="0"/>
            </a:endParaRPr>
          </a:p>
          <a:p>
            <a:pPr marL="0" lvl="2" defTabSz="360000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 induit des effets pervers sur l’emploi, les salaires, la compétitivité</a:t>
            </a:r>
          </a:p>
          <a:p>
            <a:pPr lvl="1" defTabSz="360000"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 poids énorme des cotisations sociales pèse </a:t>
            </a:r>
          </a:p>
          <a:p>
            <a:pPr defTabSz="360000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→ Sur le seul travail : les revenus du capital et les revenus sociaux contribuent moins</a:t>
            </a:r>
          </a:p>
          <a:p>
            <a:pPr defTabSz="360000">
              <a:spcBef>
                <a:spcPts val="600"/>
              </a:spcBef>
            </a:pPr>
            <a:r>
              <a:rPr lang="fr-FR" sz="1400" b="1" dirty="0">
                <a:latin typeface="Calibri" pitchFamily="34" charset="0"/>
                <a:cs typeface="Calibri" pitchFamily="34" charset="0"/>
              </a:rPr>
              <a:t>		→ Sur la compétitivité-coût externe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	Ce qui accélère les délocalisations 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	Et la substitution du capital au travail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→ La baisse des cotisations patronales jusqu’à 1,6 SMIC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	Coûte très cher : 75 milliards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	Décourage les hausses de salaires </a:t>
            </a:r>
          </a:p>
          <a:p>
            <a:pPr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		Et fait exploser la part des bas salaires</a:t>
            </a:r>
          </a:p>
          <a:p>
            <a:pPr marL="0" lvl="2" defTabSz="360000"/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 induit des trappes à chômage et de l’exclusion sociale</a:t>
            </a:r>
          </a:p>
          <a:p>
            <a:pPr marL="0" lvl="2" defTabSz="360000"/>
            <a:r>
              <a:rPr lang="fr-FR" sz="14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400" b="1" dirty="0">
                <a:solidFill>
                  <a:srgbClr val="0058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√ </a:t>
            </a:r>
            <a:r>
              <a:rPr lang="fr-FR" sz="14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Impôts, taxes et cotisations très lourds</a:t>
            </a:r>
          </a:p>
          <a:p>
            <a:pPr marL="0" lvl="2" defTabSz="360000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√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Aides sociales sous conditions de ressources qui disparaissent trop vite quand le revenu monte :</a:t>
            </a:r>
          </a:p>
          <a:p>
            <a:pPr marL="0" lvl="2" defTabSz="360000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	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Incitent au chômage, ou/et à l’inactivité ou/et au travail dissimulé</a:t>
            </a:r>
            <a:endParaRPr lang="fr-FR" sz="11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5FB67-AFDA-B02C-1109-5FF3A31B3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mment 2">
            <a:extLst>
              <a:ext uri="{FF2B5EF4-FFF2-40B4-BE49-F238E27FC236}">
                <a16:creationId xmlns:a16="http://schemas.microsoft.com/office/drawing/2014/main" id="{BA376844-07FF-7581-31D4-04488D19CDE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1910" y="76427"/>
            <a:ext cx="609277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Incohérence / Opacité / Obscurité</a:t>
            </a:r>
          </a:p>
        </p:txBody>
      </p:sp>
      <p:sp>
        <p:nvSpPr>
          <p:cNvPr id="2" name="Text Box 7">
            <a:hlinkClick r:id="" action="ppaction://noaction"/>
            <a:extLst>
              <a:ext uri="{FF2B5EF4-FFF2-40B4-BE49-F238E27FC236}">
                <a16:creationId xmlns:a16="http://schemas.microsoft.com/office/drawing/2014/main" id="{C45F078C-AD97-9337-2C56-F68DAA3D07E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466" y="713947"/>
            <a:ext cx="1205653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defTabSz="360000">
              <a:spcBef>
                <a:spcPts val="0"/>
              </a:spcBef>
            </a:pP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Il n’existe aucun décompte officiel des centaines de taxes qui existent</a:t>
            </a:r>
          </a:p>
          <a:p>
            <a:pPr marL="0" lvl="2" defTabSz="360000"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→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chaque problème budgétaire, on invente des nouveaux prélèvements</a:t>
            </a:r>
          </a:p>
          <a:p>
            <a:pPr marL="0" lvl="2" defTabSz="360000"/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→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Comme on n’en supprime jamais, ils finissent par se contredire</a:t>
            </a:r>
          </a:p>
          <a:p>
            <a:pPr marL="0" lvl="2" defTabSz="360000"/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→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Et induisent un total si lourd qu’il faut ensuite subventionner pour compenser</a:t>
            </a:r>
          </a:p>
          <a:p>
            <a:pPr marL="0" lvl="2" defTabSz="360000">
              <a:spcBef>
                <a:spcPts val="0"/>
              </a:spcBef>
            </a:pPr>
            <a:endParaRPr lang="fr-FR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>
              <a:spcBef>
                <a:spcPts val="0"/>
              </a:spcBef>
            </a:pPr>
            <a:endParaRPr lang="fr-FR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>
              <a:spcBef>
                <a:spcPts val="0"/>
              </a:spcBef>
            </a:pPr>
            <a:endParaRPr lang="fr-FR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>
              <a:spcBef>
                <a:spcPts val="0"/>
              </a:spcBef>
            </a:pPr>
            <a:endParaRPr lang="fr-FR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>
              <a:spcBef>
                <a:spcPts val="0"/>
              </a:spcBef>
            </a:pPr>
            <a:endParaRPr lang="fr-FR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Certaines taxes sur le même revenu ont des assiettes différentes :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obscurité, plus personne n’y comprend rien</a:t>
            </a:r>
          </a:p>
          <a:p>
            <a:pPr marL="0" lvl="2" defTabSz="360000">
              <a:spcBef>
                <a:spcPts val="600"/>
              </a:spcBef>
            </a:pP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Multi-taxation : certaines taxes frappent des revenus jamais perçus car déjà taxés : </a:t>
            </a:r>
            <a:r>
              <a:rPr lang="fr-FR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injustice</a:t>
            </a:r>
          </a:p>
          <a:p>
            <a:pPr marL="0" lvl="2" defTabSz="360000">
              <a:spcBef>
                <a:spcPts val="600"/>
              </a:spcBef>
            </a:pPr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 </a:t>
            </a:r>
            <a:r>
              <a:rPr lang="fr-FR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aberrations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cette </a:t>
            </a:r>
            <a:r>
              <a:rPr lang="fr-FR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opacité 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2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→ 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Rendent le système </a:t>
            </a:r>
            <a:r>
              <a:rPr lang="fr-FR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nsupportable </a:t>
            </a:r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pour le contribuable qui a l’impression d’être racketté</a:t>
            </a:r>
          </a:p>
          <a:p>
            <a:pPr marL="0" lvl="2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b="1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N’apportent </a:t>
            </a:r>
            <a:r>
              <a:rPr lang="fr-FR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aucun bénéfice </a:t>
            </a:r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: appliquer un seul taux sur l’ensemble du revenu rapporterait autant</a:t>
            </a:r>
          </a:p>
          <a:p>
            <a:pPr marL="0" lvl="2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b="1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Génèrent des </a:t>
            </a:r>
            <a:r>
              <a:rPr lang="fr-FR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coûts supplémentaires </a:t>
            </a:r>
            <a:r>
              <a:rPr lang="fr-FR" b="1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l’administration et les contribuables</a:t>
            </a:r>
          </a:p>
          <a:p>
            <a:pPr marL="0" lvl="2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→ Induisent des </a:t>
            </a:r>
            <a:r>
              <a:rPr lang="fr-FR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comportements d’optimisation qui sont sources d’injustice</a:t>
            </a:r>
          </a:p>
          <a:p>
            <a:pPr marL="0" lvl="2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→ Ne profitent qu’aux seuls </a:t>
            </a:r>
            <a:r>
              <a:rPr lang="fr-FR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conseillers fiscaux</a:t>
            </a:r>
            <a:endParaRPr lang="fr-F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EE1F68-DF4E-3DF2-EE90-0B0F4874F18C}"/>
              </a:ext>
            </a:extLst>
          </p:cNvPr>
          <p:cNvSpPr txBox="1"/>
          <p:nvPr/>
        </p:nvSpPr>
        <p:spPr>
          <a:xfrm>
            <a:off x="1238742" y="2222052"/>
            <a:ext cx="9879107" cy="158504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2" defTabSz="360000">
              <a:spcBef>
                <a:spcPts val="0"/>
              </a:spcBef>
            </a:pPr>
            <a:r>
              <a:rPr lang="fr-FR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En 2023, les entreprises paient environ :</a:t>
            </a:r>
          </a:p>
          <a:p>
            <a:pPr marL="0" lvl="2" defTabSz="360000">
              <a:spcBef>
                <a:spcPts val="1200"/>
              </a:spcBef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366 milliards de cotisations sociales</a:t>
            </a:r>
          </a:p>
          <a:p>
            <a:pPr marL="0" lvl="2" defTabSz="360000">
              <a:spcBef>
                <a:spcPts val="600"/>
              </a:spcBef>
            </a:pP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93 milliards d’impôts de production (21 taxes différentes)</a:t>
            </a:r>
            <a:endParaRPr lang="fr-FR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2" defTabSz="360000">
              <a:spcBef>
                <a:spcPts val="1200"/>
              </a:spcBef>
            </a:pPr>
            <a:r>
              <a:rPr lang="fr-FR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Et reçoivent </a:t>
            </a:r>
            <a:r>
              <a:rPr lang="fr-FR" sz="18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211 milliards </a:t>
            </a:r>
            <a:r>
              <a:rPr lang="fr-FR" sz="18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de subventions </a:t>
            </a:r>
            <a:r>
              <a:rPr lang="fr-FR" sz="1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 tracées et aux effets inconnus (Commission sénatoriale)</a:t>
            </a:r>
            <a:endParaRPr lang="fr-FR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0488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uiExpand="1" build="p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8A285-AEE6-F10E-9715-E0D21283D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C514EE-F8F2-7404-5B4D-D4CD13DA7B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83" r="13285"/>
          <a:stretch>
            <a:fillRect/>
          </a:stretch>
        </p:blipFill>
        <p:spPr>
          <a:xfrm>
            <a:off x="5080499" y="-114615"/>
            <a:ext cx="7135907" cy="6858000"/>
          </a:xfrm>
          <a:prstGeom prst="rect">
            <a:avLst/>
          </a:prstGeom>
        </p:spPr>
      </p:pic>
      <p:sp>
        <p:nvSpPr>
          <p:cNvPr id="3" name="Comment 2">
            <a:extLst>
              <a:ext uri="{FF2B5EF4-FFF2-40B4-BE49-F238E27FC236}">
                <a16:creationId xmlns:a16="http://schemas.microsoft.com/office/drawing/2014/main" id="{3831388D-CDD2-BC67-FF64-C4DC58DC2EC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4" y="64179"/>
            <a:ext cx="5136112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Argent public 2023 </a:t>
            </a:r>
          </a:p>
          <a:p>
            <a:pPr algn="ctr">
              <a:defRPr/>
            </a:pPr>
            <a:r>
              <a:rPr lang="fr-FR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1 608 mds € - 57% du PIB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4AFFC3F-B93D-D641-E1EB-465128CFAFE7}"/>
              </a:ext>
            </a:extLst>
          </p:cNvPr>
          <p:cNvSpPr/>
          <p:nvPr/>
        </p:nvSpPr>
        <p:spPr bwMode="auto">
          <a:xfrm>
            <a:off x="9143999" y="874920"/>
            <a:ext cx="242048" cy="2367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5" name="Légende : flèche courbée 4">
            <a:extLst>
              <a:ext uri="{FF2B5EF4-FFF2-40B4-BE49-F238E27FC236}">
                <a16:creationId xmlns:a16="http://schemas.microsoft.com/office/drawing/2014/main" id="{C77B0047-5FCA-33E7-662A-1F5BB455F910}"/>
              </a:ext>
            </a:extLst>
          </p:cNvPr>
          <p:cNvSpPr/>
          <p:nvPr/>
        </p:nvSpPr>
        <p:spPr>
          <a:xfrm>
            <a:off x="147420" y="2478111"/>
            <a:ext cx="2458157" cy="836274"/>
          </a:xfrm>
          <a:prstGeom prst="borderCallout2">
            <a:avLst>
              <a:gd name="adj1" fmla="val -1834"/>
              <a:gd name="adj2" fmla="val 54969"/>
              <a:gd name="adj3" fmla="val -38647"/>
              <a:gd name="adj4" fmla="val 52882"/>
              <a:gd name="adj5" fmla="val -171643"/>
              <a:gd name="adj6" fmla="val 36636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1 287 mds – 80 % 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 Prélèvements obligatoires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A01ACBB-D6BE-0BC8-ADBF-9BEF70911214}"/>
              </a:ext>
            </a:extLst>
          </p:cNvPr>
          <p:cNvSpPr/>
          <p:nvPr/>
        </p:nvSpPr>
        <p:spPr bwMode="auto">
          <a:xfrm>
            <a:off x="7091087" y="525290"/>
            <a:ext cx="242048" cy="2367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7" name="Légende : flèche courbée 6">
            <a:extLst>
              <a:ext uri="{FF2B5EF4-FFF2-40B4-BE49-F238E27FC236}">
                <a16:creationId xmlns:a16="http://schemas.microsoft.com/office/drawing/2014/main" id="{DC4FE7ED-1107-48B0-9888-A74389F62B04}"/>
              </a:ext>
            </a:extLst>
          </p:cNvPr>
          <p:cNvSpPr/>
          <p:nvPr/>
        </p:nvSpPr>
        <p:spPr>
          <a:xfrm>
            <a:off x="2841811" y="2483490"/>
            <a:ext cx="2458157" cy="836274"/>
          </a:xfrm>
          <a:prstGeom prst="borderCallout2">
            <a:avLst>
              <a:gd name="adj1" fmla="val -1834"/>
              <a:gd name="adj2" fmla="val 54969"/>
              <a:gd name="adj3" fmla="val -56870"/>
              <a:gd name="adj4" fmla="val 70752"/>
              <a:gd name="adj5" fmla="val -212377"/>
              <a:gd name="adj6" fmla="val 17416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168 mds – 10,4 % 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Recettes non fiscales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Ventes, dividendes…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BCC937E-C789-B4BC-B9E4-BB51D3CFB3D4}"/>
              </a:ext>
            </a:extLst>
          </p:cNvPr>
          <p:cNvSpPr/>
          <p:nvPr/>
        </p:nvSpPr>
        <p:spPr bwMode="auto">
          <a:xfrm>
            <a:off x="7357538" y="1182909"/>
            <a:ext cx="242048" cy="2367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9" name="Légende : flèche courbée 8">
            <a:extLst>
              <a:ext uri="{FF2B5EF4-FFF2-40B4-BE49-F238E27FC236}">
                <a16:creationId xmlns:a16="http://schemas.microsoft.com/office/drawing/2014/main" id="{E95E60F2-2801-6391-7938-5CD1E2369A3D}"/>
              </a:ext>
            </a:extLst>
          </p:cNvPr>
          <p:cNvSpPr/>
          <p:nvPr/>
        </p:nvSpPr>
        <p:spPr>
          <a:xfrm>
            <a:off x="1013012" y="3543616"/>
            <a:ext cx="2993549" cy="836274"/>
          </a:xfrm>
          <a:prstGeom prst="borderCallout2">
            <a:avLst>
              <a:gd name="adj1" fmla="val 48549"/>
              <a:gd name="adj2" fmla="val 99889"/>
              <a:gd name="adj3" fmla="val -4343"/>
              <a:gd name="adj4" fmla="val 152507"/>
              <a:gd name="adj5" fmla="val -256329"/>
              <a:gd name="adj6" fmla="val 21344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154 mds – 9,6 % 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Déficit </a:t>
            </a:r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sz="1600" b="1" dirty="0">
                <a:solidFill>
                  <a:srgbClr val="C00000"/>
                </a:solidFill>
              </a:rPr>
              <a:t> dette supplémentaire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4EEC24E-9CED-384A-65DE-58618D329B57}"/>
              </a:ext>
            </a:extLst>
          </p:cNvPr>
          <p:cNvSpPr/>
          <p:nvPr/>
        </p:nvSpPr>
        <p:spPr bwMode="auto">
          <a:xfrm>
            <a:off x="7778877" y="1909052"/>
            <a:ext cx="242048" cy="23670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2777DA-E771-E316-2B01-E2CF7CF424EC}"/>
              </a:ext>
            </a:extLst>
          </p:cNvPr>
          <p:cNvSpPr/>
          <p:nvPr/>
        </p:nvSpPr>
        <p:spPr bwMode="auto">
          <a:xfrm>
            <a:off x="8863606" y="1926981"/>
            <a:ext cx="242048" cy="23670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6B00544-1BC1-8B3D-D116-B720E2C28BAB}"/>
              </a:ext>
            </a:extLst>
          </p:cNvPr>
          <p:cNvSpPr/>
          <p:nvPr/>
        </p:nvSpPr>
        <p:spPr bwMode="auto">
          <a:xfrm>
            <a:off x="9598717" y="1935931"/>
            <a:ext cx="242048" cy="23670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7" name="Légende : flèche courbée 16">
            <a:extLst>
              <a:ext uri="{FF2B5EF4-FFF2-40B4-BE49-F238E27FC236}">
                <a16:creationId xmlns:a16="http://schemas.microsoft.com/office/drawing/2014/main" id="{6A0E753D-4878-7296-0E55-2A28C2FF3794}"/>
              </a:ext>
            </a:extLst>
          </p:cNvPr>
          <p:cNvSpPr/>
          <p:nvPr/>
        </p:nvSpPr>
        <p:spPr>
          <a:xfrm>
            <a:off x="81009" y="4906919"/>
            <a:ext cx="2458157" cy="836274"/>
          </a:xfrm>
          <a:prstGeom prst="borderCallout2">
            <a:avLst>
              <a:gd name="adj1" fmla="val -1834"/>
              <a:gd name="adj2" fmla="val 54969"/>
              <a:gd name="adj3" fmla="val -68663"/>
              <a:gd name="adj4" fmla="val 213347"/>
              <a:gd name="adj5" fmla="val -332439"/>
              <a:gd name="adj6" fmla="val 31530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735 mds - 41,4 %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Administrations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de Sécurité Sociale</a:t>
            </a:r>
          </a:p>
        </p:txBody>
      </p:sp>
      <p:sp>
        <p:nvSpPr>
          <p:cNvPr id="18" name="Légende : flèche courbée 17">
            <a:extLst>
              <a:ext uri="{FF2B5EF4-FFF2-40B4-BE49-F238E27FC236}">
                <a16:creationId xmlns:a16="http://schemas.microsoft.com/office/drawing/2014/main" id="{99AC0D22-9A8B-23A0-7E8F-90FA56E698DC}"/>
              </a:ext>
            </a:extLst>
          </p:cNvPr>
          <p:cNvSpPr/>
          <p:nvPr/>
        </p:nvSpPr>
        <p:spPr>
          <a:xfrm>
            <a:off x="2677955" y="4906919"/>
            <a:ext cx="2458157" cy="836274"/>
          </a:xfrm>
          <a:prstGeom prst="borderCallout2">
            <a:avLst>
              <a:gd name="adj1" fmla="val 57125"/>
              <a:gd name="adj2" fmla="val 99826"/>
              <a:gd name="adj3" fmla="val 50328"/>
              <a:gd name="adj4" fmla="val 125456"/>
              <a:gd name="adj5" fmla="val -331367"/>
              <a:gd name="adj6" fmla="val 25439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666 mds - 37,4 %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Administrations centrales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Ministères</a:t>
            </a:r>
          </a:p>
        </p:txBody>
      </p:sp>
      <p:sp>
        <p:nvSpPr>
          <p:cNvPr id="19" name="Légende : flèche courbée 18">
            <a:extLst>
              <a:ext uri="{FF2B5EF4-FFF2-40B4-BE49-F238E27FC236}">
                <a16:creationId xmlns:a16="http://schemas.microsoft.com/office/drawing/2014/main" id="{66EDD24A-E870-1A14-BBE2-A434EB357355}"/>
              </a:ext>
            </a:extLst>
          </p:cNvPr>
          <p:cNvSpPr/>
          <p:nvPr/>
        </p:nvSpPr>
        <p:spPr>
          <a:xfrm>
            <a:off x="1264690" y="5872955"/>
            <a:ext cx="2993549" cy="836274"/>
          </a:xfrm>
          <a:prstGeom prst="borderCallout2">
            <a:avLst>
              <a:gd name="adj1" fmla="val 48549"/>
              <a:gd name="adj2" fmla="val 100488"/>
              <a:gd name="adj3" fmla="val 11737"/>
              <a:gd name="adj4" fmla="val 146517"/>
              <a:gd name="adj5" fmla="val -449285"/>
              <a:gd name="adj6" fmla="val 27963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376 mds – 21,2 %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Collectivités locales</a:t>
            </a:r>
          </a:p>
        </p:txBody>
      </p:sp>
    </p:spTree>
    <p:extLst>
      <p:ext uri="{BB962C8B-B14F-4D97-AF65-F5344CB8AC3E}">
        <p14:creationId xmlns:p14="http://schemas.microsoft.com/office/powerpoint/2010/main" val="3666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64B9-C328-63D2-5DF4-53E9A81F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Text Box 7">
            <a:hlinkClick r:id="" action="ppaction://noaction"/>
            <a:extLst>
              <a:ext uri="{FF2B5EF4-FFF2-40B4-BE49-F238E27FC236}">
                <a16:creationId xmlns:a16="http://schemas.microsoft.com/office/drawing/2014/main" id="{8BA18906-4699-1030-53E6-6FA129134D4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7394" y="1878106"/>
            <a:ext cx="9144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3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√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Ces impôts sont hérités des « 4 vieilles » de l’Ancien Régime</a:t>
            </a:r>
          </a:p>
          <a:p>
            <a:pPr marL="457200" lvl="3" defTabSz="360000"/>
            <a:r>
              <a:rPr lang="fr-FR" b="1" dirty="0">
                <a:latin typeface="Calibri" pitchFamily="34" charset="0"/>
                <a:cs typeface="Calibri" pitchFamily="34" charset="0"/>
              </a:rPr>
              <a:t>		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→Violemment contestées, mais jamais abolies</a:t>
            </a:r>
            <a:endParaRPr lang="fr-FR" b="1" dirty="0">
              <a:latin typeface="Calibri" pitchFamily="34" charset="0"/>
              <a:cs typeface="Calibri" pitchFamily="34" charset="0"/>
            </a:endParaRPr>
          </a:p>
          <a:p>
            <a:pPr marL="457200" lvl="3" defTabSz="360000">
              <a:spcBef>
                <a:spcPts val="600"/>
              </a:spcBef>
            </a:pPr>
            <a:r>
              <a:rPr lang="fr-FR" b="1" dirty="0">
                <a:solidFill>
                  <a:srgbClr val="0058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√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Assiette basée sur les « valeurs locatives » des biens définies en … 1970</a:t>
            </a:r>
          </a:p>
          <a:p>
            <a:pPr marL="457200" lvl="3" defTabSz="360000"/>
            <a:r>
              <a:rPr lang="fr-FR" b="1" dirty="0">
                <a:latin typeface="Calibri" pitchFamily="34" charset="0"/>
                <a:cs typeface="Calibri" pitchFamily="34" charset="0"/>
              </a:rPr>
              <a:t>			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→ </a:t>
            </a:r>
            <a:r>
              <a:rPr lang="fr-FR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Ajustées depuis lors, mais jamais refondées sur de nouvelles bases</a:t>
            </a:r>
          </a:p>
        </p:txBody>
      </p:sp>
      <p:sp>
        <p:nvSpPr>
          <p:cNvPr id="5" name="Comment 2">
            <a:extLst>
              <a:ext uri="{FF2B5EF4-FFF2-40B4-BE49-F238E27FC236}">
                <a16:creationId xmlns:a16="http://schemas.microsoft.com/office/drawing/2014/main" id="{46BDE5B9-3013-1CBB-EEC1-D5BD64EE9E2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7355" y="135107"/>
            <a:ext cx="889248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L’exemple des impôts locaux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Déconnectés des ressources du contribuable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Résultat totalement aléatoire et anti-redistributif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7F51BBF-99F4-E213-7207-F66474C29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67731"/>
              </p:ext>
            </p:extLst>
          </p:nvPr>
        </p:nvGraphicFramePr>
        <p:xfrm>
          <a:off x="1767394" y="3299395"/>
          <a:ext cx="8532441" cy="3514560"/>
        </p:xfrm>
        <a:graphic>
          <a:graphicData uri="http://schemas.openxmlformats.org/drawingml/2006/table">
            <a:tbl>
              <a:tblPr/>
              <a:tblGrid>
                <a:gridCol w="521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7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Ville riche → Impôt faible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Ville pauvre → Impôt lourd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Neuilly</a:t>
                      </a:r>
                    </a:p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Hauts de Seine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Valenciennes</a:t>
                      </a:r>
                    </a:p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Nord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96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Population</a:t>
                      </a:r>
                      <a:r>
                        <a:rPr lang="fr-FR" sz="2000" b="1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 2015</a:t>
                      </a:r>
                      <a:endParaRPr lang="fr-FR" sz="20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61 000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28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Niveau de vie médian /UC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42 766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17 762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8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Rang  Niveau de vie</a:t>
                      </a:r>
                      <a:r>
                        <a:rPr lang="fr-FR" sz="2000" b="1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 parmi les </a:t>
                      </a:r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32 974 communes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r>
                        <a:rPr lang="fr-FR" sz="2000" b="1" i="0" u="none" strike="noStrike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ème</a:t>
                      </a:r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28 555</a:t>
                      </a:r>
                      <a:r>
                        <a:rPr lang="fr-FR" sz="2000" b="1" i="0" u="none" strike="noStrike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ème</a:t>
                      </a:r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Taux de</a:t>
                      </a:r>
                      <a:r>
                        <a:rPr lang="fr-FR" sz="2000" b="1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 la T</a:t>
                      </a:r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axe Foncière (TF)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25,13 %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49,31 %</a:t>
                      </a:r>
                      <a:r>
                        <a:rPr lang="fr-FR" sz="20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  <a:endParaRPr lang="fr-F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860"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Rang taux</a:t>
                      </a:r>
                      <a:r>
                        <a:rPr lang="fr-FR" sz="2000" b="1" i="0" u="none" strike="noStrike" baseline="0" dirty="0">
                          <a:solidFill>
                            <a:srgbClr val="C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TH parmi les 32 974 communes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16 459</a:t>
                      </a:r>
                      <a:r>
                        <a:rPr lang="fr-FR" sz="2000" b="1" i="0" u="none" strike="noStrike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ème</a:t>
                      </a:r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47</a:t>
                      </a:r>
                      <a:r>
                        <a:rPr lang="fr-FR" sz="2000" b="1" i="0" u="none" strike="noStrike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ème</a:t>
                      </a:r>
                      <a:endParaRPr lang="fr-F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AA29DC1F-AF37-845D-A84C-D142096DD2E8}"/>
              </a:ext>
            </a:extLst>
          </p:cNvPr>
          <p:cNvSpPr/>
          <p:nvPr/>
        </p:nvSpPr>
        <p:spPr bwMode="auto">
          <a:xfrm>
            <a:off x="7300703" y="4030372"/>
            <a:ext cx="1080120" cy="43204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8652131-E375-09DA-4452-BA4A93BAD2A1}"/>
              </a:ext>
            </a:extLst>
          </p:cNvPr>
          <p:cNvSpPr/>
          <p:nvPr/>
        </p:nvSpPr>
        <p:spPr bwMode="auto">
          <a:xfrm>
            <a:off x="8956887" y="4030372"/>
            <a:ext cx="1008112" cy="43204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7A5CD84-9BB0-27C1-CACA-89F5B8CD85EB}"/>
              </a:ext>
            </a:extLst>
          </p:cNvPr>
          <p:cNvSpPr/>
          <p:nvPr/>
        </p:nvSpPr>
        <p:spPr bwMode="auto">
          <a:xfrm>
            <a:off x="7300703" y="4606436"/>
            <a:ext cx="1080120" cy="43204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E363046-5CEA-3A08-1046-7B722ED26820}"/>
              </a:ext>
            </a:extLst>
          </p:cNvPr>
          <p:cNvSpPr/>
          <p:nvPr/>
        </p:nvSpPr>
        <p:spPr bwMode="auto">
          <a:xfrm>
            <a:off x="8884879" y="4606436"/>
            <a:ext cx="1152128" cy="43204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A9BBB82-BD54-F795-2341-0AFAD64B8FFC}"/>
              </a:ext>
            </a:extLst>
          </p:cNvPr>
          <p:cNvSpPr/>
          <p:nvPr/>
        </p:nvSpPr>
        <p:spPr bwMode="auto">
          <a:xfrm>
            <a:off x="7228695" y="5182500"/>
            <a:ext cx="1080120" cy="43204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DBBE877-AB6F-FC3C-08EA-675D757D73CB}"/>
              </a:ext>
            </a:extLst>
          </p:cNvPr>
          <p:cNvSpPr/>
          <p:nvPr/>
        </p:nvSpPr>
        <p:spPr bwMode="auto">
          <a:xfrm>
            <a:off x="8884879" y="5148210"/>
            <a:ext cx="1152128" cy="43204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46C2AEE-5ACE-6842-939E-FF2AFCB88D43}"/>
              </a:ext>
            </a:extLst>
          </p:cNvPr>
          <p:cNvSpPr/>
          <p:nvPr/>
        </p:nvSpPr>
        <p:spPr bwMode="auto">
          <a:xfrm>
            <a:off x="7254983" y="5724274"/>
            <a:ext cx="1080120" cy="43204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80AE94C-89A1-C152-6F66-93C70C511EE3}"/>
              </a:ext>
            </a:extLst>
          </p:cNvPr>
          <p:cNvSpPr/>
          <p:nvPr/>
        </p:nvSpPr>
        <p:spPr bwMode="auto">
          <a:xfrm>
            <a:off x="8884879" y="5724274"/>
            <a:ext cx="1152128" cy="43204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828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uiExpand="1" build="p"/>
      <p:bldP spid="5" grpId="0" uiExpand="1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90164" y="3552403"/>
            <a:ext cx="9009529" cy="276998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Cela peut paraître aberrant, mais il n’y a pas de solution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 contradictions de la justice fiscale</a:t>
            </a:r>
            <a:endParaRPr lang="fr-F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Horizontalement, le Quotient Familial est </a:t>
            </a:r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juste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A revenu égal, plus j’ai de charges familiales moins je paie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Verticalement, il est </a:t>
            </a:r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injuste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L’enfant du Smicard ne reçoit rien</a:t>
            </a:r>
          </a:p>
          <a:p>
            <a:r>
              <a:rPr lang="fr-FR" b="1" dirty="0">
                <a:latin typeface="Calibri" pitchFamily="34" charset="0"/>
                <a:cs typeface="Calibri" pitchFamily="34" charset="0"/>
              </a:rPr>
              <a:t>	Celui du cadre supérieur reçoit beaucoup</a:t>
            </a:r>
          </a:p>
        </p:txBody>
      </p:sp>
      <p:sp>
        <p:nvSpPr>
          <p:cNvPr id="2" name="Text Box 7">
            <a:hlinkClick r:id="" action="ppaction://noaction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4582" y="1801603"/>
            <a:ext cx="7517862" cy="155427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 paradoxe des 2 dispositifs d’aide monétaire aux familles</a:t>
            </a:r>
          </a:p>
          <a:p>
            <a:pPr marL="0" lvl="3" defTabSz="360000">
              <a:spcBef>
                <a:spcPts val="1200"/>
              </a:spcBef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fr-FR" sz="16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L’allocation familiale uniforme est très redistributive</a:t>
            </a:r>
            <a:endParaRPr lang="fr-FR" sz="1400" b="1" dirty="0">
              <a:latin typeface="Calibri" pitchFamily="34" charset="0"/>
              <a:cs typeface="Calibri" pitchFamily="34" charset="0"/>
            </a:endParaRPr>
          </a:p>
          <a:p>
            <a:pPr marL="0" lvl="3" defTabSz="360000">
              <a:spcBef>
                <a:spcPts val="600"/>
              </a:spcBef>
            </a:pP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fr-FR" sz="16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Le quotient familial est très anti-redistributif car proportionnel à l’impôt sur le revenu </a:t>
            </a:r>
            <a:endParaRPr lang="fr-FR" sz="1400" b="1" dirty="0">
              <a:solidFill>
                <a:srgbClr val="004900"/>
              </a:solidFill>
              <a:latin typeface="Calibri" pitchFamily="34" charset="0"/>
              <a:cs typeface="Calibri" pitchFamily="34" charset="0"/>
            </a:endParaRPr>
          </a:p>
          <a:p>
            <a:pPr marL="457200" lvl="3" defTabSz="360000"/>
            <a:r>
              <a:rPr lang="fr-FR" sz="14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. Nul pour les 40% les plus modestes car ils ne sont pas imposables</a:t>
            </a:r>
          </a:p>
          <a:p>
            <a:pPr marL="457200" lvl="3" defTabSz="360000"/>
            <a:r>
              <a:rPr lang="fr-FR" sz="1400" b="1" dirty="0">
                <a:latin typeface="Calibri" pitchFamily="34" charset="0"/>
                <a:cs typeface="Calibri" pitchFamily="34" charset="0"/>
              </a:rPr>
              <a:t>	. Jusqu’à 1 678 € par enfant pour les plus hauts revenus</a:t>
            </a:r>
          </a:p>
        </p:txBody>
      </p:sp>
      <p:sp>
        <p:nvSpPr>
          <p:cNvPr id="5" name="Comment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1910" y="76427"/>
            <a:ext cx="609277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quotient familial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contredit les allocations familiales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086" y="1030534"/>
            <a:ext cx="844968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15F4D08-FF61-2F87-1007-5EDA77189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8245"/>
              </p:ext>
            </p:extLst>
          </p:nvPr>
        </p:nvGraphicFramePr>
        <p:xfrm>
          <a:off x="4000439" y="3802842"/>
          <a:ext cx="4988975" cy="2268000"/>
        </p:xfrm>
        <a:graphic>
          <a:graphicData uri="http://schemas.openxmlformats.org/drawingml/2006/table">
            <a:tbl>
              <a:tblPr/>
              <a:tblGrid>
                <a:gridCol w="2851565">
                  <a:extLst>
                    <a:ext uri="{9D8B030D-6E8A-4147-A177-3AD203B41FA5}">
                      <a16:colId xmlns:a16="http://schemas.microsoft.com/office/drawing/2014/main" val="1489138151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80274398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Nombre d'enfants à charge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Montant par mois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665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1 enfant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0 €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118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2 enfants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151,05 €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01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>
                          <a:effectLst/>
                          <a:latin typeface="+mj-lt"/>
                        </a:rPr>
                        <a:t>3 enfants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344,56 €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5036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>
                          <a:effectLst/>
                          <a:latin typeface="+mj-lt"/>
                        </a:rPr>
                        <a:t>4 enfants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538,08 €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544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>
                          <a:effectLst/>
                          <a:latin typeface="+mj-lt"/>
                        </a:rPr>
                        <a:t>5 enfants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731,60 €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51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>
                          <a:effectLst/>
                          <a:latin typeface="+mj-lt"/>
                        </a:rPr>
                        <a:t>Par enfant supplémentaire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fr-FR" b="1" dirty="0">
                          <a:effectLst/>
                          <a:latin typeface="+mj-lt"/>
                        </a:rPr>
                        <a:t>+ 193,52 €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7878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  <p:bldP spid="2" grpId="0" uiExpand="1" build="p" animBg="1"/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4361F-A99B-DB41-B38F-1730B0C1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mment 2">
            <a:extLst>
              <a:ext uri="{FF2B5EF4-FFF2-40B4-BE49-F238E27FC236}">
                <a16:creationId xmlns:a16="http://schemas.microsoft.com/office/drawing/2014/main" id="{8036B72D-C59D-88BD-0307-80FEED7F035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83320" y="83833"/>
            <a:ext cx="692649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Conclusion : y a-t-il trop d’impôts ?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Taux de Prélèvement Obligatoire (TPO) 2024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12E7BB-28F8-9B0E-FB7D-4103826BA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121656"/>
              </p:ext>
            </p:extLst>
          </p:nvPr>
        </p:nvGraphicFramePr>
        <p:xfrm>
          <a:off x="224790" y="933236"/>
          <a:ext cx="11410950" cy="609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 Box 7">
            <a:hlinkClick r:id="" action="ppaction://noaction"/>
            <a:extLst>
              <a:ext uri="{FF2B5EF4-FFF2-40B4-BE49-F238E27FC236}">
                <a16:creationId xmlns:a16="http://schemas.microsoft.com/office/drawing/2014/main" id="{45CB966B-27D3-4CF8-DEB7-C8241EEB4F8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0325" y="2608159"/>
            <a:ext cx="8412480" cy="233910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Cependant, ce graphe compare « des torchons et des serviettes »</a:t>
            </a:r>
          </a:p>
          <a:p>
            <a:pPr marL="0" lvl="2"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 TPO ne dit rien sur les services rendus par l’Etat</a:t>
            </a:r>
          </a:p>
          <a:p>
            <a:pPr marL="0" lvl="2" algn="ctr" defTabSz="360000"/>
            <a:r>
              <a:rPr lang="fr-FR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Ni sur le coût de marché des mêmes services dans les pays à faible TPO</a:t>
            </a:r>
          </a:p>
          <a:p>
            <a:pPr marL="0" lvl="3" defTabSz="360000">
              <a:spcBef>
                <a:spcPts val="1200"/>
              </a:spcBef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fr-FR" sz="2000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Les pays à TPO élevés incluent les cotisations santé et retraite</a:t>
            </a:r>
          </a:p>
          <a:p>
            <a:pPr marL="0" lvl="3" defTabSz="360000">
              <a:spcBef>
                <a:spcPts val="1200"/>
              </a:spcBef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fr-FR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Ils réalisent une redistribution au profit des plus pauvres </a:t>
            </a:r>
          </a:p>
          <a:p>
            <a:pPr marL="0" lvl="3" defTabSz="360000">
              <a:spcBef>
                <a:spcPts val="1200"/>
              </a:spcBef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fr-FR" b="1" dirty="0">
                <a:solidFill>
                  <a:srgbClr val="004900"/>
                </a:solidFill>
                <a:latin typeface="Calibri" pitchFamily="34" charset="0"/>
                <a:cs typeface="Calibri" pitchFamily="34" charset="0"/>
              </a:rPr>
              <a:t> Ils offrent des services de base gratuits, en premier lieu l’Education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6998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Graphic spid="10" grpId="0">
        <p:bldSub>
          <a:bldChart bld="categoryEl"/>
        </p:bldSub>
      </p:bldGraphic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2"/>
            </p:custDataLst>
          </p:nvPr>
        </p:nvSpPr>
        <p:spPr bwMode="auto">
          <a:xfrm>
            <a:off x="3880663" y="2905721"/>
            <a:ext cx="1674156" cy="200328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fr-FR" sz="1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endParaRPr lang="fr-FR" sz="1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Aft>
                <a:spcPct val="0"/>
              </a:spcAft>
            </a:pPr>
            <a:endParaRPr lang="fr-FR" sz="12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fr-FR" sz="1200" dirty="0">
                <a:solidFill>
                  <a:srgbClr val="C00000"/>
                </a:solidFill>
                <a:latin typeface="Arial Black" pitchFamily="34" charset="0"/>
              </a:rPr>
              <a:t>Transferts Non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fr-FR" sz="1200" dirty="0">
                <a:solidFill>
                  <a:srgbClr val="C00000"/>
                </a:solidFill>
                <a:latin typeface="Arial Black" pitchFamily="34" charset="0"/>
              </a:rPr>
              <a:t>Monétaires 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fr-FR" sz="1200" dirty="0">
                <a:solidFill>
                  <a:srgbClr val="C00000"/>
                </a:solidFill>
                <a:latin typeface="Arial Black" pitchFamily="34" charset="0"/>
              </a:rPr>
              <a:t>34,7 %</a:t>
            </a:r>
            <a:endParaRPr lang="fr-FR" sz="1200" dirty="0">
              <a:solidFill>
                <a:srgbClr val="C00000"/>
              </a:solidFill>
            </a:endParaRP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+610,3 mds €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+1 093,3 € / UC</a:t>
            </a:r>
          </a:p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fr-FR" sz="900" b="1" u="sng" dirty="0" err="1">
                <a:latin typeface="Arial Black" panose="020B0A04020102020204" pitchFamily="34" charset="0"/>
              </a:rPr>
              <a:t>Indiv</a:t>
            </a:r>
            <a:r>
              <a:rPr lang="fr-FR" sz="900" b="1" u="sng" dirty="0">
                <a:latin typeface="Arial Black" panose="020B0A04020102020204" pitchFamily="34" charset="0"/>
              </a:rPr>
              <a:t>.</a:t>
            </a:r>
            <a:r>
              <a:rPr lang="fr-FR" sz="900" b="1" dirty="0">
                <a:latin typeface="Arial Black" panose="020B0A04020102020204" pitchFamily="34" charset="0"/>
              </a:rPr>
              <a:t> : santé éducation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900" b="1" u="sng" dirty="0">
                <a:latin typeface="Arial Black" panose="020B0A04020102020204" pitchFamily="34" charset="0"/>
              </a:rPr>
              <a:t>Collectifs </a:t>
            </a:r>
            <a:r>
              <a:rPr lang="fr-FR" sz="900" b="1" dirty="0">
                <a:latin typeface="Arial Black" panose="020B0A04020102020204" pitchFamily="34" charset="0"/>
              </a:rPr>
              <a:t>: défense…</a:t>
            </a:r>
          </a:p>
        </p:txBody>
      </p:sp>
      <p:sp>
        <p:nvSpPr>
          <p:cNvPr id="22" name="Rectangle 21"/>
          <p:cNvSpPr/>
          <p:nvPr>
            <p:custDataLst>
              <p:tags r:id="rId3"/>
            </p:custDataLst>
          </p:nvPr>
        </p:nvSpPr>
        <p:spPr bwMode="auto">
          <a:xfrm>
            <a:off x="3871433" y="4991966"/>
            <a:ext cx="1674157" cy="1722212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fr-FR" sz="1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Aft>
                <a:spcPct val="0"/>
              </a:spcAft>
            </a:pPr>
            <a:endParaRPr lang="fr-FR" sz="6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fr-FR" sz="1200" dirty="0">
                <a:solidFill>
                  <a:srgbClr val="C00000"/>
                </a:solidFill>
                <a:latin typeface="Arial Black" pitchFamily="34" charset="0"/>
              </a:rPr>
              <a:t>Transferts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200" dirty="0">
                <a:solidFill>
                  <a:srgbClr val="C00000"/>
                </a:solidFill>
                <a:latin typeface="Arial Black" pitchFamily="34" charset="0"/>
              </a:rPr>
              <a:t>Monétaires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200" dirty="0">
                <a:solidFill>
                  <a:srgbClr val="C00000"/>
                </a:solidFill>
                <a:latin typeface="Arial Black" pitchFamily="34" charset="0"/>
              </a:rPr>
              <a:t>29,6 %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+520,3 mds €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+932,5 € / UC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1000" b="1" dirty="0">
                <a:latin typeface="Arial Black" panose="020B0A04020102020204" pitchFamily="34" charset="0"/>
              </a:rPr>
              <a:t>Retraites, A. Fam., </a:t>
            </a:r>
            <a:r>
              <a:rPr lang="fr-FR" sz="1000" b="1" dirty="0" err="1">
                <a:latin typeface="Arial Black" panose="020B0A04020102020204" pitchFamily="34" charset="0"/>
              </a:rPr>
              <a:t>chôm</a:t>
            </a:r>
            <a:r>
              <a:rPr lang="fr-FR" sz="1000" b="1" dirty="0">
                <a:latin typeface="Arial Black" panose="020B0A04020102020204" pitchFamily="34" charset="0"/>
              </a:rPr>
              <a:t>., minima soc…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B76878E-A27E-3350-C9E9-95000B3D4908}"/>
              </a:ext>
            </a:extLst>
          </p:cNvPr>
          <p:cNvGrpSpPr/>
          <p:nvPr/>
        </p:nvGrpSpPr>
        <p:grpSpPr>
          <a:xfrm>
            <a:off x="5545590" y="430582"/>
            <a:ext cx="2430016" cy="6292826"/>
            <a:chOff x="9723866" y="2112348"/>
            <a:chExt cx="2430016" cy="3264193"/>
          </a:xfrm>
        </p:grpSpPr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10038774" y="2112348"/>
              <a:ext cx="1800200" cy="3264193"/>
            </a:xfrm>
            <a:prstGeom prst="rect">
              <a:avLst/>
            </a:prstGeom>
            <a:blipFill>
              <a:blip r:embed="rId15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1"/>
              </p:custDataLst>
            </p:nvPr>
          </p:nvSpPr>
          <p:spPr>
            <a:xfrm>
              <a:off x="9723866" y="3283061"/>
              <a:ext cx="2430016" cy="1181401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Revenu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Disponible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Elargi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aux prix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de marché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100,7%</a:t>
              </a:r>
              <a:endParaRPr lang="fr-FR" sz="1400" dirty="0">
                <a:solidFill>
                  <a:srgbClr val="C00000"/>
                </a:solidFill>
              </a:endParaRPr>
            </a:p>
            <a:p>
              <a:pPr algn="ctr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005800"/>
                  </a:solidFill>
                  <a:latin typeface="Arial Black" panose="020B0A04020102020204" pitchFamily="34" charset="0"/>
                </a:rPr>
                <a:t>1 771,4 mds €</a:t>
              </a: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fr-FR" sz="1400" b="1" dirty="0">
                  <a:solidFill>
                    <a:srgbClr val="005800"/>
                  </a:solidFill>
                  <a:latin typeface="Arial Black" panose="020B0A04020102020204" pitchFamily="34" charset="0"/>
                </a:rPr>
                <a:t>3 174,1 € / UC</a:t>
              </a:r>
            </a:p>
            <a:p>
              <a:pPr algn="ctr"/>
              <a:endParaRPr lang="fr-FR" sz="2000" dirty="0"/>
            </a:p>
          </p:txBody>
        </p:sp>
      </p:grp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1952389" y="430582"/>
            <a:ext cx="1674157" cy="382755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fr-FR" sz="1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fr-FR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fr-FR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sz="1400" dirty="0">
                <a:solidFill>
                  <a:srgbClr val="C00000"/>
                </a:solidFill>
                <a:latin typeface="Arial Black" pitchFamily="34" charset="0"/>
              </a:rPr>
              <a:t>Prélèvements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400" dirty="0">
                <a:solidFill>
                  <a:srgbClr val="C00000"/>
                </a:solidFill>
                <a:latin typeface="Arial Black" pitchFamily="34" charset="0"/>
              </a:rPr>
              <a:t>Obligatoires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400" dirty="0">
                <a:solidFill>
                  <a:srgbClr val="C00000"/>
                </a:solidFill>
                <a:latin typeface="Arial Black" pitchFamily="34" charset="0"/>
              </a:rPr>
              <a:t>63,6%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endParaRPr lang="fr-FR" sz="500" b="1" dirty="0">
              <a:solidFill>
                <a:srgbClr val="005800"/>
              </a:solidFill>
            </a:endParaRP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-1 117,7 mds €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-2 002,5 € / UC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endParaRPr lang="fr-FR" b="1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 bwMode="auto">
          <a:xfrm>
            <a:off x="119590" y="430582"/>
            <a:ext cx="1646558" cy="6283596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Revenu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Primaire</a:t>
            </a:r>
            <a:endParaRPr lang="fr-FR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100 %</a:t>
            </a: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1 758,5 mds €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5800"/>
                </a:solidFill>
                <a:latin typeface="Arial Black" panose="020B0A04020102020204" pitchFamily="34" charset="0"/>
              </a:rPr>
              <a:t>3 150,8 € / UC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</a:rPr>
              <a:t>Salaires Bruts </a:t>
            </a:r>
            <a:r>
              <a:rPr lang="fr-FR" sz="1400" b="1" dirty="0" err="1">
                <a:solidFill>
                  <a:srgbClr val="C00000"/>
                </a:solidFill>
              </a:rPr>
              <a:t>Bruts</a:t>
            </a:r>
            <a:endParaRPr lang="fr-FR" sz="1400" b="1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</a:rPr>
              <a:t>Revenus propriété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/>
              <a:t>Loyers, intérêts, dividendes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00000"/>
                </a:solidFill>
              </a:rPr>
              <a:t>Bénéfices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/>
              <a:t>Entreprises </a:t>
            </a:r>
            <a:r>
              <a:rPr lang="fr-FR" sz="1200" b="1" dirty="0" err="1"/>
              <a:t>ind</a:t>
            </a:r>
            <a:r>
              <a:rPr lang="fr-FR" sz="1200" b="1" dirty="0"/>
              <a:t>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/>
              <a:t>professions libérales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 Black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F47107-01A3-6ECD-42CD-540CF36BE199}"/>
              </a:ext>
            </a:extLst>
          </p:cNvPr>
          <p:cNvSpPr txBox="1"/>
          <p:nvPr/>
        </p:nvSpPr>
        <p:spPr>
          <a:xfrm>
            <a:off x="2534860" y="169977"/>
            <a:ext cx="3713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600" b="1" dirty="0">
                <a:solidFill>
                  <a:srgbClr val="005800"/>
                </a:solidFill>
              </a:rPr>
              <a:t>-</a:t>
            </a:r>
            <a:endParaRPr lang="fr-FR" sz="9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8FC5E28-2C74-CACA-E8C0-890DA5439C7C}"/>
              </a:ext>
            </a:extLst>
          </p:cNvPr>
          <p:cNvSpPr txBox="1"/>
          <p:nvPr/>
        </p:nvSpPr>
        <p:spPr>
          <a:xfrm>
            <a:off x="6487694" y="980430"/>
            <a:ext cx="371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rgbClr val="005800"/>
                </a:solidFill>
              </a:rPr>
              <a:t>=</a:t>
            </a:r>
            <a:endParaRPr lang="fr-FR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4243F-A665-216D-5C65-0204937DE4B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892839" y="421352"/>
            <a:ext cx="1800200" cy="1722212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endParaRPr lang="fr-FR" sz="1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Aft>
                <a:spcPct val="0"/>
              </a:spcAft>
            </a:pPr>
            <a:endParaRPr lang="fr-FR" sz="11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fr-FR" sz="1100" dirty="0">
                <a:solidFill>
                  <a:srgbClr val="C00000"/>
                </a:solidFill>
                <a:latin typeface="Arial Black" pitchFamily="34" charset="0"/>
              </a:rPr>
              <a:t>Taxes &amp; subventions à la  consommation</a:t>
            </a:r>
          </a:p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fr-FR" sz="1100" dirty="0">
                <a:solidFill>
                  <a:srgbClr val="C00000"/>
                </a:solidFill>
                <a:latin typeface="Arial Black" pitchFamily="34" charset="0"/>
              </a:rPr>
              <a:t>29,5% </a:t>
            </a: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5800"/>
                </a:solidFill>
              </a:rPr>
              <a:t>+520,3 mds €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fr-FR" sz="1200" b="1" dirty="0">
                <a:solidFill>
                  <a:srgbClr val="005800"/>
                </a:solidFill>
              </a:rPr>
              <a:t>+600,8 € /UC</a:t>
            </a:r>
          </a:p>
          <a:p>
            <a:pPr algn="ctr" eaLnBrk="0" fontAlgn="base" hangingPunct="0">
              <a:spcAft>
                <a:spcPct val="0"/>
              </a:spcAft>
            </a:pPr>
            <a:endParaRPr lang="fr-FR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07089C-6048-44E3-E62C-D376CC304D7A}"/>
              </a:ext>
            </a:extLst>
          </p:cNvPr>
          <p:cNvSpPr txBox="1"/>
          <p:nvPr/>
        </p:nvSpPr>
        <p:spPr>
          <a:xfrm>
            <a:off x="8574630" y="23885"/>
            <a:ext cx="371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600" b="1" dirty="0">
                <a:solidFill>
                  <a:srgbClr val="005800"/>
                </a:solidFill>
              </a:rPr>
              <a:t>-</a:t>
            </a:r>
            <a:endParaRPr lang="fr-FR" sz="66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62C6AA4-5C99-0DEF-4E80-9E63E5B400D9}"/>
              </a:ext>
            </a:extLst>
          </p:cNvPr>
          <p:cNvGrpSpPr/>
          <p:nvPr/>
        </p:nvGrpSpPr>
        <p:grpSpPr>
          <a:xfrm>
            <a:off x="1212221" y="2223758"/>
            <a:ext cx="9904157" cy="3645170"/>
            <a:chOff x="1266781" y="2223018"/>
            <a:chExt cx="9904157" cy="3645170"/>
          </a:xfrm>
        </p:grpSpPr>
        <p:sp>
          <p:nvSpPr>
            <p:cNvPr id="21" name="Légende : flèche courbée 20">
              <a:extLst>
                <a:ext uri="{FF2B5EF4-FFF2-40B4-BE49-F238E27FC236}">
                  <a16:creationId xmlns:a16="http://schemas.microsoft.com/office/drawing/2014/main" id="{0507A07A-332D-99BC-4392-855F25438A0A}"/>
                </a:ext>
              </a:extLst>
            </p:cNvPr>
            <p:cNvSpPr/>
            <p:nvPr/>
          </p:nvSpPr>
          <p:spPr>
            <a:xfrm>
              <a:off x="3774787" y="3242353"/>
              <a:ext cx="7396151" cy="2625835"/>
            </a:xfrm>
            <a:prstGeom prst="borderCallout2">
              <a:avLst>
                <a:gd name="adj1" fmla="val -1568"/>
                <a:gd name="adj2" fmla="val 48340"/>
                <a:gd name="adj3" fmla="val -63188"/>
                <a:gd name="adj4" fmla="val 27132"/>
                <a:gd name="adj5" fmla="val -33535"/>
                <a:gd name="adj6" fmla="val -27085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620000"/>
                  </a:solidFill>
                </a:rPr>
                <a:t>UC : Unité de consommation</a:t>
              </a:r>
            </a:p>
            <a:p>
              <a:pPr algn="just"/>
              <a:r>
                <a:rPr lang="fr-FR" sz="1600" b="1" dirty="0">
                  <a:solidFill>
                    <a:srgbClr val="005800"/>
                  </a:solidFill>
                </a:rPr>
                <a:t>Quand la taille d’un ménage augmente, le coût de chaque personne diminue, et les enfants pèsent moins dans la consommation que les adultes.</a:t>
              </a:r>
            </a:p>
            <a:p>
              <a:pPr algn="just">
                <a:spcBef>
                  <a:spcPts val="600"/>
                </a:spcBef>
              </a:pPr>
              <a:r>
                <a:rPr lang="fr-FR" sz="1600" b="1" dirty="0">
                  <a:solidFill>
                    <a:srgbClr val="620000"/>
                  </a:solidFill>
                </a:rPr>
                <a:t>Conséquence :</a:t>
              </a:r>
            </a:p>
            <a:p>
              <a:pPr algn="just">
                <a:spcBef>
                  <a:spcPts val="600"/>
                </a:spcBef>
              </a:pPr>
              <a:r>
                <a:rPr lang="fr-FR" sz="1600" b="1" dirty="0">
                  <a:solidFill>
                    <a:srgbClr val="005800"/>
                  </a:solidFill>
                </a:rPr>
                <a:t>Pour comparer des ménages de taille différente, on attribue la valeur 1 au premier adulte (&gt; 14 ans), la valeur 0,5 aux autres adultes et 0,3 aux enfants,</a:t>
              </a:r>
            </a:p>
            <a:p>
              <a:pPr algn="just"/>
              <a:r>
                <a:rPr lang="fr-FR" sz="1600" b="1" dirty="0">
                  <a:solidFill>
                    <a:srgbClr val="005800"/>
                  </a:solidFill>
                </a:rPr>
                <a:t>         Célibataire = 1 UC / couple = 1,5 UC / Couple avec 2 enfants = 2,1 UC…</a:t>
              </a:r>
            </a:p>
            <a:p>
              <a:pPr algn="ctr">
                <a:spcBef>
                  <a:spcPts val="600"/>
                </a:spcBef>
              </a:pPr>
              <a:r>
                <a:rPr lang="fr-FR" sz="1600" b="1" dirty="0">
                  <a:solidFill>
                    <a:srgbClr val="620000"/>
                  </a:solidFill>
                </a:rPr>
                <a:t>La France compte 70 millions d’habitants, mais seulement 46,5 millions d’UC.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BF8DCA3-5D51-1A51-F440-D594AFEED9D3}"/>
                </a:ext>
              </a:extLst>
            </p:cNvPr>
            <p:cNvSpPr/>
            <p:nvPr/>
          </p:nvSpPr>
          <p:spPr bwMode="auto">
            <a:xfrm>
              <a:off x="1266781" y="2223018"/>
              <a:ext cx="493312" cy="355985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58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6EFC62D-B2F0-C8C6-A070-D79022E3F60C}"/>
              </a:ext>
            </a:extLst>
          </p:cNvPr>
          <p:cNvGrpSpPr/>
          <p:nvPr/>
        </p:nvGrpSpPr>
        <p:grpSpPr>
          <a:xfrm>
            <a:off x="9640533" y="2143564"/>
            <a:ext cx="2430016" cy="4570614"/>
            <a:chOff x="9723866" y="2112348"/>
            <a:chExt cx="2430016" cy="32641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349170-BEC5-F0C8-5A60-B46C0D61DF9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0038774" y="2112348"/>
              <a:ext cx="1800200" cy="3264193"/>
            </a:xfrm>
            <a:prstGeom prst="rect">
              <a:avLst/>
            </a:prstGeom>
            <a:blipFill>
              <a:blip r:embed="rId15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584B64-A281-C652-2182-68974554FE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23866" y="3283061"/>
              <a:ext cx="2430016" cy="1626555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Revenu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Disponible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Elargi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après TVA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&amp; taxes conso.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C00000"/>
                  </a:solidFill>
                  <a:latin typeface="Arial Black" pitchFamily="34" charset="0"/>
                </a:rPr>
                <a:t>71,1%</a:t>
              </a:r>
              <a:endParaRPr lang="fr-FR" sz="1400" dirty="0">
                <a:solidFill>
                  <a:srgbClr val="C00000"/>
                </a:solidFill>
              </a:endParaRPr>
            </a:p>
            <a:p>
              <a:pPr algn="ctr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005800"/>
                  </a:solidFill>
                  <a:latin typeface="Arial Black" panose="020B0A04020102020204" pitchFamily="34" charset="0"/>
                </a:rPr>
                <a:t>1 251,1 mds €</a:t>
              </a:r>
            </a:p>
            <a:p>
              <a:pPr algn="ctr" eaLnBrk="0" fontAlgn="base" hangingPunct="0">
                <a:spcAft>
                  <a:spcPct val="0"/>
                </a:spcAft>
              </a:pPr>
              <a:r>
                <a:rPr lang="fr-FR" sz="1400" b="1" dirty="0">
                  <a:solidFill>
                    <a:srgbClr val="005800"/>
                  </a:solidFill>
                  <a:latin typeface="Arial Black" panose="020B0A04020102020204" pitchFamily="34" charset="0"/>
                </a:rPr>
                <a:t>2 573,3€ / UC</a:t>
              </a:r>
            </a:p>
            <a:p>
              <a:pPr algn="ctr"/>
              <a:endParaRPr lang="fr-FR" sz="2000" dirty="0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08EE33D-DF68-DC7E-5EDA-BE608817F573}"/>
              </a:ext>
            </a:extLst>
          </p:cNvPr>
          <p:cNvSpPr txBox="1"/>
          <p:nvPr/>
        </p:nvSpPr>
        <p:spPr>
          <a:xfrm>
            <a:off x="10553844" y="2080553"/>
            <a:ext cx="371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rgbClr val="005800"/>
                </a:solidFill>
              </a:rPr>
              <a:t>=</a:t>
            </a:r>
            <a:endParaRPr lang="fr-FR" sz="6000" dirty="0"/>
          </a:p>
        </p:txBody>
      </p:sp>
      <p:sp>
        <p:nvSpPr>
          <p:cNvPr id="30" name="Comment 2">
            <a:extLst>
              <a:ext uri="{FF2B5EF4-FFF2-40B4-BE49-F238E27FC236}">
                <a16:creationId xmlns:a16="http://schemas.microsoft.com/office/drawing/2014/main" id="{85AB4377-45D9-FFBE-CC3B-7D4726C39D1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83308" y="280265"/>
            <a:ext cx="7672333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bilan 2019</a:t>
            </a:r>
          </a:p>
          <a:p>
            <a:pPr algn="r">
              <a:spcBef>
                <a:spcPct val="50000"/>
              </a:spcBef>
              <a:defRPr/>
            </a:pP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Source : </a:t>
            </a:r>
            <a:r>
              <a:rPr lang="fr-FR" sz="2800" b="1" dirty="0">
                <a:solidFill>
                  <a:srgbClr val="FFFF00"/>
                </a:solidFill>
              </a:rPr>
              <a:t>Insee Analyses • n° 88 • </a:t>
            </a:r>
            <a:r>
              <a:rPr lang="fr-FR" sz="2800" dirty="0">
                <a:solidFill>
                  <a:srgbClr val="FFFF00"/>
                </a:solidFill>
              </a:rPr>
              <a:t>Septembre 2023</a:t>
            </a:r>
            <a:endParaRPr lang="fr-FR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Légende : flèche courbée 1">
            <a:extLst>
              <a:ext uri="{FF2B5EF4-FFF2-40B4-BE49-F238E27FC236}">
                <a16:creationId xmlns:a16="http://schemas.microsoft.com/office/drawing/2014/main" id="{2D258D27-0240-47D3-D9DA-683727C3E53C}"/>
              </a:ext>
            </a:extLst>
          </p:cNvPr>
          <p:cNvSpPr/>
          <p:nvPr/>
        </p:nvSpPr>
        <p:spPr>
          <a:xfrm>
            <a:off x="2739478" y="5809653"/>
            <a:ext cx="3610126" cy="836274"/>
          </a:xfrm>
          <a:prstGeom prst="borderCallout2">
            <a:avLst>
              <a:gd name="adj1" fmla="val -1834"/>
              <a:gd name="adj2" fmla="val 54969"/>
              <a:gd name="adj3" fmla="val -38647"/>
              <a:gd name="adj4" fmla="val 52882"/>
              <a:gd name="adj5" fmla="val -387111"/>
              <a:gd name="adj6" fmla="val -4654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Revenus des ménages,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y compris les cotisations obligatoires salariales et patronales</a:t>
            </a:r>
          </a:p>
        </p:txBody>
      </p:sp>
      <p:sp>
        <p:nvSpPr>
          <p:cNvPr id="5" name="Légende : flèche courbée 4">
            <a:extLst>
              <a:ext uri="{FF2B5EF4-FFF2-40B4-BE49-F238E27FC236}">
                <a16:creationId xmlns:a16="http://schemas.microsoft.com/office/drawing/2014/main" id="{F2001CA6-17F2-4C33-0EA1-6D3C68E4C57E}"/>
              </a:ext>
            </a:extLst>
          </p:cNvPr>
          <p:cNvSpPr/>
          <p:nvPr/>
        </p:nvSpPr>
        <p:spPr>
          <a:xfrm>
            <a:off x="6811398" y="5809653"/>
            <a:ext cx="4044143" cy="836274"/>
          </a:xfrm>
          <a:prstGeom prst="borderCallout2">
            <a:avLst>
              <a:gd name="adj1" fmla="val -1834"/>
              <a:gd name="adj2" fmla="val 54969"/>
              <a:gd name="adj3" fmla="val -115187"/>
              <a:gd name="adj4" fmla="val 55991"/>
              <a:gd name="adj5" fmla="val -174109"/>
              <a:gd name="adj6" fmla="val 9111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La valeur effective de ce que l’on a à dépenser ou épargner après déduction de la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TVA et des taxes sur la consommation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02F105B-DE11-D009-288C-ECB156DA5557}"/>
              </a:ext>
            </a:extLst>
          </p:cNvPr>
          <p:cNvGrpSpPr/>
          <p:nvPr/>
        </p:nvGrpSpPr>
        <p:grpSpPr>
          <a:xfrm>
            <a:off x="5648500" y="2142428"/>
            <a:ext cx="3363103" cy="4062317"/>
            <a:chOff x="5648500" y="2142428"/>
            <a:chExt cx="3363103" cy="4062317"/>
          </a:xfrm>
          <a:blipFill>
            <a:blip r:embed="rId16"/>
            <a:tile tx="0" ty="0" sx="100000" sy="100000" flip="none" algn="tl"/>
          </a:blipFill>
        </p:grpSpPr>
        <p:sp>
          <p:nvSpPr>
            <p:cNvPr id="23" name="Flèche : virage 22">
              <a:extLst>
                <a:ext uri="{FF2B5EF4-FFF2-40B4-BE49-F238E27FC236}">
                  <a16:creationId xmlns:a16="http://schemas.microsoft.com/office/drawing/2014/main" id="{715CF394-7671-0204-BA35-7422A5BFC540}"/>
                </a:ext>
              </a:extLst>
            </p:cNvPr>
            <p:cNvSpPr/>
            <p:nvPr/>
          </p:nvSpPr>
          <p:spPr>
            <a:xfrm rot="10800000">
              <a:off x="5648500" y="2142428"/>
              <a:ext cx="3020052" cy="2113017"/>
            </a:xfrm>
            <a:prstGeom prst="bentArrow">
              <a:avLst>
                <a:gd name="adj1" fmla="val 18410"/>
                <a:gd name="adj2" fmla="val 17992"/>
                <a:gd name="adj3" fmla="val 28884"/>
                <a:gd name="adj4" fmla="val 4375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" name="Flèche : virage 27">
              <a:extLst>
                <a:ext uri="{FF2B5EF4-FFF2-40B4-BE49-F238E27FC236}">
                  <a16:creationId xmlns:a16="http://schemas.microsoft.com/office/drawing/2014/main" id="{D50FCDB2-AB60-1322-CC26-0130EB131E69}"/>
                </a:ext>
              </a:extLst>
            </p:cNvPr>
            <p:cNvSpPr/>
            <p:nvPr/>
          </p:nvSpPr>
          <p:spPr>
            <a:xfrm rot="10800000">
              <a:off x="5799706" y="2150851"/>
              <a:ext cx="3211897" cy="4053894"/>
            </a:xfrm>
            <a:prstGeom prst="bentArrow">
              <a:avLst>
                <a:gd name="adj1" fmla="val 11589"/>
                <a:gd name="adj2" fmla="val 19353"/>
                <a:gd name="adj3" fmla="val 32757"/>
                <a:gd name="adj4" fmla="val 39164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2" name="Légende : flèche courbée 31">
            <a:extLst>
              <a:ext uri="{FF2B5EF4-FFF2-40B4-BE49-F238E27FC236}">
                <a16:creationId xmlns:a16="http://schemas.microsoft.com/office/drawing/2014/main" id="{E87A09FE-7EE2-8FAC-A451-C9D7DBB1065A}"/>
              </a:ext>
            </a:extLst>
          </p:cNvPr>
          <p:cNvSpPr/>
          <p:nvPr/>
        </p:nvSpPr>
        <p:spPr>
          <a:xfrm>
            <a:off x="2498961" y="996926"/>
            <a:ext cx="4044143" cy="1149714"/>
          </a:xfrm>
          <a:prstGeom prst="borderCallout2">
            <a:avLst>
              <a:gd name="adj1" fmla="val 97972"/>
              <a:gd name="adj2" fmla="val 59846"/>
              <a:gd name="adj3" fmla="val 183577"/>
              <a:gd name="adj4" fmla="val 85689"/>
              <a:gd name="adj5" fmla="val 229658"/>
              <a:gd name="adj6" fmla="val 10152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Ces recettes fiscales situées en bout du circuit sont en fait collectées simultanément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et participent bien sûr au financement des transferts monétaires et non monétaires</a:t>
            </a:r>
          </a:p>
        </p:txBody>
      </p:sp>
      <p:sp>
        <p:nvSpPr>
          <p:cNvPr id="10" name="Légende : flèche courbée 9">
            <a:extLst>
              <a:ext uri="{FF2B5EF4-FFF2-40B4-BE49-F238E27FC236}">
                <a16:creationId xmlns:a16="http://schemas.microsoft.com/office/drawing/2014/main" id="{02214D77-A470-4721-3659-8174D12002A8}"/>
              </a:ext>
            </a:extLst>
          </p:cNvPr>
          <p:cNvSpPr/>
          <p:nvPr/>
        </p:nvSpPr>
        <p:spPr>
          <a:xfrm>
            <a:off x="7833067" y="4891001"/>
            <a:ext cx="4236889" cy="735416"/>
          </a:xfrm>
          <a:prstGeom prst="borderCallout2">
            <a:avLst>
              <a:gd name="adj1" fmla="val 1285"/>
              <a:gd name="adj2" fmla="val 48541"/>
              <a:gd name="adj3" fmla="val -53462"/>
              <a:gd name="adj4" fmla="val 24508"/>
              <a:gd name="adj5" fmla="val -118261"/>
              <a:gd name="adj6" fmla="val -1031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Ce que l’on peut dépenser ou épargner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après avoir payé les impôts et cotisations </a:t>
            </a:r>
          </a:p>
          <a:p>
            <a:pPr algn="ctr"/>
            <a:r>
              <a:rPr lang="fr-FR" sz="1600" b="1" dirty="0">
                <a:solidFill>
                  <a:srgbClr val="C00000"/>
                </a:solidFill>
              </a:rPr>
              <a:t>et reçu les prestations.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91DE15-FA9C-38A6-E195-107CE33C5812}"/>
              </a:ext>
            </a:extLst>
          </p:cNvPr>
          <p:cNvSpPr txBox="1"/>
          <p:nvPr/>
        </p:nvSpPr>
        <p:spPr>
          <a:xfrm>
            <a:off x="4485690" y="4844570"/>
            <a:ext cx="275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5800"/>
                </a:solidFill>
              </a:rPr>
              <a:t>+</a:t>
            </a:r>
            <a:endParaRPr lang="fr-FR" sz="4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8E09C14-1317-3F07-5D5A-15448E039067}"/>
              </a:ext>
            </a:extLst>
          </p:cNvPr>
          <p:cNvSpPr txBox="1"/>
          <p:nvPr/>
        </p:nvSpPr>
        <p:spPr>
          <a:xfrm>
            <a:off x="4502415" y="2800182"/>
            <a:ext cx="275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5800"/>
                </a:solidFill>
              </a:rPr>
              <a:t>+</a:t>
            </a:r>
            <a:endParaRPr lang="fr-FR" sz="4000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8" grpId="0" animBg="1"/>
      <p:bldP spid="7" grpId="0" uiExpand="1" build="p" animBg="1"/>
      <p:bldP spid="6" grpId="0"/>
      <p:bldP spid="25" grpId="0"/>
      <p:bldP spid="3" grpId="0" animBg="1"/>
      <p:bldP spid="9" grpId="0"/>
      <p:bldP spid="15" grpId="0"/>
      <p:bldP spid="30" grpId="0" uiExpand="1" build="allAtOnce" animBg="1"/>
      <p:bldP spid="2" grpId="0" uiExpand="1" animBg="1"/>
      <p:bldP spid="5" grpId="0" uiExpand="1" animBg="1"/>
      <p:bldP spid="32" grpId="0" uiExpand="1" animBg="1"/>
      <p:bldP spid="10" grpId="0" uiExpand="1" animBg="1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hlinkClick r:id="" action="ppaction://noaction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488" y="83146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4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Effet des prélèvements sur la redistribution</a:t>
            </a:r>
          </a:p>
        </p:txBody>
      </p:sp>
      <p:sp>
        <p:nvSpPr>
          <p:cNvPr id="76804" name="Text Box 4">
            <a:hlinkClick r:id="" action="ppaction://noaction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6052" y="1628801"/>
            <a:ext cx="900067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/>
            <a:r>
              <a:rPr lang="fr-FR" sz="20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Un prélèvement est </a:t>
            </a:r>
            <a:r>
              <a:rPr lang="fr-FR" sz="2000" b="1" u="sng" dirty="0" err="1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redistributif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S’il représente une part supérieure des revenus les plus élevés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	Impôt sur le Revenu des Personnes Physiques (IRPP)</a:t>
            </a:r>
          </a:p>
          <a:p>
            <a:pPr defTabSz="360000"/>
            <a:endParaRPr lang="fr-FR" b="1" dirty="0">
              <a:solidFill>
                <a:srgbClr val="005800"/>
              </a:solidFill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fr-FR" sz="20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Un prélèvement est anti-</a:t>
            </a:r>
            <a:r>
              <a:rPr lang="fr-FR" sz="2000" b="1" u="sng" dirty="0" err="1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redistributif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S’il représente une part plus faible des revenus les plus élevés :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 	TVA, cotisations sociales</a:t>
            </a:r>
          </a:p>
        </p:txBody>
      </p:sp>
      <p:sp>
        <p:nvSpPr>
          <p:cNvPr id="768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87488" y="3573017"/>
            <a:ext cx="972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Effet des prestations sur la redistribution</a:t>
            </a:r>
          </a:p>
        </p:txBody>
      </p:sp>
      <p:sp>
        <p:nvSpPr>
          <p:cNvPr id="7680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46052" y="4437112"/>
            <a:ext cx="1433512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fr-FR" sz="20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Une prestation est </a:t>
            </a:r>
            <a:r>
              <a:rPr lang="fr-FR" sz="2000" b="1" u="sng" dirty="0" err="1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redistributive</a:t>
            </a:r>
            <a:endParaRPr lang="fr-FR" sz="2000" b="1" u="sng" dirty="0">
              <a:solidFill>
                <a:srgbClr val="005800"/>
              </a:solidFill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Si elle représente une part inférieure des revenus les plus élevés :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	Allocations Familiales, RSA, etc.</a:t>
            </a:r>
          </a:p>
          <a:p>
            <a:pPr defTabSz="360000"/>
            <a:endParaRPr lang="fr-FR" b="1" dirty="0">
              <a:solidFill>
                <a:srgbClr val="005800"/>
              </a:solidFill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fr-FR" sz="2000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Une prestation est anti-</a:t>
            </a:r>
            <a:r>
              <a:rPr lang="fr-FR" sz="2000" b="1" u="sng" dirty="0" err="1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redistributive</a:t>
            </a:r>
            <a:r>
              <a:rPr lang="fr-FR" sz="2000" b="1" u="sng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Si elle représente une part supérieure des revenus les plus élevés : 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	. Niches fiscales : emploi familial, défiscalisation investissement locatif…</a:t>
            </a:r>
          </a:p>
          <a:p>
            <a:pPr defTabSz="360000"/>
            <a:r>
              <a:rPr lang="fr-FR" b="1" dirty="0">
                <a:solidFill>
                  <a:srgbClr val="005800"/>
                </a:solidFill>
                <a:latin typeface="Calibri" pitchFamily="34" charset="0"/>
                <a:cs typeface="Calibri" pitchFamily="34" charset="0"/>
              </a:rPr>
              <a:t>		. Coût des études les plus longues …</a:t>
            </a:r>
          </a:p>
        </p:txBody>
      </p:sp>
      <p:sp>
        <p:nvSpPr>
          <p:cNvPr id="7" name="Comment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4912" y="238583"/>
            <a:ext cx="6696744" cy="707886"/>
          </a:xfrm>
          <a:prstGeom prst="rect">
            <a:avLst/>
          </a:prstGeom>
          <a:solidFill>
            <a:srgbClr val="005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mécanismes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uiExpand="1" build="p" autoUpdateAnimBg="0"/>
      <p:bldP spid="76806" grpId="0" autoUpdateAnimBg="0"/>
      <p:bldP spid="76807" grpId="0" uiExpand="1" build="p" autoUpdateAnimBg="0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mment 2">
            <a:extLst>
              <a:ext uri="{FF2B5EF4-FFF2-40B4-BE49-F238E27FC236}">
                <a16:creationId xmlns:a16="http://schemas.microsoft.com/office/drawing/2014/main" id="{46A45D79-C26D-124E-39F6-ED26F517ACE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6325" y="416091"/>
            <a:ext cx="885698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résultat : des effets redistributifs considérables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05170D6-C434-32D0-1998-F1EFB2AA9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66317"/>
              </p:ext>
            </p:extLst>
          </p:nvPr>
        </p:nvGraphicFramePr>
        <p:xfrm>
          <a:off x="2273224" y="1454410"/>
          <a:ext cx="7839636" cy="4535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6789">
                  <a:extLst>
                    <a:ext uri="{9D8B030D-6E8A-4147-A177-3AD203B41FA5}">
                      <a16:colId xmlns:a16="http://schemas.microsoft.com/office/drawing/2014/main" val="3136213674"/>
                    </a:ext>
                  </a:extLst>
                </a:gridCol>
                <a:gridCol w="1317811">
                  <a:extLst>
                    <a:ext uri="{9D8B030D-6E8A-4147-A177-3AD203B41FA5}">
                      <a16:colId xmlns:a16="http://schemas.microsoft.com/office/drawing/2014/main" val="1702777802"/>
                    </a:ext>
                  </a:extLst>
                </a:gridCol>
                <a:gridCol w="1515036">
                  <a:extLst>
                    <a:ext uri="{9D8B030D-6E8A-4147-A177-3AD203B41FA5}">
                      <a16:colId xmlns:a16="http://schemas.microsoft.com/office/drawing/2014/main" val="2136911503"/>
                    </a:ext>
                  </a:extLst>
                </a:gridCol>
              </a:tblGrid>
              <a:tr h="16256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kern="100" dirty="0">
                          <a:solidFill>
                            <a:srgbClr val="C00000"/>
                          </a:solidFill>
                          <a:effectLst/>
                        </a:rPr>
                        <a:t>Niveau de vie avant redistribution</a:t>
                      </a:r>
                      <a:endParaRPr lang="fr-FR" sz="3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solidFill>
                            <a:srgbClr val="C00000"/>
                          </a:solidFill>
                          <a:effectLst/>
                        </a:rPr>
                        <a:t>4 280</a:t>
                      </a:r>
                      <a:endParaRPr lang="fr-FR" sz="2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solidFill>
                            <a:srgbClr val="C00000"/>
                          </a:solidFill>
                          <a:effectLst/>
                        </a:rPr>
                        <a:t>95 240</a:t>
                      </a:r>
                      <a:endParaRPr lang="fr-FR" sz="2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0376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	Ecart</a:t>
                      </a:r>
                      <a:endParaRPr lang="fr-FR" sz="36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fr-FR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22,3</a:t>
                      </a:r>
                      <a:endParaRPr lang="fr-FR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7788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kern="100" dirty="0">
                          <a:effectLst/>
                        </a:rPr>
                        <a:t>Effet des prélèvements obligatoires</a:t>
                      </a:r>
                      <a:endParaRPr lang="fr-FR" sz="3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800" b="1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400" b="1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-22 890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8433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Cotisations sociales + CSG-CRDS</a:t>
                      </a:r>
                      <a:endParaRPr lang="fr-F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-290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-13 300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024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>
                          <a:effectLst/>
                        </a:rPr>
                        <a:t>Impôts sur le revenu</a:t>
                      </a:r>
                      <a:endParaRPr lang="fr-FR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+20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-13 020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3292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Impôt Fortune Immobilière</a:t>
                      </a:r>
                      <a:endParaRPr lang="fr-F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</a:rPr>
                        <a:t>0</a:t>
                      </a:r>
                      <a:endParaRPr lang="fr-FR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-280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4777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kern="100" dirty="0">
                          <a:effectLst/>
                        </a:rPr>
                        <a:t>Effet des prestations sociales</a:t>
                      </a:r>
                      <a:endParaRPr lang="fr-FR" sz="3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400" b="1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+7110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400" b="1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+290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>
                          <a:effectLst/>
                        </a:rPr>
                        <a:t>Famille</a:t>
                      </a:r>
                      <a:endParaRPr lang="fr-FR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+1 850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+130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4476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>
                          <a:effectLst/>
                        </a:rPr>
                        <a:t>Logement</a:t>
                      </a:r>
                      <a:endParaRPr lang="fr-FR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+1 790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+60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09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>
                          <a:effectLst/>
                        </a:rPr>
                        <a:t>Primes activité Minima sociaux</a:t>
                      </a:r>
                      <a:endParaRPr lang="fr-FR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+3 470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+100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1478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kern="100" dirty="0">
                          <a:solidFill>
                            <a:srgbClr val="C00000"/>
                          </a:solidFill>
                          <a:effectLst/>
                        </a:rPr>
                        <a:t>Niveau de vie après redistribution</a:t>
                      </a:r>
                      <a:endParaRPr lang="fr-FR" sz="3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kern="100" dirty="0">
                          <a:solidFill>
                            <a:srgbClr val="C00000"/>
                          </a:solidFill>
                          <a:effectLst/>
                        </a:rPr>
                        <a:t>11 120</a:t>
                      </a:r>
                      <a:endParaRPr lang="fr-FR" sz="3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kern="100" dirty="0">
                          <a:solidFill>
                            <a:srgbClr val="C00000"/>
                          </a:solidFill>
                          <a:effectLst/>
                        </a:rPr>
                        <a:t>72 650</a:t>
                      </a:r>
                      <a:endParaRPr lang="fr-FR" sz="3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0448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	Ecart</a:t>
                      </a:r>
                      <a:endParaRPr lang="fr-FR" sz="36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fr-FR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6,5</a:t>
                      </a:r>
                      <a:endParaRPr lang="fr-FR" sz="2400" b="1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82109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4D0BFFCD-416D-2B2C-7D4C-3474C2CD8925}"/>
              </a:ext>
            </a:extLst>
          </p:cNvPr>
          <p:cNvSpPr/>
          <p:nvPr/>
        </p:nvSpPr>
        <p:spPr bwMode="auto">
          <a:xfrm>
            <a:off x="7729140" y="1912122"/>
            <a:ext cx="421489" cy="355985"/>
          </a:xfrm>
          <a:prstGeom prst="ellipse">
            <a:avLst/>
          </a:prstGeom>
          <a:noFill/>
          <a:ln w="381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3A5F426-6037-AACE-2AF0-57F50A71D0BE}"/>
              </a:ext>
            </a:extLst>
          </p:cNvPr>
          <p:cNvSpPr/>
          <p:nvPr/>
        </p:nvSpPr>
        <p:spPr bwMode="auto">
          <a:xfrm>
            <a:off x="7607774" y="1510527"/>
            <a:ext cx="664223" cy="311517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E1E56D-3C91-6FB7-E7F1-B7ECF5B877F8}"/>
              </a:ext>
            </a:extLst>
          </p:cNvPr>
          <p:cNvSpPr/>
          <p:nvPr/>
        </p:nvSpPr>
        <p:spPr bwMode="auto">
          <a:xfrm>
            <a:off x="9031759" y="1488292"/>
            <a:ext cx="664223" cy="355985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3FDD1C3-AEAB-68C6-B6A3-604B252B63E5}"/>
              </a:ext>
            </a:extLst>
          </p:cNvPr>
          <p:cNvSpPr/>
          <p:nvPr/>
        </p:nvSpPr>
        <p:spPr bwMode="auto">
          <a:xfrm>
            <a:off x="9161102" y="5628245"/>
            <a:ext cx="405536" cy="344154"/>
          </a:xfrm>
          <a:prstGeom prst="ellipse">
            <a:avLst/>
          </a:prstGeom>
          <a:noFill/>
          <a:ln w="381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45241C-AD0F-6A63-1315-AA5A13C093FC}"/>
              </a:ext>
            </a:extLst>
          </p:cNvPr>
          <p:cNvSpPr/>
          <p:nvPr/>
        </p:nvSpPr>
        <p:spPr bwMode="auto">
          <a:xfrm>
            <a:off x="7493005" y="5226612"/>
            <a:ext cx="942782" cy="355985"/>
          </a:xfrm>
          <a:prstGeom prst="ellipse">
            <a:avLst/>
          </a:prstGeom>
          <a:noFill/>
          <a:ln w="381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8FC2D7C-AEF9-AA11-D8E7-5B319762D447}"/>
              </a:ext>
            </a:extLst>
          </p:cNvPr>
          <p:cNvSpPr/>
          <p:nvPr/>
        </p:nvSpPr>
        <p:spPr bwMode="auto">
          <a:xfrm>
            <a:off x="8858871" y="5226611"/>
            <a:ext cx="1041056" cy="355985"/>
          </a:xfrm>
          <a:prstGeom prst="ellipse">
            <a:avLst/>
          </a:prstGeom>
          <a:noFill/>
          <a:ln w="381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7FE574-BEEC-57FA-C872-28DCD23D2E20}"/>
              </a:ext>
            </a:extLst>
          </p:cNvPr>
          <p:cNvSpPr txBox="1"/>
          <p:nvPr/>
        </p:nvSpPr>
        <p:spPr>
          <a:xfrm>
            <a:off x="7270775" y="1055928"/>
            <a:ext cx="284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décile       10</a:t>
            </a:r>
            <a:r>
              <a:rPr lang="fr-FR" b="1" baseline="30000" dirty="0"/>
              <a:t> </a:t>
            </a:r>
            <a:r>
              <a:rPr lang="fr-FR" b="1" baseline="30000" dirty="0" err="1"/>
              <a:t>ème</a:t>
            </a:r>
            <a:r>
              <a:rPr lang="fr-FR" b="1" dirty="0"/>
              <a:t> décile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A60B43-E208-3331-EADB-7FD0388F2AD4}"/>
              </a:ext>
            </a:extLst>
          </p:cNvPr>
          <p:cNvSpPr txBox="1"/>
          <p:nvPr/>
        </p:nvSpPr>
        <p:spPr>
          <a:xfrm>
            <a:off x="7782505" y="6001549"/>
            <a:ext cx="284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INSEE : Données 2023</a:t>
            </a:r>
          </a:p>
        </p:txBody>
      </p:sp>
      <p:sp>
        <p:nvSpPr>
          <p:cNvPr id="5" name="Légende : flèche courbée 4">
            <a:extLst>
              <a:ext uri="{FF2B5EF4-FFF2-40B4-BE49-F238E27FC236}">
                <a16:creationId xmlns:a16="http://schemas.microsoft.com/office/drawing/2014/main" id="{8102652F-48A1-CA34-6C06-84D52320F44B}"/>
              </a:ext>
            </a:extLst>
          </p:cNvPr>
          <p:cNvSpPr/>
          <p:nvPr/>
        </p:nvSpPr>
        <p:spPr>
          <a:xfrm>
            <a:off x="4701472" y="3026589"/>
            <a:ext cx="2435795" cy="554563"/>
          </a:xfrm>
          <a:prstGeom prst="borderCallout2">
            <a:avLst>
              <a:gd name="adj1" fmla="val -3451"/>
              <a:gd name="adj2" fmla="val 51763"/>
              <a:gd name="adj3" fmla="val -94408"/>
              <a:gd name="adj4" fmla="val 49464"/>
              <a:gd name="adj5" fmla="val -239800"/>
              <a:gd name="adj6" fmla="val 11869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10% qui gagnent le moins</a:t>
            </a:r>
          </a:p>
        </p:txBody>
      </p:sp>
      <p:sp>
        <p:nvSpPr>
          <p:cNvPr id="6" name="Légende : flèche courbée 5">
            <a:extLst>
              <a:ext uri="{FF2B5EF4-FFF2-40B4-BE49-F238E27FC236}">
                <a16:creationId xmlns:a16="http://schemas.microsoft.com/office/drawing/2014/main" id="{773F8DF9-B3CB-EA76-37BF-54C6D3FEFC81}"/>
              </a:ext>
            </a:extLst>
          </p:cNvPr>
          <p:cNvSpPr/>
          <p:nvPr/>
        </p:nvSpPr>
        <p:spPr>
          <a:xfrm>
            <a:off x="4763158" y="3037104"/>
            <a:ext cx="2237525" cy="554563"/>
          </a:xfrm>
          <a:prstGeom prst="borderCallout2">
            <a:avLst>
              <a:gd name="adj1" fmla="val -3451"/>
              <a:gd name="adj2" fmla="val 51763"/>
              <a:gd name="adj3" fmla="val -91174"/>
              <a:gd name="adj4" fmla="val 59811"/>
              <a:gd name="adj5" fmla="val -244650"/>
              <a:gd name="adj6" fmla="val 1903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10% qui gagnent le plus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C3C2DD-5B82-532F-0706-3CF8B5BBE460}"/>
              </a:ext>
            </a:extLst>
          </p:cNvPr>
          <p:cNvSpPr/>
          <p:nvPr/>
        </p:nvSpPr>
        <p:spPr bwMode="auto">
          <a:xfrm>
            <a:off x="9163943" y="1885076"/>
            <a:ext cx="421489" cy="355985"/>
          </a:xfrm>
          <a:prstGeom prst="ellipse">
            <a:avLst/>
          </a:prstGeom>
          <a:noFill/>
          <a:ln w="381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Arial Black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F3BC4DE-FDD7-6ECF-18D1-36F586447CEA}"/>
              </a:ext>
            </a:extLst>
          </p:cNvPr>
          <p:cNvSpPr/>
          <p:nvPr/>
        </p:nvSpPr>
        <p:spPr bwMode="auto">
          <a:xfrm>
            <a:off x="7771216" y="5623396"/>
            <a:ext cx="405536" cy="344154"/>
          </a:xfrm>
          <a:prstGeom prst="ellipse">
            <a:avLst/>
          </a:prstGeom>
          <a:noFill/>
          <a:ln w="381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5800"/>
              </a:solidFill>
              <a:latin typeface="Arial Black" pitchFamily="34" charset="0"/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BA86E3DB-1E50-B9F4-14FD-B4F07F9E3B7E}"/>
              </a:ext>
            </a:extLst>
          </p:cNvPr>
          <p:cNvSpPr/>
          <p:nvPr/>
        </p:nvSpPr>
        <p:spPr>
          <a:xfrm>
            <a:off x="7839067" y="2268107"/>
            <a:ext cx="223645" cy="29468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5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BF75BE00-07F3-7C68-CDDE-5CFCBFA06700}"/>
              </a:ext>
            </a:extLst>
          </p:cNvPr>
          <p:cNvSpPr/>
          <p:nvPr/>
        </p:nvSpPr>
        <p:spPr>
          <a:xfrm>
            <a:off x="9248320" y="2281860"/>
            <a:ext cx="223645" cy="2915602"/>
          </a:xfrm>
          <a:prstGeom prst="downArrow">
            <a:avLst/>
          </a:prstGeom>
          <a:solidFill>
            <a:srgbClr val="005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5F5A872-E424-4B6A-232A-D327EEB92F7E}"/>
              </a:ext>
            </a:extLst>
          </p:cNvPr>
          <p:cNvSpPr txBox="1"/>
          <p:nvPr/>
        </p:nvSpPr>
        <p:spPr>
          <a:xfrm>
            <a:off x="6165402" y="3813547"/>
            <a:ext cx="1294179" cy="558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800" b="1" kern="100" dirty="0">
                <a:solidFill>
                  <a:srgbClr val="0058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+160%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CB033E-4C3B-9F63-A3E7-7D81352C527B}"/>
              </a:ext>
            </a:extLst>
          </p:cNvPr>
          <p:cNvSpPr txBox="1"/>
          <p:nvPr/>
        </p:nvSpPr>
        <p:spPr>
          <a:xfrm>
            <a:off x="9697063" y="3832894"/>
            <a:ext cx="1294179" cy="558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2800" b="1" kern="100" dirty="0">
                <a:solidFill>
                  <a:srgbClr val="005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-23,7</a:t>
            </a:r>
            <a:r>
              <a:rPr lang="fr-FR" sz="2800" b="1" kern="100" dirty="0">
                <a:solidFill>
                  <a:srgbClr val="0058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F168E6EA-EEC5-B237-EE0C-1A4376B2B407}"/>
              </a:ext>
            </a:extLst>
          </p:cNvPr>
          <p:cNvSpPr/>
          <p:nvPr/>
        </p:nvSpPr>
        <p:spPr>
          <a:xfrm>
            <a:off x="8178401" y="1940359"/>
            <a:ext cx="956452" cy="243129"/>
          </a:xfrm>
          <a:prstGeom prst="rightArrow">
            <a:avLst/>
          </a:prstGeom>
          <a:solidFill>
            <a:srgbClr val="005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D35188BA-9E52-F393-E22B-8960058BBC3B}"/>
              </a:ext>
            </a:extLst>
          </p:cNvPr>
          <p:cNvSpPr/>
          <p:nvPr/>
        </p:nvSpPr>
        <p:spPr>
          <a:xfrm>
            <a:off x="8209833" y="5673931"/>
            <a:ext cx="942781" cy="224635"/>
          </a:xfrm>
          <a:prstGeom prst="rightArrow">
            <a:avLst/>
          </a:prstGeom>
          <a:solidFill>
            <a:srgbClr val="005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4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5" grpId="0" animBg="1"/>
      <p:bldP spid="6" grpId="0" animBg="1"/>
      <p:bldP spid="7" grpId="0" animBg="1"/>
      <p:bldP spid="15" grpId="0" animBg="1"/>
      <p:bldP spid="16" grpId="0" animBg="1"/>
      <p:bldP spid="21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0724F-C4EC-DC71-C007-62D131AD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39FF7F-C80B-BE89-B4C0-76A9DDB5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8964" r="50006" b="67327"/>
          <a:stretch/>
        </p:blipFill>
        <p:spPr bwMode="auto">
          <a:xfrm>
            <a:off x="1488140" y="457199"/>
            <a:ext cx="4778189" cy="518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38DBB3-2A05-9E5D-8D69-8C350429C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t="18965" r="3889" b="67326"/>
          <a:stretch/>
        </p:blipFill>
        <p:spPr bwMode="auto">
          <a:xfrm>
            <a:off x="6266330" y="457199"/>
            <a:ext cx="4778190" cy="518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6678E53-F0EE-2A38-C438-BE3672F46692}"/>
              </a:ext>
            </a:extLst>
          </p:cNvPr>
          <p:cNvGrpSpPr/>
          <p:nvPr/>
        </p:nvGrpSpPr>
        <p:grpSpPr>
          <a:xfrm>
            <a:off x="1988053" y="2735966"/>
            <a:ext cx="2476371" cy="2768363"/>
            <a:chOff x="1988053" y="2735966"/>
            <a:chExt cx="2476371" cy="2768363"/>
          </a:xfrm>
        </p:grpSpPr>
        <p:sp>
          <p:nvSpPr>
            <p:cNvPr id="5" name="Légende : flèche courbée 4">
              <a:extLst>
                <a:ext uri="{FF2B5EF4-FFF2-40B4-BE49-F238E27FC236}">
                  <a16:creationId xmlns:a16="http://schemas.microsoft.com/office/drawing/2014/main" id="{5B565F6D-5246-3C18-A44D-E3F52B7E27C1}"/>
                </a:ext>
              </a:extLst>
            </p:cNvPr>
            <p:cNvSpPr/>
            <p:nvPr/>
          </p:nvSpPr>
          <p:spPr>
            <a:xfrm>
              <a:off x="1988053" y="4761406"/>
              <a:ext cx="2476371" cy="742923"/>
            </a:xfrm>
            <a:prstGeom prst="borderCallout2">
              <a:avLst>
                <a:gd name="adj1" fmla="val -3451"/>
                <a:gd name="adj2" fmla="val 51763"/>
                <a:gd name="adj3" fmla="val -94408"/>
                <a:gd name="adj4" fmla="val 49464"/>
                <a:gd name="adj5" fmla="val -246632"/>
                <a:gd name="adj6" fmla="val 193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En redistribution usuelle,</a:t>
              </a:r>
            </a:p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les 30% qui gagnent le moins sont gagnants</a:t>
              </a:r>
            </a:p>
          </p:txBody>
        </p:sp>
        <p:sp>
          <p:nvSpPr>
            <p:cNvPr id="7" name="Accolade fermante 6">
              <a:extLst>
                <a:ext uri="{FF2B5EF4-FFF2-40B4-BE49-F238E27FC236}">
                  <a16:creationId xmlns:a16="http://schemas.microsoft.com/office/drawing/2014/main" id="{8A5AB20A-B9C8-5E17-0158-91A1AE123252}"/>
                </a:ext>
              </a:extLst>
            </p:cNvPr>
            <p:cNvSpPr/>
            <p:nvPr/>
          </p:nvSpPr>
          <p:spPr bwMode="auto">
            <a:xfrm rot="5400000">
              <a:off x="2370935" y="2353084"/>
              <a:ext cx="216024" cy="981788"/>
            </a:xfrm>
            <a:prstGeom prst="rightBrac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Arial Black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AE93F54-C3BB-418B-7F3A-37D426696628}"/>
              </a:ext>
            </a:extLst>
          </p:cNvPr>
          <p:cNvGrpSpPr/>
          <p:nvPr/>
        </p:nvGrpSpPr>
        <p:grpSpPr>
          <a:xfrm>
            <a:off x="6766241" y="2831975"/>
            <a:ext cx="4016766" cy="1975402"/>
            <a:chOff x="6766241" y="2831975"/>
            <a:chExt cx="4016766" cy="1975402"/>
          </a:xfrm>
        </p:grpSpPr>
        <p:sp>
          <p:nvSpPr>
            <p:cNvPr id="6" name="Légende : flèche courbée 5">
              <a:extLst>
                <a:ext uri="{FF2B5EF4-FFF2-40B4-BE49-F238E27FC236}">
                  <a16:creationId xmlns:a16="http://schemas.microsoft.com/office/drawing/2014/main" id="{7DC221EE-4716-35F5-1F68-1BA8E84582F8}"/>
                </a:ext>
              </a:extLst>
            </p:cNvPr>
            <p:cNvSpPr/>
            <p:nvPr/>
          </p:nvSpPr>
          <p:spPr>
            <a:xfrm>
              <a:off x="8310283" y="4042533"/>
              <a:ext cx="2472724" cy="764844"/>
            </a:xfrm>
            <a:prstGeom prst="borderCallout2">
              <a:avLst>
                <a:gd name="adj1" fmla="val -3451"/>
                <a:gd name="adj2" fmla="val 51763"/>
                <a:gd name="adj3" fmla="val -83092"/>
                <a:gd name="adj4" fmla="val 38176"/>
                <a:gd name="adj5" fmla="val -131436"/>
                <a:gd name="adj6" fmla="val -1699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En redistribution élargie,</a:t>
              </a:r>
            </a:p>
            <a:p>
              <a:pPr algn="ctr"/>
              <a:r>
                <a:rPr lang="fr-FR" sz="1600" b="1" dirty="0">
                  <a:solidFill>
                    <a:srgbClr val="C00000"/>
                  </a:solidFill>
                </a:rPr>
                <a:t>Les 60% qui gagnent le moins sont gagnants</a:t>
              </a:r>
            </a:p>
          </p:txBody>
        </p:sp>
        <p:sp>
          <p:nvSpPr>
            <p:cNvPr id="8" name="Accolade fermante 7">
              <a:extLst>
                <a:ext uri="{FF2B5EF4-FFF2-40B4-BE49-F238E27FC236}">
                  <a16:creationId xmlns:a16="http://schemas.microsoft.com/office/drawing/2014/main" id="{24FE62F7-72CA-FFAD-7131-96F2D617AB06}"/>
                </a:ext>
              </a:extLst>
            </p:cNvPr>
            <p:cNvSpPr/>
            <p:nvPr/>
          </p:nvSpPr>
          <p:spPr bwMode="auto">
            <a:xfrm rot="5400000">
              <a:off x="7783588" y="1814628"/>
              <a:ext cx="216024" cy="2250717"/>
            </a:xfrm>
            <a:prstGeom prst="rightBrac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132CF-719F-E3D4-3707-0AD9B5703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oit de la sécurité sociale définition">
            <a:extLst>
              <a:ext uri="{FF2B5EF4-FFF2-40B4-BE49-F238E27FC236}">
                <a16:creationId xmlns:a16="http://schemas.microsoft.com/office/drawing/2014/main" id="{73EC55A1-4544-BA14-17D5-83803E1A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354" y="-40341"/>
            <a:ext cx="12864353" cy="69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mment 2">
            <a:extLst>
              <a:ext uri="{FF2B5EF4-FFF2-40B4-BE49-F238E27FC236}">
                <a16:creationId xmlns:a16="http://schemas.microsoft.com/office/drawing/2014/main" id="{56A6A57A-792F-A7B0-FB9C-E2013351140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02060" y="4562761"/>
            <a:ext cx="8342156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6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 volet positif </a:t>
            </a:r>
          </a:p>
          <a:p>
            <a:pPr algn="ctr">
              <a:defRPr/>
            </a:pPr>
            <a:r>
              <a:rPr lang="fr-FR" sz="6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 prestations sociales</a:t>
            </a:r>
          </a:p>
        </p:txBody>
      </p:sp>
    </p:spTree>
    <p:extLst>
      <p:ext uri="{BB962C8B-B14F-4D97-AF65-F5344CB8AC3E}">
        <p14:creationId xmlns:p14="http://schemas.microsoft.com/office/powerpoint/2010/main" val="35937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59676-2C08-8FB7-01AE-4CFB6C4F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EBD00AC-DF31-2712-84F7-A81B294CD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635972"/>
              </p:ext>
            </p:extLst>
          </p:nvPr>
        </p:nvGraphicFramePr>
        <p:xfrm>
          <a:off x="2196353" y="1083735"/>
          <a:ext cx="7673788" cy="563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F5B8721-B264-AB5D-EAC8-89E0AEFD6687}"/>
              </a:ext>
            </a:extLst>
          </p:cNvPr>
          <p:cNvSpPr txBox="1"/>
          <p:nvPr/>
        </p:nvSpPr>
        <p:spPr>
          <a:xfrm>
            <a:off x="1354667" y="499490"/>
            <a:ext cx="9465733" cy="584244"/>
          </a:xfrm>
          <a:prstGeom prst="rect">
            <a:avLst/>
          </a:prstGeom>
          <a:solidFill>
            <a:srgbClr val="00490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kern="1200" dirty="0">
                <a:solidFill>
                  <a:schemeClr val="bg1"/>
                </a:solidFill>
              </a:rPr>
              <a:t>Protection sociale totale 2022 = 902,3 milliards – 34,2 % du PIB</a:t>
            </a:r>
          </a:p>
        </p:txBody>
      </p:sp>
    </p:spTree>
    <p:extLst>
      <p:ext uri="{BB962C8B-B14F-4D97-AF65-F5344CB8AC3E}">
        <p14:creationId xmlns:p14="http://schemas.microsoft.com/office/powerpoint/2010/main" val="1623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hlinkClick r:id="" action="ppaction://noaction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7224" y="523999"/>
            <a:ext cx="9505056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Horizontale : transfert d’assurance au profit de tous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4">
            <a:hlinkClick r:id="" action="ppaction://noaction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9496" y="4091297"/>
            <a:ext cx="9180512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♠ </a:t>
            </a: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Verticale : transfert de solidarité au profit les bas revenus</a:t>
            </a:r>
            <a:endParaRPr lang="en-US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5">
            <a:hlinkClick r:id="" action="ppaction://noaction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31504" y="1293440"/>
            <a:ext cx="9036496" cy="29700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Bef>
                <a:spcPts val="1200"/>
              </a:spcBef>
            </a:pPr>
            <a:r>
              <a:rPr lang="fr-FR" sz="1600" b="1" dirty="0">
                <a:solidFill>
                  <a:srgbClr val="1E583F"/>
                </a:solidFill>
                <a:latin typeface="Calibri" pitchFamily="34" charset="0"/>
                <a:cs typeface="Calibri" pitchFamily="34" charset="0"/>
              </a:rPr>
              <a:t>→ Tous paient en fonction du risque assuré, y compris les plus défavorisés</a:t>
            </a:r>
          </a:p>
          <a:p>
            <a:pPr defTabSz="360000"/>
            <a:r>
              <a:rPr lang="fr-FR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Prélèvement obligatoire et non volontaire</a:t>
            </a:r>
          </a:p>
          <a:p>
            <a:pPr defTabSz="360000">
              <a:spcBef>
                <a:spcPts val="12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fr-FR" sz="1600" b="1" dirty="0">
                <a:solidFill>
                  <a:srgbClr val="1E583F"/>
                </a:solidFill>
                <a:latin typeface="Calibri" pitchFamily="34" charset="0"/>
                <a:cs typeface="Calibri" pitchFamily="34" charset="0"/>
              </a:rPr>
              <a:t>Tous reçoivent, y compris les plus favorisés</a:t>
            </a:r>
          </a:p>
          <a:p>
            <a:pPr defTabSz="360000"/>
            <a:r>
              <a:rPr lang="fr-FR" sz="1600" b="1" dirty="0">
                <a:latin typeface="Calibri" pitchFamily="34" charset="0"/>
                <a:cs typeface="Calibri" pitchFamily="34" charset="0"/>
              </a:rPr>
              <a:t>	Condition : 	être victime d’un sinistre couvert </a:t>
            </a:r>
          </a:p>
          <a:p>
            <a:pPr defTabSz="360000"/>
            <a:r>
              <a:rPr lang="fr-FR" sz="1600" b="1" dirty="0">
                <a:latin typeface="Calibri" pitchFamily="34" charset="0"/>
                <a:cs typeface="Calibri" pitchFamily="34" charset="0"/>
              </a:rPr>
              <a:t>			 	famille, santé, retraite, chômage, et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c. </a:t>
            </a:r>
          </a:p>
          <a:p>
            <a:pPr defTabSz="360000">
              <a:spcBef>
                <a:spcPts val="1200"/>
              </a:spcBef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 Le transfert s'effectue donc  :</a:t>
            </a:r>
          </a:p>
          <a:p>
            <a:pPr defTabSz="360000"/>
            <a:r>
              <a:rPr lang="fr-FR" sz="1600" b="1" dirty="0">
                <a:latin typeface="Calibri" pitchFamily="34" charset="0"/>
                <a:cs typeface="Calibri" pitchFamily="34" charset="0"/>
              </a:rPr>
              <a:t>				des célibataires vers les familles</a:t>
            </a:r>
          </a:p>
          <a:p>
            <a:pPr defTabSz="360000"/>
            <a:r>
              <a:rPr lang="fr-FR" sz="1600" b="1" dirty="0">
                <a:latin typeface="Calibri" pitchFamily="34" charset="0"/>
                <a:cs typeface="Calibri" pitchFamily="34" charset="0"/>
              </a:rPr>
              <a:t>				des jeunes vers les vieux</a:t>
            </a:r>
          </a:p>
          <a:p>
            <a:pPr defTabSz="360000"/>
            <a:r>
              <a:rPr lang="fr-FR" sz="1600" b="1" dirty="0">
                <a:latin typeface="Calibri" pitchFamily="34" charset="0"/>
                <a:cs typeface="Calibri" pitchFamily="34" charset="0"/>
              </a:rPr>
              <a:t>				des bien-portants vers les malades</a:t>
            </a:r>
          </a:p>
          <a:p>
            <a:pPr defTabSz="360000"/>
            <a:r>
              <a:rPr lang="fr-FR" sz="1600" b="1" dirty="0">
                <a:latin typeface="Calibri" pitchFamily="34" charset="0"/>
                <a:cs typeface="Calibri" pitchFamily="34" charset="0"/>
              </a:rPr>
              <a:t>					et non des riches vers les pauvres</a:t>
            </a:r>
          </a:p>
        </p:txBody>
      </p:sp>
      <p:sp>
        <p:nvSpPr>
          <p:cNvPr id="1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03512" y="4764346"/>
            <a:ext cx="8784976" cy="196977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→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solidFill>
                  <a:srgbClr val="1E583F"/>
                </a:solidFill>
                <a:latin typeface="Calibri" pitchFamily="34" charset="0"/>
                <a:cs typeface="Calibri" pitchFamily="34" charset="0"/>
              </a:rPr>
              <a:t>Prestations sous condition de ressources :</a:t>
            </a:r>
          </a:p>
          <a:p>
            <a:pPr>
              <a:tabLst>
                <a:tab pos="717550" algn="l"/>
              </a:tabLst>
            </a:pPr>
            <a:r>
              <a:rPr lang="fr-FR" b="1" dirty="0">
                <a:latin typeface="Calibri" pitchFamily="34" charset="0"/>
                <a:cs typeface="Calibri" pitchFamily="34" charset="0"/>
              </a:rPr>
              <a:t>		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Allocation logement, RSA, bourses d’étude</a:t>
            </a:r>
            <a:endParaRPr lang="fr-FR" b="1" dirty="0">
              <a:latin typeface="Calibri" pitchFamily="34" charset="0"/>
              <a:cs typeface="Calibri" pitchFamily="34" charset="0"/>
            </a:endParaRPr>
          </a:p>
          <a:p>
            <a:pPr>
              <a:tabLst>
                <a:tab pos="717550" algn="l"/>
              </a:tabLst>
            </a:pPr>
            <a:r>
              <a:rPr lang="fr-FR" b="1" dirty="0">
                <a:solidFill>
                  <a:srgbClr val="1E583F"/>
                </a:solidFill>
                <a:latin typeface="Calibri" pitchFamily="34" charset="0"/>
                <a:cs typeface="Calibri" pitchFamily="34" charset="0"/>
              </a:rPr>
              <a:t> → Impôts progressifs : </a:t>
            </a:r>
          </a:p>
          <a:p>
            <a:pPr>
              <a:tabLst>
                <a:tab pos="717550" algn="l"/>
              </a:tabLst>
            </a:pPr>
            <a:r>
              <a:rPr lang="fr-FR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	40% des ménages sont au taux zéro de l'IR</a:t>
            </a:r>
          </a:p>
          <a:p>
            <a:pPr>
              <a:tabLst>
                <a:tab pos="717550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	Les  revenus plus élevés paient de 11 à 45 % sur les tranches supérieures de leur revenu</a:t>
            </a:r>
          </a:p>
          <a:p>
            <a:pPr>
              <a:tabLst>
                <a:tab pos="717550" algn="l"/>
              </a:tabLst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	    Au-dessus de 250 000 euros, il faut payer la différence en cas d’impôt inférieur à 20%</a:t>
            </a:r>
          </a:p>
          <a:p>
            <a:pPr>
              <a:tabLst>
                <a:tab pos="717550" algn="l"/>
              </a:tabLst>
            </a:pPr>
            <a:r>
              <a:rPr lang="fr-FR" sz="1600" b="1" dirty="0">
                <a:solidFill>
                  <a:srgbClr val="1E583F"/>
                </a:solidFill>
                <a:latin typeface="Calibri" pitchFamily="34" charset="0"/>
                <a:cs typeface="Calibri" pitchFamily="34" charset="0"/>
              </a:rPr>
              <a:t>→ Le transfert s’effectue donc des catégories aisées vers les plus modestes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égende encadrée 2 17"/>
          <p:cNvSpPr/>
          <p:nvPr>
            <p:custDataLst>
              <p:tags r:id="rId6"/>
            </p:custDataLst>
          </p:nvPr>
        </p:nvSpPr>
        <p:spPr bwMode="auto">
          <a:xfrm>
            <a:off x="5591944" y="2667032"/>
            <a:ext cx="4896544" cy="1152128"/>
          </a:xfrm>
          <a:prstGeom prst="borderCallout2">
            <a:avLst>
              <a:gd name="adj1" fmla="val -538"/>
              <a:gd name="adj2" fmla="val 50703"/>
              <a:gd name="adj3" fmla="val -66922"/>
              <a:gd name="adj4" fmla="val 46278"/>
              <a:gd name="adj5" fmla="val -130981"/>
              <a:gd name="adj6" fmla="val 19452"/>
            </a:avLst>
          </a:prstGeom>
          <a:blipFill>
            <a:blip r:embed="rId12" cstate="print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Couvrir certains risques</a:t>
            </a:r>
          </a:p>
        </p:txBody>
      </p:sp>
      <p:cxnSp>
        <p:nvCxnSpPr>
          <p:cNvPr id="19" name="Connecteur droit 18"/>
          <p:cNvCxnSpPr/>
          <p:nvPr>
            <p:custDataLst>
              <p:tags r:id="rId7"/>
            </p:custDataLst>
          </p:nvPr>
        </p:nvCxnSpPr>
        <p:spPr bwMode="auto">
          <a:xfrm>
            <a:off x="5303912" y="908720"/>
            <a:ext cx="16561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Légende encadrée 2 19"/>
          <p:cNvSpPr/>
          <p:nvPr>
            <p:custDataLst>
              <p:tags r:id="rId8"/>
            </p:custDataLst>
          </p:nvPr>
        </p:nvSpPr>
        <p:spPr bwMode="auto">
          <a:xfrm>
            <a:off x="4969024" y="5192752"/>
            <a:ext cx="4896544" cy="1224261"/>
          </a:xfrm>
          <a:prstGeom prst="borderCallout2">
            <a:avLst>
              <a:gd name="adj1" fmla="val -538"/>
              <a:gd name="adj2" fmla="val 50703"/>
              <a:gd name="adj3" fmla="val -27332"/>
              <a:gd name="adj4" fmla="val 45012"/>
              <a:gd name="adj5" fmla="val -43187"/>
              <a:gd name="adj6" fmla="val 35083"/>
            </a:avLst>
          </a:prstGeom>
          <a:blipFill>
            <a:blip r:embed="rId12" cstate="print"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Réduire l’inégalité</a:t>
            </a:r>
          </a:p>
        </p:txBody>
      </p:sp>
      <p:sp>
        <p:nvSpPr>
          <p:cNvPr id="11" name="Comment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27648" y="123884"/>
            <a:ext cx="669674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Deux types de redistribution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uiExpand="1" build="p"/>
      <p:bldP spid="17" grpId="0" uiExpand="1" build="p"/>
      <p:bldP spid="18" grpId="0" animBg="1"/>
      <p:bldP spid="2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qAROIf7RjgI0qqGRg9V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CokpQecnBu8FId4Lj4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qAROIf7RjgI0qqGRg9V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CokpQecnBu8FId4Lj4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rwwrK98mqlAoF5TM1GPc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Jws4sqgHB79cK2ZHl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ZfzXnQ7oUga8IeWzQ2W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k21S2M256g90wduv2qA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2BkLLLqDzZoSUxVuNkm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LUThdkath27HAzo11ca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8L2YtoQgokqc6ApGVLZ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8PeMzfnEbgfdR0E6KV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qXVMfJooM50xDcKHOBS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WTIo1O03Vc3xpgRN0Ef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cknsm36ilOrg113RIzn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t5MtP1AeulGLGo1ysXX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68fPJ9VFpL0oQhFTd4H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KUWc0ZcUawDUabogxB5y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cfGZnOeCDg83r49ltss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qCi1FdMfNv8Eu286hyG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jY5eve8wgXVhRVrRTv5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SUvsVcuZi7TcjkVrIx6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JcbdEpEaMUjS6bI3jV2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nEC7VsNyzEbGaigHx4k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TqdKIEeaeYwWPwAxuc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Hp0pMBoXVxsnLbTbJ9j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aetK70A8K6EeJOJjSCM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foW0vtCQ7wo16h11Wx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cfGZnOeCDg83r49ltss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bkJL1F1RqUNRartiOpK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cfGZnOeCDg83r49ltss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bkJL1F1RqUNRartiOp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M6L8IFZIpSQ2W7eg0Ap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M6L8IFZIpSQ2W7eg0A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P6ajCeCK8bbJxgVj1K5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sFJEDYkaPcE4eOsg5YA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cfGZnOeCDg83r49ltss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H64bW71Nfg8xXXGti2BE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q4FKAXnpNUYNNCcoJHX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485I4J4MkDPQP9YhFWF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RPfVMWFMsGe8jM5riaZ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Snx4JeSaxD8yhfs9W76y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CHPbbdDv6tDHXSnIdrT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vgXzK5NI1gR6NGmEk3h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ZLvQZ9eSBkZJLQfx3Ew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UziALdUEES01H3Fkeug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Id7xtFoeM53kQVypo0X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jDoTqAUck2RxbEJkR2G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iauRi54N4y8UZ0apM4Z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yfC7qax8D74hGEv4UrUB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P6ajCeCK8bbJxgVj1K5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P6ajCeCK8bbJxgVj1K5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P6ajCeCK8bbJxgVj1K5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KNfB3PhZNDR8EvcHfZE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DifSxzz8HvRQjINIIv9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sFJEDYkaPcE4eOsg5YAB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P6ajCeCK8bbJxgVj1K5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UV5aTCXtCBBlST6tEzH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</TotalTime>
  <Words>3377</Words>
  <Application>Microsoft Office PowerPoint</Application>
  <PresentationFormat>Grand écran</PresentationFormat>
  <Paragraphs>501</Paragraphs>
  <Slides>22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jean-pierre delas</dc:creator>
  <cp:lastModifiedBy>jean-pierre delas</cp:lastModifiedBy>
  <cp:revision>368</cp:revision>
  <dcterms:created xsi:type="dcterms:W3CDTF">2025-12-01T09:27:33Z</dcterms:created>
  <dcterms:modified xsi:type="dcterms:W3CDTF">2026-01-10T15:48:06Z</dcterms:modified>
</cp:coreProperties>
</file>