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charts/colors6.xml" ContentType="application/vnd.ms-office.chartcolor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charts/colors12.xml" ContentType="application/vnd.ms-office.chartcolorstyle+xml"/>
  <Override PartName="/ppt/slideMasters/slideMaster8.xml" ContentType="application/vnd.openxmlformats-officedocument.presentationml.slideMaster+xml"/>
  <Override PartName="/ppt/charts/chart7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5.xml" ContentType="application/vnd.ms-office.chartstyl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charts/colors13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charts/chart4.xml" ContentType="application/vnd.openxmlformats-officedocument.drawingml.chart+xml"/>
  <Override PartName="/ppt/charts/style6.xml" ContentType="application/vnd.ms-office.chartstyl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style7.xml" ContentType="application/vnd.ms-office.chartstyle+xml"/>
  <Override PartName="/ppt/charts/colors10.xml" ContentType="application/vnd.ms-office.chartcolorstyl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charts/colors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68" r:id="rId5"/>
    <p:sldMasterId id="2147483676" r:id="rId6"/>
    <p:sldMasterId id="2147483684" r:id="rId7"/>
    <p:sldMasterId id="2147483692" r:id="rId8"/>
    <p:sldMasterId id="2147483700" r:id="rId9"/>
    <p:sldMasterId id="2147483708" r:id="rId10"/>
    <p:sldMasterId id="2147483716" r:id="rId11"/>
  </p:sldMasterIdLst>
  <p:notesMasterIdLst>
    <p:notesMasterId r:id="rId33"/>
  </p:notesMasterIdLst>
  <p:sldIdLst>
    <p:sldId id="258" r:id="rId12"/>
    <p:sldId id="457" r:id="rId13"/>
    <p:sldId id="458" r:id="rId14"/>
    <p:sldId id="459" r:id="rId15"/>
    <p:sldId id="460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  <p:sldId id="475" r:id="rId31"/>
    <p:sldId id="476" r:id="rId32"/>
  </p:sldIdLst>
  <p:sldSz cx="12192000" cy="6858000"/>
  <p:notesSz cx="6858000" cy="9144000"/>
  <p:defaultTextStyle>
    <a:defPPr>
      <a:defRPr lang="fr-FR"/>
    </a:defPPr>
    <a:lvl1pPr marL="0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584027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168055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1752082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2336109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2920136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3504164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4088191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4672218" algn="l" defTabSz="1168055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ion centrale" initials="Ac" lastIdx="0" clrIdx="0"/>
  <p:cmAuthor id="1" name="MELANIE CAILLOT" initials="MC" lastIdx="6" clrIdx="1">
    <p:extLst/>
  </p:cmAuthor>
  <p:cmAuthor id="2" name="JEAN-MICHEL PAGUET" initials="JP" lastIdx="6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1606" autoAdjust="0"/>
  </p:normalViewPr>
  <p:slideViewPr>
    <p:cSldViewPr snapToGrid="0">
      <p:cViewPr varScale="1">
        <p:scale>
          <a:sx n="81" d="100"/>
          <a:sy n="81" d="100"/>
        </p:scale>
        <p:origin x="-754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osidokpo\Dropbox\Assesseur\EDP_2022_2023\Suivi%20mission%20parcoursup\orientations_TB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osidokpo\Dropbox\Assesseur\EDP_2022_2023\Suivi%20mission%20parcoursup\orientations_TB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osidokpo\Dropbox\Assesseur\EDP_2022_2023\Suivi%20mission%20parcoursup\orientations_TB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osidokpo\Dropbox\Assesseur\EDP_2022_2023\Suivi%20mission%20parcoursup\orientations_TB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osidokpo\Dropbox\Assesseur\EDP_2022_2023\Suivi%20mission%20parcoursup\IEP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osidokpo\Dropbox\Assesseur\EDP_2022_2023\Suivi%20mission%20parcoursup\profils_CPGE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osidokpo\Dropbox\Assesseur\EDP_2022_2023\Suivi%20mission%20parcoursup\orientations_T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Répartition</a:t>
            </a:r>
            <a:r>
              <a:rPr lang="fr-FR" baseline="0"/>
              <a:t> profils néo-bacheliers</a:t>
            </a:r>
            <a:endParaRPr lang="fr-F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BCPST!$C$1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BCPST!$A$2:$A$7</c:f>
              <c:strCache>
                <c:ptCount val="6"/>
                <c:pt idx="0">
                  <c:v>PC / SVT / avec MC</c:v>
                </c:pt>
                <c:pt idx="1">
                  <c:v>M / SVT</c:v>
                </c:pt>
                <c:pt idx="2">
                  <c:v>M / PC / avec ME</c:v>
                </c:pt>
                <c:pt idx="3">
                  <c:v>M / PC / sans ME</c:v>
                </c:pt>
                <c:pt idx="4">
                  <c:v>VG autres</c:v>
                </c:pt>
                <c:pt idx="5">
                  <c:v>PC / SVT / sans MC</c:v>
                </c:pt>
              </c:strCache>
            </c:strRef>
          </c:cat>
          <c:val>
            <c:numRef>
              <c:f>BCPST!$C$2:$C$7</c:f>
              <c:numCache>
                <c:formatCode>0.0%</c:formatCode>
                <c:ptCount val="6"/>
                <c:pt idx="0">
                  <c:v>0.58299731182795689</c:v>
                </c:pt>
                <c:pt idx="1">
                  <c:v>0.17506720430107531</c:v>
                </c:pt>
                <c:pt idx="2">
                  <c:v>0.16700268817204306</c:v>
                </c:pt>
                <c:pt idx="3">
                  <c:v>4.9395161290322592E-2</c:v>
                </c:pt>
                <c:pt idx="4">
                  <c:v>2.2177419354838711E-2</c:v>
                </c:pt>
                <c:pt idx="5">
                  <c:v>2.0161290322580645E-3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A1-46E1-8280-647BAEB8D52B}"/>
            </c:ext>
          </c:extLst>
        </c:ser>
        <c:ser>
          <c:idx val="1"/>
          <c:order val="1"/>
          <c:tx>
            <c:strRef>
              <c:f>BCPST!$E$1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BCPST!$A$2:$A$7</c:f>
              <c:strCache>
                <c:ptCount val="6"/>
                <c:pt idx="0">
                  <c:v>PC / SVT / avec MC</c:v>
                </c:pt>
                <c:pt idx="1">
                  <c:v>M / SVT</c:v>
                </c:pt>
                <c:pt idx="2">
                  <c:v>M / PC / avec ME</c:v>
                </c:pt>
                <c:pt idx="3">
                  <c:v>M / PC / sans ME</c:v>
                </c:pt>
                <c:pt idx="4">
                  <c:v>VG autres</c:v>
                </c:pt>
                <c:pt idx="5">
                  <c:v>PC / SVT / sans MC</c:v>
                </c:pt>
              </c:strCache>
            </c:strRef>
          </c:cat>
          <c:val>
            <c:numRef>
              <c:f>BCPST!$E$2:$E$7</c:f>
              <c:numCache>
                <c:formatCode>0.0%</c:formatCode>
                <c:ptCount val="6"/>
                <c:pt idx="0">
                  <c:v>0.48210800260247239</c:v>
                </c:pt>
                <c:pt idx="1">
                  <c:v>0.22023422251138589</c:v>
                </c:pt>
                <c:pt idx="2">
                  <c:v>0.21275211450878334</c:v>
                </c:pt>
                <c:pt idx="3">
                  <c:v>5.8880936890045574E-2</c:v>
                </c:pt>
                <c:pt idx="4">
                  <c:v>1.7241379310344831E-2</c:v>
                </c:pt>
                <c:pt idx="5">
                  <c:v>4.2290175666883541E-3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A1-46E1-8280-647BAEB8D52B}"/>
            </c:ext>
          </c:extLst>
        </c:ser>
        <c:dLbls/>
        <c:gapWidth val="219"/>
        <c:overlap val="-27"/>
        <c:axId val="254259584"/>
        <c:axId val="254261120"/>
      </c:barChart>
      <c:catAx>
        <c:axId val="254259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4261120"/>
        <c:crosses val="autoZero"/>
        <c:auto val="1"/>
        <c:lblAlgn val="ctr"/>
        <c:lblOffset val="100"/>
      </c:catAx>
      <c:valAx>
        <c:axId val="2542611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54259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Choix</a:t>
            </a:r>
            <a:r>
              <a:rPr lang="fr-FR" baseline="0"/>
              <a:t> mentions TB PC-SVT-MC</a:t>
            </a:r>
            <a:endParaRPr lang="fr-F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'PC-SVT-MC'!$D$1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'PC-SVT-MC'!$A$2:$A$10</c:f>
              <c:strCache>
                <c:ptCount val="7"/>
                <c:pt idx="0">
                  <c:v>PASS</c:v>
                </c:pt>
                <c:pt idx="1">
                  <c:v>CPGE BCPST</c:v>
                </c:pt>
                <c:pt idx="2">
                  <c:v>Licence STVST</c:v>
                </c:pt>
                <c:pt idx="3">
                  <c:v>Licences - Autres sciences -technologies-santé</c:v>
                </c:pt>
                <c:pt idx="4">
                  <c:v>Formations des écoles d'ingénieurs</c:v>
                </c:pt>
                <c:pt idx="5">
                  <c:v>Formations des écoles nationales vétérinaires</c:v>
                </c:pt>
                <c:pt idx="6">
                  <c:v>Licences - STAPS</c:v>
                </c:pt>
              </c:strCache>
            </c:strRef>
          </c:cat>
          <c:val>
            <c:numRef>
              <c:f>'PC-SVT-MC'!$D$2:$D$10</c:f>
              <c:numCache>
                <c:formatCode>0.0%</c:formatCode>
                <c:ptCount val="7"/>
                <c:pt idx="0">
                  <c:v>0.54954407294832841</c:v>
                </c:pt>
                <c:pt idx="1">
                  <c:v>0.12142857142857146</c:v>
                </c:pt>
                <c:pt idx="2">
                  <c:v>7.4468085106382989E-2</c:v>
                </c:pt>
                <c:pt idx="3">
                  <c:v>7.3708206686930094E-2</c:v>
                </c:pt>
                <c:pt idx="4">
                  <c:v>2.8723404255319149E-2</c:v>
                </c:pt>
                <c:pt idx="5">
                  <c:v>2.2492401215805476E-2</c:v>
                </c:pt>
                <c:pt idx="6">
                  <c:v>2.0212765957446806E-2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41-4643-9DCD-B2E7EE82B011}"/>
            </c:ext>
          </c:extLst>
        </c:ser>
        <c:ser>
          <c:idx val="1"/>
          <c:order val="1"/>
          <c:tx>
            <c:strRef>
              <c:f>'PC-SVT-MC'!$E$1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'PC-SVT-MC'!$A$2:$A$10</c:f>
              <c:strCache>
                <c:ptCount val="7"/>
                <c:pt idx="0">
                  <c:v>PASS</c:v>
                </c:pt>
                <c:pt idx="1">
                  <c:v>CPGE BCPST</c:v>
                </c:pt>
                <c:pt idx="2">
                  <c:v>Licence STVST</c:v>
                </c:pt>
                <c:pt idx="3">
                  <c:v>Licences - Autres sciences -technologies-santé</c:v>
                </c:pt>
                <c:pt idx="4">
                  <c:v>Formations des écoles d'ingénieurs</c:v>
                </c:pt>
                <c:pt idx="5">
                  <c:v>Formations des écoles nationales vétérinaires</c:v>
                </c:pt>
                <c:pt idx="6">
                  <c:v>Licences - STAPS</c:v>
                </c:pt>
              </c:strCache>
            </c:strRef>
          </c:cat>
          <c:val>
            <c:numRef>
              <c:f>'PC-SVT-MC'!$E$2:$E$10</c:f>
              <c:numCache>
                <c:formatCode>0.0%</c:formatCode>
                <c:ptCount val="7"/>
                <c:pt idx="0">
                  <c:v>0.59738926371369894</c:v>
                </c:pt>
                <c:pt idx="1">
                  <c:v>0.11454972132590202</c:v>
                </c:pt>
                <c:pt idx="2">
                  <c:v>7.0548547961278962E-2</c:v>
                </c:pt>
                <c:pt idx="3">
                  <c:v>7.1721912584335579E-2</c:v>
                </c:pt>
                <c:pt idx="4">
                  <c:v>1.9800528014080384E-2</c:v>
                </c:pt>
                <c:pt idx="5">
                  <c:v>1.2613669697858612E-2</c:v>
                </c:pt>
                <c:pt idx="6">
                  <c:v>1.7453798767967148E-2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41-4643-9DCD-B2E7EE82B011}"/>
            </c:ext>
          </c:extLst>
        </c:ser>
        <c:dLbls/>
        <c:gapWidth val="219"/>
        <c:overlap val="-27"/>
        <c:axId val="299702912"/>
        <c:axId val="299712896"/>
      </c:barChart>
      <c:catAx>
        <c:axId val="2997029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712896"/>
        <c:crosses val="autoZero"/>
        <c:auto val="1"/>
        <c:lblAlgn val="ctr"/>
        <c:lblOffset val="100"/>
      </c:catAx>
      <c:valAx>
        <c:axId val="2997128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70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Choix mentions TB HLP-HGGSP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'HLP-HGGSP'!$D$1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'HLP-HGGSP'!$A$2:$A$7</c:f>
              <c:strCache>
                <c:ptCount val="6"/>
                <c:pt idx="0">
                  <c:v>CP Lettres A/L</c:v>
                </c:pt>
                <c:pt idx="1">
                  <c:v>L1 Droit sc po</c:v>
                </c:pt>
                <c:pt idx="2">
                  <c:v>Sc Po IÉP</c:v>
                </c:pt>
                <c:pt idx="3">
                  <c:v>L1 Hist archéo</c:v>
                </c:pt>
                <c:pt idx="4">
                  <c:v>L1 Lettres sc lang</c:v>
                </c:pt>
                <c:pt idx="5">
                  <c:v>L1 Philo</c:v>
                </c:pt>
              </c:strCache>
            </c:strRef>
          </c:cat>
          <c:val>
            <c:numRef>
              <c:f>'HLP-HGGSP'!$D$2:$D$7</c:f>
              <c:numCache>
                <c:formatCode>0.0%</c:formatCode>
                <c:ptCount val="6"/>
                <c:pt idx="0">
                  <c:v>0.38308776425368363</c:v>
                </c:pt>
                <c:pt idx="1">
                  <c:v>0.21844971172325436</c:v>
                </c:pt>
                <c:pt idx="2">
                  <c:v>0.10570147341447791</c:v>
                </c:pt>
                <c:pt idx="3">
                  <c:v>7.3670723894939144E-2</c:v>
                </c:pt>
                <c:pt idx="4">
                  <c:v>6.2139654067905191E-2</c:v>
                </c:pt>
                <c:pt idx="5">
                  <c:v>2.4983984625240232E-2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14-42F0-8356-7CC1D5288605}"/>
            </c:ext>
          </c:extLst>
        </c:ser>
        <c:ser>
          <c:idx val="1"/>
          <c:order val="1"/>
          <c:tx>
            <c:strRef>
              <c:f>'HLP-HGGSP'!$E$1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'HLP-HGGSP'!$A$2:$A$7</c:f>
              <c:strCache>
                <c:ptCount val="6"/>
                <c:pt idx="0">
                  <c:v>CP Lettres A/L</c:v>
                </c:pt>
                <c:pt idx="1">
                  <c:v>L1 Droit sc po</c:v>
                </c:pt>
                <c:pt idx="2">
                  <c:v>Sc Po IÉP</c:v>
                </c:pt>
                <c:pt idx="3">
                  <c:v>L1 Hist archéo</c:v>
                </c:pt>
                <c:pt idx="4">
                  <c:v>L1 Lettres sc lang</c:v>
                </c:pt>
                <c:pt idx="5">
                  <c:v>L1 Philo</c:v>
                </c:pt>
              </c:strCache>
            </c:strRef>
          </c:cat>
          <c:val>
            <c:numRef>
              <c:f>'HLP-HGGSP'!$E$2:$E$7</c:f>
              <c:numCache>
                <c:formatCode>0.0%</c:formatCode>
                <c:ptCount val="6"/>
                <c:pt idx="0">
                  <c:v>0.40735694822888291</c:v>
                </c:pt>
                <c:pt idx="1">
                  <c:v>0.19277929155313353</c:v>
                </c:pt>
                <c:pt idx="2">
                  <c:v>8.5831062670299774E-2</c:v>
                </c:pt>
                <c:pt idx="3">
                  <c:v>6.8119891008174394E-2</c:v>
                </c:pt>
                <c:pt idx="4">
                  <c:v>6.0626702997275204E-2</c:v>
                </c:pt>
                <c:pt idx="5">
                  <c:v>2.7247956403269765E-2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914-42F0-8356-7CC1D5288605}"/>
            </c:ext>
          </c:extLst>
        </c:ser>
        <c:dLbls/>
        <c:gapWidth val="219"/>
        <c:overlap val="-27"/>
        <c:axId val="299760256"/>
        <c:axId val="327459200"/>
      </c:barChart>
      <c:catAx>
        <c:axId val="2997602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7459200"/>
        <c:crosses val="autoZero"/>
        <c:auto val="1"/>
        <c:lblAlgn val="ctr"/>
        <c:lblOffset val="100"/>
      </c:catAx>
      <c:valAx>
        <c:axId val="3274592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976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Choix mentions TB</a:t>
            </a:r>
            <a:r>
              <a:rPr lang="fr-FR" baseline="0"/>
              <a:t> M-SES</a:t>
            </a:r>
            <a:endParaRPr lang="fr-F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'M-SES'!$D$1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'M-SES'!$A$2:$A$14</c:f>
              <c:strCache>
                <c:ptCount val="11"/>
                <c:pt idx="0">
                  <c:v>CP ECG Mappr + ESH</c:v>
                </c:pt>
                <c:pt idx="1">
                  <c:v>Autres form</c:v>
                </c:pt>
                <c:pt idx="2">
                  <c:v>CP ECG Mappl + ESH</c:v>
                </c:pt>
                <c:pt idx="3">
                  <c:v>L1 Sc éco gest</c:v>
                </c:pt>
                <c:pt idx="4">
                  <c:v>Écol commerce manag</c:v>
                </c:pt>
                <c:pt idx="5">
                  <c:v>L1 Droit sc po</c:v>
                </c:pt>
                <c:pt idx="6">
                  <c:v>CP ECG Mappr + HGG</c:v>
                </c:pt>
                <c:pt idx="7">
                  <c:v>CP Lettres B/L</c:v>
                </c:pt>
                <c:pt idx="8">
                  <c:v>BUT Serv</c:v>
                </c:pt>
                <c:pt idx="9">
                  <c:v>CP éco et comm</c:v>
                </c:pt>
                <c:pt idx="10">
                  <c:v>Sc Po IÉP</c:v>
                </c:pt>
              </c:strCache>
            </c:strRef>
          </c:cat>
          <c:val>
            <c:numRef>
              <c:f>'M-SES'!$D$2:$D$14</c:f>
              <c:numCache>
                <c:formatCode>0.0%</c:formatCode>
                <c:ptCount val="11"/>
                <c:pt idx="0">
                  <c:v>0.13722750139742876</c:v>
                </c:pt>
                <c:pt idx="1">
                  <c:v>0.1316377864728899</c:v>
                </c:pt>
                <c:pt idx="2">
                  <c:v>0.11319172722191172</c:v>
                </c:pt>
                <c:pt idx="3">
                  <c:v>0.11291224147568477</c:v>
                </c:pt>
                <c:pt idx="4">
                  <c:v>0.10117384013415316</c:v>
                </c:pt>
                <c:pt idx="5">
                  <c:v>7.9653437674678612E-2</c:v>
                </c:pt>
                <c:pt idx="6">
                  <c:v>6.092789267747345E-2</c:v>
                </c:pt>
                <c:pt idx="7">
                  <c:v>3.7730575740637234E-2</c:v>
                </c:pt>
                <c:pt idx="8">
                  <c:v>3.6333147009502527E-2</c:v>
                </c:pt>
                <c:pt idx="9">
                  <c:v>2.9904974846282836E-2</c:v>
                </c:pt>
                <c:pt idx="10">
                  <c:v>2.9904974846282836E-2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57-45D8-90A6-E3D6EDF2ACDE}"/>
            </c:ext>
          </c:extLst>
        </c:ser>
        <c:ser>
          <c:idx val="1"/>
          <c:order val="1"/>
          <c:tx>
            <c:strRef>
              <c:f>'M-SES'!$E$1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'M-SES'!$A$2:$A$14</c:f>
              <c:strCache>
                <c:ptCount val="11"/>
                <c:pt idx="0">
                  <c:v>CP ECG Mappr + ESH</c:v>
                </c:pt>
                <c:pt idx="1">
                  <c:v>Autres form</c:v>
                </c:pt>
                <c:pt idx="2">
                  <c:v>CP ECG Mappl + ESH</c:v>
                </c:pt>
                <c:pt idx="3">
                  <c:v>L1 Sc éco gest</c:v>
                </c:pt>
                <c:pt idx="4">
                  <c:v>Écol commerce manag</c:v>
                </c:pt>
                <c:pt idx="5">
                  <c:v>L1 Droit sc po</c:v>
                </c:pt>
                <c:pt idx="6">
                  <c:v>CP ECG Mappr + HGG</c:v>
                </c:pt>
                <c:pt idx="7">
                  <c:v>CP Lettres B/L</c:v>
                </c:pt>
                <c:pt idx="8">
                  <c:v>BUT Serv</c:v>
                </c:pt>
                <c:pt idx="9">
                  <c:v>CP éco et comm</c:v>
                </c:pt>
                <c:pt idx="10">
                  <c:v>Sc Po IÉP</c:v>
                </c:pt>
              </c:strCache>
            </c:strRef>
          </c:cat>
          <c:val>
            <c:numRef>
              <c:f>'M-SES'!$E$2:$E$14</c:f>
              <c:numCache>
                <c:formatCode>0.0%</c:formatCode>
                <c:ptCount val="11"/>
                <c:pt idx="0">
                  <c:v>0.13369528333898881</c:v>
                </c:pt>
                <c:pt idx="1">
                  <c:v>0.12080081438751271</c:v>
                </c:pt>
                <c:pt idx="2">
                  <c:v>0.12283678316932474</c:v>
                </c:pt>
                <c:pt idx="3">
                  <c:v>9.8065829657278614E-2</c:v>
                </c:pt>
                <c:pt idx="4">
                  <c:v>9.7387173396674603E-2</c:v>
                </c:pt>
                <c:pt idx="5">
                  <c:v>9.2297251442144526E-2</c:v>
                </c:pt>
                <c:pt idx="6">
                  <c:v>5.1577875805904304E-2</c:v>
                </c:pt>
                <c:pt idx="7">
                  <c:v>3.6308109942314218E-2</c:v>
                </c:pt>
                <c:pt idx="8">
                  <c:v>4.0719375636240257E-2</c:v>
                </c:pt>
                <c:pt idx="9">
                  <c:v>3.2575500508992203E-2</c:v>
                </c:pt>
                <c:pt idx="10">
                  <c:v>4.7845266372582289E-2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57-45D8-90A6-E3D6EDF2ACDE}"/>
            </c:ext>
          </c:extLst>
        </c:ser>
        <c:dLbls/>
        <c:gapWidth val="219"/>
        <c:overlap val="-27"/>
        <c:axId val="332053120"/>
        <c:axId val="332202368"/>
      </c:barChart>
      <c:catAx>
        <c:axId val="3320531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2202368"/>
        <c:crosses val="autoZero"/>
        <c:auto val="1"/>
        <c:lblAlgn val="ctr"/>
        <c:lblOffset val="100"/>
      </c:catAx>
      <c:valAx>
        <c:axId val="3322023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2053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Choix mentions TB HGGSP-SES-MC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'HGGSP-SES-MC'!$D$1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'HGGSP-SES-MC'!$A$2:$A$10</c:f>
              <c:strCache>
                <c:ptCount val="9"/>
                <c:pt idx="0">
                  <c:v>Licences - Droit, sciences politiques</c:v>
                </c:pt>
                <c:pt idx="1">
                  <c:v>Sciences Po - Instituts d'études politiques</c:v>
                </c:pt>
                <c:pt idx="2">
                  <c:v>Licences - Sciences économiques et de gestion (+ pluri-AES, droit sc. éco.)</c:v>
                </c:pt>
                <c:pt idx="3">
                  <c:v>Autres formations</c:v>
                </c:pt>
                <c:pt idx="4">
                  <c:v>Classe préparatoire littéraire Lettres et sciences sociales (B/L)</c:v>
                </c:pt>
                <c:pt idx="5">
                  <c:v>Formations des écoles de commerce et de management</c:v>
                </c:pt>
                <c:pt idx="6">
                  <c:v>Classe préparatoire économique et commerciale ECG - Mathématiques appliquées + ESH</c:v>
                </c:pt>
                <c:pt idx="7">
                  <c:v>Classe préparatoire économique et commerciale ECG - Mathématiques appliquées + HGG</c:v>
                </c:pt>
                <c:pt idx="8">
                  <c:v>Classe préparatoire littéraire Lettres (A/L)</c:v>
                </c:pt>
              </c:strCache>
            </c:strRef>
          </c:cat>
          <c:val>
            <c:numRef>
              <c:f>'HGGSP-SES-MC'!$D$2:$D$10</c:f>
              <c:numCache>
                <c:formatCode>0.0%</c:formatCode>
                <c:ptCount val="9"/>
                <c:pt idx="0">
                  <c:v>0.23034482758620692</c:v>
                </c:pt>
                <c:pt idx="1">
                  <c:v>0.22482758620689655</c:v>
                </c:pt>
                <c:pt idx="2">
                  <c:v>6.8275862068965493E-2</c:v>
                </c:pt>
                <c:pt idx="3">
                  <c:v>6.5517241379310365E-2</c:v>
                </c:pt>
                <c:pt idx="4">
                  <c:v>5.0344827586206897E-2</c:v>
                </c:pt>
                <c:pt idx="5">
                  <c:v>5.0344827586206897E-2</c:v>
                </c:pt>
                <c:pt idx="6">
                  <c:v>4.5517241379310361E-2</c:v>
                </c:pt>
                <c:pt idx="7">
                  <c:v>3.9310344827586205E-2</c:v>
                </c:pt>
                <c:pt idx="8">
                  <c:v>3.9310344827586205E-2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3A-4FA8-921B-BAC44D632E2B}"/>
            </c:ext>
          </c:extLst>
        </c:ser>
        <c:ser>
          <c:idx val="1"/>
          <c:order val="1"/>
          <c:tx>
            <c:strRef>
              <c:f>'HGGSP-SES-MC'!$E$1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'HGGSP-SES-MC'!$A$2:$A$10</c:f>
              <c:strCache>
                <c:ptCount val="9"/>
                <c:pt idx="0">
                  <c:v>Licences - Droit, sciences politiques</c:v>
                </c:pt>
                <c:pt idx="1">
                  <c:v>Sciences Po - Instituts d'études politiques</c:v>
                </c:pt>
                <c:pt idx="2">
                  <c:v>Licences - Sciences économiques et de gestion (+ pluri-AES, droit sc. éco.)</c:v>
                </c:pt>
                <c:pt idx="3">
                  <c:v>Autres formations</c:v>
                </c:pt>
                <c:pt idx="4">
                  <c:v>Classe préparatoire littéraire Lettres et sciences sociales (B/L)</c:v>
                </c:pt>
                <c:pt idx="5">
                  <c:v>Formations des écoles de commerce et de management</c:v>
                </c:pt>
                <c:pt idx="6">
                  <c:v>Classe préparatoire économique et commerciale ECG - Mathématiques appliquées + ESH</c:v>
                </c:pt>
                <c:pt idx="7">
                  <c:v>Classe préparatoire économique et commerciale ECG - Mathématiques appliquées + HGG</c:v>
                </c:pt>
                <c:pt idx="8">
                  <c:v>Classe préparatoire littéraire Lettres (A/L)</c:v>
                </c:pt>
              </c:strCache>
            </c:strRef>
          </c:cat>
          <c:val>
            <c:numRef>
              <c:f>'HGGSP-SES-MC'!$E$2:$E$10</c:f>
              <c:numCache>
                <c:formatCode>0.0%</c:formatCode>
                <c:ptCount val="9"/>
                <c:pt idx="0">
                  <c:v>0.24522845575477156</c:v>
                </c:pt>
                <c:pt idx="1">
                  <c:v>0.17813765182186236</c:v>
                </c:pt>
                <c:pt idx="2">
                  <c:v>6.47773279352227E-2</c:v>
                </c:pt>
                <c:pt idx="3">
                  <c:v>5.6680161943319839E-2</c:v>
                </c:pt>
                <c:pt idx="4">
                  <c:v>3.9329091960670907E-2</c:v>
                </c:pt>
                <c:pt idx="5">
                  <c:v>6.3042220936957799E-2</c:v>
                </c:pt>
                <c:pt idx="6">
                  <c:v>5.3788316946211702E-2</c:v>
                </c:pt>
                <c:pt idx="7">
                  <c:v>3.1810294968189712E-2</c:v>
                </c:pt>
                <c:pt idx="8">
                  <c:v>4.1642567958357427E-2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3A-4FA8-921B-BAC44D632E2B}"/>
            </c:ext>
          </c:extLst>
        </c:ser>
        <c:dLbls/>
        <c:gapWidth val="219"/>
        <c:overlap val="-27"/>
        <c:axId val="332565120"/>
        <c:axId val="334061952"/>
      </c:barChart>
      <c:catAx>
        <c:axId val="3325651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4061952"/>
        <c:crosses val="autoZero"/>
        <c:auto val="1"/>
        <c:lblAlgn val="ctr"/>
        <c:lblOffset val="100"/>
      </c:catAx>
      <c:valAx>
        <c:axId val="3340619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3256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fr-FR" sz="1800" b="0" i="0" baseline="0" dirty="0">
                <a:effectLst/>
              </a:rPr>
              <a:t>Répartition profils néo-bacheliers</a:t>
            </a:r>
            <a:endParaRPr lang="fr-FR" dirty="0"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'MPSI-PTSI-PCSI-MP2I'!$C$1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'MPSI-PTSI-PCSI-MP2I'!$A$2:$A$6</c:f>
              <c:strCache>
                <c:ptCount val="5"/>
                <c:pt idx="0">
                  <c:v>M / PC / avec ME</c:v>
                </c:pt>
                <c:pt idx="1">
                  <c:v>M / PC / sans ME</c:v>
                </c:pt>
                <c:pt idx="2">
                  <c:v>M / SI / avec ME</c:v>
                </c:pt>
                <c:pt idx="3">
                  <c:v>M / NSI / avec ME</c:v>
                </c:pt>
                <c:pt idx="4">
                  <c:v>M / SI / sans ME</c:v>
                </c:pt>
              </c:strCache>
            </c:strRef>
          </c:cat>
          <c:val>
            <c:numRef>
              <c:f>'MPSI-PTSI-PCSI-MP2I'!$C$2:$C$6</c:f>
              <c:numCache>
                <c:formatCode>0.0%</c:formatCode>
                <c:ptCount val="5"/>
                <c:pt idx="0">
                  <c:v>0.81104099013540853</c:v>
                </c:pt>
                <c:pt idx="1">
                  <c:v>9.2212486979964453E-2</c:v>
                </c:pt>
                <c:pt idx="2">
                  <c:v>3.3698915507628213E-2</c:v>
                </c:pt>
                <c:pt idx="3">
                  <c:v>3.1186814533423205E-2</c:v>
                </c:pt>
                <c:pt idx="4">
                  <c:v>1.1763985049935671E-2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A7-47C0-A5EC-756BF96319C2}"/>
            </c:ext>
          </c:extLst>
        </c:ser>
        <c:ser>
          <c:idx val="1"/>
          <c:order val="1"/>
          <c:tx>
            <c:strRef>
              <c:f>'MPSI-PTSI-PCSI-MP2I'!$E$1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'MPSI-PTSI-PCSI-MP2I'!$A$2:$A$6</c:f>
              <c:strCache>
                <c:ptCount val="5"/>
                <c:pt idx="0">
                  <c:v>M / PC / avec ME</c:v>
                </c:pt>
                <c:pt idx="1">
                  <c:v>M / PC / sans ME</c:v>
                </c:pt>
                <c:pt idx="2">
                  <c:v>M / SI / avec ME</c:v>
                </c:pt>
                <c:pt idx="3">
                  <c:v>M / NSI / avec ME</c:v>
                </c:pt>
                <c:pt idx="4">
                  <c:v>M / SI / sans ME</c:v>
                </c:pt>
              </c:strCache>
            </c:strRef>
          </c:cat>
          <c:val>
            <c:numRef>
              <c:f>'MPSI-PTSI-PCSI-MP2I'!$E$2:$E$6</c:f>
              <c:numCache>
                <c:formatCode>0.0%</c:formatCode>
                <c:ptCount val="5"/>
                <c:pt idx="0">
                  <c:v>0.81360246241269085</c:v>
                </c:pt>
                <c:pt idx="1">
                  <c:v>0.10169290872499112</c:v>
                </c:pt>
                <c:pt idx="2">
                  <c:v>2.9418728542677876E-2</c:v>
                </c:pt>
                <c:pt idx="3">
                  <c:v>2.2493192849532384E-2</c:v>
                </c:pt>
                <c:pt idx="4">
                  <c:v>1.2726411743814373E-2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BA7-47C0-A5EC-756BF96319C2}"/>
            </c:ext>
          </c:extLst>
        </c:ser>
        <c:dLbls/>
        <c:gapWidth val="219"/>
        <c:overlap val="-27"/>
        <c:axId val="292870784"/>
        <c:axId val="294598528"/>
      </c:barChart>
      <c:catAx>
        <c:axId val="292870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4598528"/>
        <c:crosses val="autoZero"/>
        <c:auto val="1"/>
        <c:lblAlgn val="ctr"/>
        <c:lblOffset val="100"/>
      </c:catAx>
      <c:valAx>
        <c:axId val="2945985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287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0" i="0" baseline="0">
                <a:effectLst/>
              </a:rPr>
              <a:t>Répartition profils néo-bacheliers</a:t>
            </a:r>
            <a:endParaRPr lang="fr-FR"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MP2I!$C$1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MP2I!$A$2:$A$7</c:f>
              <c:strCache>
                <c:ptCount val="6"/>
                <c:pt idx="0">
                  <c:v>M / PC / avec ME</c:v>
                </c:pt>
                <c:pt idx="1">
                  <c:v>M / NSI / avec ME</c:v>
                </c:pt>
                <c:pt idx="2">
                  <c:v>M / NSI / sans ME</c:v>
                </c:pt>
                <c:pt idx="3">
                  <c:v>M / SI / avec ME</c:v>
                </c:pt>
                <c:pt idx="4">
                  <c:v>M / PC / sans ME</c:v>
                </c:pt>
                <c:pt idx="5">
                  <c:v>M / SI / sans ME</c:v>
                </c:pt>
              </c:strCache>
            </c:strRef>
          </c:cat>
          <c:val>
            <c:numRef>
              <c:f>MP2I!$C$2:$C$7</c:f>
              <c:numCache>
                <c:formatCode>0.0%</c:formatCode>
                <c:ptCount val="6"/>
                <c:pt idx="0">
                  <c:v>0.49824253075571184</c:v>
                </c:pt>
                <c:pt idx="1">
                  <c:v>0.41564147627416526</c:v>
                </c:pt>
                <c:pt idx="2">
                  <c:v>3.4270650263620396E-2</c:v>
                </c:pt>
                <c:pt idx="3">
                  <c:v>1.9332161687170481E-2</c:v>
                </c:pt>
                <c:pt idx="4">
                  <c:v>1.5817223198594025E-2</c:v>
                </c:pt>
                <c:pt idx="5">
                  <c:v>5.2724077328646776E-3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DD-4E95-83D9-B54378D03C96}"/>
            </c:ext>
          </c:extLst>
        </c:ser>
        <c:ser>
          <c:idx val="1"/>
          <c:order val="1"/>
          <c:tx>
            <c:strRef>
              <c:f>MP2I!$E$1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MP2I!$A$2:$A$7</c:f>
              <c:strCache>
                <c:ptCount val="6"/>
                <c:pt idx="0">
                  <c:v>M / PC / avec ME</c:v>
                </c:pt>
                <c:pt idx="1">
                  <c:v>M / NSI / avec ME</c:v>
                </c:pt>
                <c:pt idx="2">
                  <c:v>M / NSI / sans ME</c:v>
                </c:pt>
                <c:pt idx="3">
                  <c:v>M / SI / avec ME</c:v>
                </c:pt>
                <c:pt idx="4">
                  <c:v>M / PC / sans ME</c:v>
                </c:pt>
                <c:pt idx="5">
                  <c:v>M / SI / sans ME</c:v>
                </c:pt>
              </c:strCache>
            </c:strRef>
          </c:cat>
          <c:val>
            <c:numRef>
              <c:f>MP2I!$E$2:$E$7</c:f>
              <c:numCache>
                <c:formatCode>0.0%</c:formatCode>
                <c:ptCount val="6"/>
                <c:pt idx="0">
                  <c:v>0.56619144602851346</c:v>
                </c:pt>
                <c:pt idx="1">
                  <c:v>0.3319755600814665</c:v>
                </c:pt>
                <c:pt idx="2">
                  <c:v>4.3788187372708766E-2</c:v>
                </c:pt>
                <c:pt idx="3">
                  <c:v>1.4256619144602852E-2</c:v>
                </c:pt>
                <c:pt idx="4">
                  <c:v>2.7494908350305502E-2</c:v>
                </c:pt>
                <c:pt idx="5">
                  <c:v>3.0549898167006118E-3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DD-4E95-83D9-B54378D03C96}"/>
            </c:ext>
          </c:extLst>
        </c:ser>
        <c:dLbls/>
        <c:gapWidth val="219"/>
        <c:overlap val="-27"/>
        <c:axId val="286538368"/>
        <c:axId val="286560640"/>
      </c:barChart>
      <c:catAx>
        <c:axId val="2865383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560640"/>
        <c:crosses val="autoZero"/>
        <c:auto val="1"/>
        <c:lblAlgn val="ctr"/>
        <c:lblOffset val="100"/>
      </c:catAx>
      <c:valAx>
        <c:axId val="28656064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53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0" i="0" baseline="0">
                <a:effectLst/>
              </a:rPr>
              <a:t>Répartition profils néo-bacheliers</a:t>
            </a:r>
            <a:endParaRPr lang="fr-FR"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AL!$C$1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AL!$A$2:$A$8</c:f>
              <c:strCache>
                <c:ptCount val="7"/>
                <c:pt idx="0">
                  <c:v>HGGSP / HLP</c:v>
                </c:pt>
                <c:pt idx="1">
                  <c:v>HGGSP / SES / sans MC</c:v>
                </c:pt>
                <c:pt idx="2">
                  <c:v>HLP / LLCER</c:v>
                </c:pt>
                <c:pt idx="3">
                  <c:v>HGGSP / LLCER</c:v>
                </c:pt>
                <c:pt idx="4">
                  <c:v>VG autres</c:v>
                </c:pt>
                <c:pt idx="5">
                  <c:v>HLP / SES</c:v>
                </c:pt>
                <c:pt idx="6">
                  <c:v>LLCER / SES</c:v>
                </c:pt>
              </c:strCache>
            </c:strRef>
          </c:cat>
          <c:val>
            <c:numRef>
              <c:f>AL!$C$2:$C$8</c:f>
              <c:numCache>
                <c:formatCode>0.0%</c:formatCode>
                <c:ptCount val="7"/>
                <c:pt idx="0">
                  <c:v>0.26066627703097611</c:v>
                </c:pt>
                <c:pt idx="1">
                  <c:v>0.15741281901422177</c:v>
                </c:pt>
                <c:pt idx="2">
                  <c:v>0.11786479641535166</c:v>
                </c:pt>
                <c:pt idx="3">
                  <c:v>0.11747516072472239</c:v>
                </c:pt>
                <c:pt idx="4">
                  <c:v>6.3705435417884274E-2</c:v>
                </c:pt>
                <c:pt idx="5">
                  <c:v>5.1042275472433285E-2</c:v>
                </c:pt>
                <c:pt idx="6">
                  <c:v>3.2144944476914093E-2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5DA-4534-B7B0-631F6C60F3E0}"/>
            </c:ext>
          </c:extLst>
        </c:ser>
        <c:ser>
          <c:idx val="1"/>
          <c:order val="1"/>
          <c:tx>
            <c:strRef>
              <c:f>AL!$E$1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AL!$A$2:$A$8</c:f>
              <c:strCache>
                <c:ptCount val="7"/>
                <c:pt idx="0">
                  <c:v>HGGSP / HLP</c:v>
                </c:pt>
                <c:pt idx="1">
                  <c:v>HGGSP / SES / sans MC</c:v>
                </c:pt>
                <c:pt idx="2">
                  <c:v>HLP / LLCER</c:v>
                </c:pt>
                <c:pt idx="3">
                  <c:v>HGGSP / LLCER</c:v>
                </c:pt>
                <c:pt idx="4">
                  <c:v>VG autres</c:v>
                </c:pt>
                <c:pt idx="5">
                  <c:v>HLP / SES</c:v>
                </c:pt>
                <c:pt idx="6">
                  <c:v>LLCER / SES</c:v>
                </c:pt>
              </c:strCache>
            </c:strRef>
          </c:cat>
          <c:val>
            <c:numRef>
              <c:f>AL!$E$2:$E$8</c:f>
              <c:numCache>
                <c:formatCode>0.0%</c:formatCode>
                <c:ptCount val="7"/>
                <c:pt idx="0">
                  <c:v>0.24550661663045625</c:v>
                </c:pt>
                <c:pt idx="1">
                  <c:v>0.15030614260319972</c:v>
                </c:pt>
                <c:pt idx="2">
                  <c:v>0.11613667785897692</c:v>
                </c:pt>
                <c:pt idx="3">
                  <c:v>0.12423464349200081</c:v>
                </c:pt>
                <c:pt idx="4">
                  <c:v>6.1228520639936806E-2</c:v>
                </c:pt>
                <c:pt idx="5">
                  <c:v>3.535453288564093E-2</c:v>
                </c:pt>
                <c:pt idx="6">
                  <c:v>3.3971953387319787E-2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5DA-4534-B7B0-631F6C60F3E0}"/>
            </c:ext>
          </c:extLst>
        </c:ser>
        <c:dLbls/>
        <c:gapWidth val="219"/>
        <c:overlap val="-27"/>
        <c:axId val="286972544"/>
        <c:axId val="287400320"/>
      </c:barChart>
      <c:catAx>
        <c:axId val="286972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7400320"/>
        <c:crosses val="autoZero"/>
        <c:auto val="1"/>
        <c:lblAlgn val="ctr"/>
        <c:lblOffset val="100"/>
      </c:catAx>
      <c:valAx>
        <c:axId val="2874003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697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0" i="0" baseline="0">
                <a:effectLst/>
              </a:rPr>
              <a:t>Répartition profils néo-bacheliers</a:t>
            </a:r>
            <a:endParaRPr lang="fr-FR"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ECG!$C$1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ECG!$A$2:$A$9</c:f>
              <c:strCache>
                <c:ptCount val="8"/>
                <c:pt idx="0">
                  <c:v>M / SES</c:v>
                </c:pt>
                <c:pt idx="1">
                  <c:v>M / PC / avec ME</c:v>
                </c:pt>
                <c:pt idx="2">
                  <c:v>HGGSP / M</c:v>
                </c:pt>
                <c:pt idx="3">
                  <c:v>HGGSP / SES / avec MC</c:v>
                </c:pt>
                <c:pt idx="4">
                  <c:v>M / PC / sans ME</c:v>
                </c:pt>
                <c:pt idx="5">
                  <c:v>LLCER / SES</c:v>
                </c:pt>
                <c:pt idx="6">
                  <c:v>M / SVT</c:v>
                </c:pt>
                <c:pt idx="7">
                  <c:v>LLCER / M</c:v>
                </c:pt>
              </c:strCache>
            </c:strRef>
          </c:cat>
          <c:val>
            <c:numRef>
              <c:f>ECG!$C$2:$C$9</c:f>
              <c:numCache>
                <c:formatCode>0.0%</c:formatCode>
                <c:ptCount val="8"/>
                <c:pt idx="0">
                  <c:v>0.45634354953670703</c:v>
                </c:pt>
                <c:pt idx="1">
                  <c:v>0.14094796863863154</c:v>
                </c:pt>
                <c:pt idx="2">
                  <c:v>0.11404133998574484</c:v>
                </c:pt>
                <c:pt idx="3">
                  <c:v>8.4461867426942283E-2</c:v>
                </c:pt>
                <c:pt idx="4">
                  <c:v>6.5039201710620109E-2</c:v>
                </c:pt>
                <c:pt idx="5">
                  <c:v>3.1183178902352105E-2</c:v>
                </c:pt>
                <c:pt idx="6">
                  <c:v>2.6015680684248043E-2</c:v>
                </c:pt>
                <c:pt idx="7">
                  <c:v>2.2808267997148975E-2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85-423D-BCE1-78EE200FC360}"/>
            </c:ext>
          </c:extLst>
        </c:ser>
        <c:ser>
          <c:idx val="1"/>
          <c:order val="1"/>
          <c:tx>
            <c:strRef>
              <c:f>ECG!$E$1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ECG!$A$2:$A$9</c:f>
              <c:strCache>
                <c:ptCount val="8"/>
                <c:pt idx="0">
                  <c:v>M / SES</c:v>
                </c:pt>
                <c:pt idx="1">
                  <c:v>M / PC / avec ME</c:v>
                </c:pt>
                <c:pt idx="2">
                  <c:v>HGGSP / M</c:v>
                </c:pt>
                <c:pt idx="3">
                  <c:v>HGGSP / SES / avec MC</c:v>
                </c:pt>
                <c:pt idx="4">
                  <c:v>M / PC / sans ME</c:v>
                </c:pt>
                <c:pt idx="5">
                  <c:v>LLCER / SES</c:v>
                </c:pt>
                <c:pt idx="6">
                  <c:v>M / SVT</c:v>
                </c:pt>
                <c:pt idx="7">
                  <c:v>LLCER / M</c:v>
                </c:pt>
              </c:strCache>
            </c:strRef>
          </c:cat>
          <c:val>
            <c:numRef>
              <c:f>ECG!$E$2:$E$9</c:f>
              <c:numCache>
                <c:formatCode>0.0%</c:formatCode>
                <c:ptCount val="8"/>
                <c:pt idx="0">
                  <c:v>0.40612352630652826</c:v>
                </c:pt>
                <c:pt idx="1">
                  <c:v>0.16276614464191452</c:v>
                </c:pt>
                <c:pt idx="2">
                  <c:v>0.10856941756114728</c:v>
                </c:pt>
                <c:pt idx="3">
                  <c:v>9.5196199190568376E-2</c:v>
                </c:pt>
                <c:pt idx="4">
                  <c:v>7.3376737638571193E-2</c:v>
                </c:pt>
                <c:pt idx="5">
                  <c:v>2.9561851134963932E-2</c:v>
                </c:pt>
                <c:pt idx="6">
                  <c:v>3.8360021115607948E-2</c:v>
                </c:pt>
                <c:pt idx="7">
                  <c:v>2.6042583142706317E-2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785-423D-BCE1-78EE200FC360}"/>
            </c:ext>
          </c:extLst>
        </c:ser>
        <c:dLbls/>
        <c:gapWidth val="219"/>
        <c:overlap val="-27"/>
        <c:axId val="287525504"/>
        <c:axId val="287564160"/>
      </c:barChart>
      <c:catAx>
        <c:axId val="2875255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7564160"/>
        <c:crosses val="autoZero"/>
        <c:auto val="1"/>
        <c:lblAlgn val="ctr"/>
        <c:lblOffset val="100"/>
      </c:catAx>
      <c:valAx>
        <c:axId val="2875641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752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0" i="0" baseline="0" dirty="0">
                <a:effectLst/>
              </a:rPr>
              <a:t>Répartition profils </a:t>
            </a:r>
            <a:r>
              <a:rPr lang="fr-FR" sz="1800" b="0" i="0" baseline="0" dirty="0" smtClean="0">
                <a:effectLst/>
              </a:rPr>
              <a:t>néo-bacheliers généraux</a:t>
            </a:r>
            <a:endParaRPr lang="fr-FR" dirty="0"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'formations ingénieur'!$C$1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'formations ingénieur'!$A$2:$A$9</c:f>
              <c:strCache>
                <c:ptCount val="8"/>
                <c:pt idx="0">
                  <c:v>M / PC / avec ME</c:v>
                </c:pt>
                <c:pt idx="1">
                  <c:v>M / PC / sans ME</c:v>
                </c:pt>
                <c:pt idx="2">
                  <c:v>M / NSI / avec ME</c:v>
                </c:pt>
                <c:pt idx="3">
                  <c:v>PC / SVT / avec MC</c:v>
                </c:pt>
                <c:pt idx="4">
                  <c:v>M / SVT</c:v>
                </c:pt>
                <c:pt idx="5">
                  <c:v>M / NSI / sans ME</c:v>
                </c:pt>
                <c:pt idx="6">
                  <c:v>M / SI / avec ME</c:v>
                </c:pt>
                <c:pt idx="7">
                  <c:v>M / SI / sans ME</c:v>
                </c:pt>
              </c:strCache>
            </c:strRef>
          </c:cat>
          <c:val>
            <c:numRef>
              <c:f>'formations ingénieur'!$C$2:$C$9</c:f>
              <c:numCache>
                <c:formatCode>0.0%</c:formatCode>
                <c:ptCount val="8"/>
                <c:pt idx="0">
                  <c:v>0.48845245637274676</c:v>
                </c:pt>
                <c:pt idx="1">
                  <c:v>0.20560962967229168</c:v>
                </c:pt>
                <c:pt idx="2">
                  <c:v>6.0531014225652262E-2</c:v>
                </c:pt>
                <c:pt idx="3">
                  <c:v>4.8205955192075087E-2</c:v>
                </c:pt>
                <c:pt idx="4">
                  <c:v>4.7226861717445147E-2</c:v>
                </c:pt>
                <c:pt idx="5">
                  <c:v>4.4174393825951744E-2</c:v>
                </c:pt>
                <c:pt idx="6">
                  <c:v>3.8818176582387835E-2</c:v>
                </c:pt>
                <c:pt idx="7">
                  <c:v>2.6147555146000114E-2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E2-485E-B4ED-619562116ABF}"/>
            </c:ext>
          </c:extLst>
        </c:ser>
        <c:ser>
          <c:idx val="1"/>
          <c:order val="1"/>
          <c:tx>
            <c:strRef>
              <c:f>'formations ingénieur'!$E$1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'formations ingénieur'!$A$2:$A$9</c:f>
              <c:strCache>
                <c:ptCount val="8"/>
                <c:pt idx="0">
                  <c:v>M / PC / avec ME</c:v>
                </c:pt>
                <c:pt idx="1">
                  <c:v>M / PC / sans ME</c:v>
                </c:pt>
                <c:pt idx="2">
                  <c:v>M / NSI / avec ME</c:v>
                </c:pt>
                <c:pt idx="3">
                  <c:v>PC / SVT / avec MC</c:v>
                </c:pt>
                <c:pt idx="4">
                  <c:v>M / SVT</c:v>
                </c:pt>
                <c:pt idx="5">
                  <c:v>M / NSI / sans ME</c:v>
                </c:pt>
                <c:pt idx="6">
                  <c:v>M / SI / avec ME</c:v>
                </c:pt>
                <c:pt idx="7">
                  <c:v>M / SI / sans ME</c:v>
                </c:pt>
              </c:strCache>
            </c:strRef>
          </c:cat>
          <c:val>
            <c:numRef>
              <c:f>'formations ingénieur'!$E$2:$E$9</c:f>
              <c:numCache>
                <c:formatCode>0.0%</c:formatCode>
                <c:ptCount val="8"/>
                <c:pt idx="0">
                  <c:v>0.50178591360642943</c:v>
                </c:pt>
                <c:pt idx="1">
                  <c:v>0.20649626074338656</c:v>
                </c:pt>
                <c:pt idx="2">
                  <c:v>4.2582877553298377E-2</c:v>
                </c:pt>
                <c:pt idx="3">
                  <c:v>3.9680767942850768E-2</c:v>
                </c:pt>
                <c:pt idx="4">
                  <c:v>4.9893961379618282E-2</c:v>
                </c:pt>
                <c:pt idx="5">
                  <c:v>2.77374706998549E-2</c:v>
                </c:pt>
                <c:pt idx="6">
                  <c:v>3.0472150909699749E-2</c:v>
                </c:pt>
                <c:pt idx="7">
                  <c:v>2.3440116084384423E-2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E2-485E-B4ED-619562116ABF}"/>
            </c:ext>
          </c:extLst>
        </c:ser>
        <c:dLbls/>
        <c:gapWidth val="219"/>
        <c:overlap val="-27"/>
        <c:axId val="288348800"/>
        <c:axId val="288407936"/>
      </c:barChart>
      <c:catAx>
        <c:axId val="288348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8407936"/>
        <c:crosses val="autoZero"/>
        <c:auto val="1"/>
        <c:lblAlgn val="ctr"/>
        <c:lblOffset val="100"/>
      </c:catAx>
      <c:valAx>
        <c:axId val="2884079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834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Admis néo-bacheliers généraux IEP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1"/>
          <c:order val="0"/>
          <c:tx>
            <c:strRef>
              <c:f>Feuil1!$E$1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Feuil1!$A$2:$A$10</c:f>
              <c:strCache>
                <c:ptCount val="9"/>
                <c:pt idx="0">
                  <c:v>HGGSP / SES / sans MC</c:v>
                </c:pt>
                <c:pt idx="1">
                  <c:v>HGGSP / SES / avec MC</c:v>
                </c:pt>
                <c:pt idx="2">
                  <c:v>HGGSP / M</c:v>
                </c:pt>
                <c:pt idx="3">
                  <c:v>HGGSP / LLCER</c:v>
                </c:pt>
                <c:pt idx="4">
                  <c:v>M / SES</c:v>
                </c:pt>
                <c:pt idx="5">
                  <c:v>HGGSP / HLP</c:v>
                </c:pt>
                <c:pt idx="6">
                  <c:v>LLCER / SES</c:v>
                </c:pt>
                <c:pt idx="7">
                  <c:v>M / PC / avec ME</c:v>
                </c:pt>
                <c:pt idx="8">
                  <c:v>M / PC / sans ME</c:v>
                </c:pt>
              </c:strCache>
            </c:strRef>
          </c:cat>
          <c:val>
            <c:numRef>
              <c:f>Feuil1!$E$2:$E$10</c:f>
              <c:numCache>
                <c:formatCode>0.0%</c:formatCode>
                <c:ptCount val="9"/>
                <c:pt idx="0">
                  <c:v>0.35000000000000003</c:v>
                </c:pt>
                <c:pt idx="1">
                  <c:v>0.15122950819672137</c:v>
                </c:pt>
                <c:pt idx="2">
                  <c:v>0.10778688524590167</c:v>
                </c:pt>
                <c:pt idx="3">
                  <c:v>0.13401639344262301</c:v>
                </c:pt>
                <c:pt idx="4">
                  <c:v>4.8770491803278707E-2</c:v>
                </c:pt>
                <c:pt idx="5">
                  <c:v>7.9098360655737721E-2</c:v>
                </c:pt>
                <c:pt idx="6">
                  <c:v>2.5409836065573781E-2</c:v>
                </c:pt>
                <c:pt idx="7">
                  <c:v>1.8852459016393448E-2</c:v>
                </c:pt>
                <c:pt idx="8">
                  <c:v>1.1885245901639344E-2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42-48B7-AF94-4C4BCA79531C}"/>
            </c:ext>
          </c:extLst>
        </c:ser>
        <c:ser>
          <c:idx val="0"/>
          <c:order val="1"/>
          <c:tx>
            <c:strRef>
              <c:f>Feuil1!$C$1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Feuil1!$A$2:$A$10</c:f>
              <c:strCache>
                <c:ptCount val="9"/>
                <c:pt idx="0">
                  <c:v>HGGSP / SES / sans MC</c:v>
                </c:pt>
                <c:pt idx="1">
                  <c:v>HGGSP / SES / avec MC</c:v>
                </c:pt>
                <c:pt idx="2">
                  <c:v>HGGSP / M</c:v>
                </c:pt>
                <c:pt idx="3">
                  <c:v>HGGSP / LLCER</c:v>
                </c:pt>
                <c:pt idx="4">
                  <c:v>M / SES</c:v>
                </c:pt>
                <c:pt idx="5">
                  <c:v>HGGSP / HLP</c:v>
                </c:pt>
                <c:pt idx="6">
                  <c:v>LLCER / SES</c:v>
                </c:pt>
                <c:pt idx="7">
                  <c:v>M / PC / avec ME</c:v>
                </c:pt>
                <c:pt idx="8">
                  <c:v>M / PC / sans ME</c:v>
                </c:pt>
              </c:strCache>
            </c:strRef>
          </c:cat>
          <c:val>
            <c:numRef>
              <c:f>Feuil1!$C$2:$C$10</c:f>
              <c:numCache>
                <c:formatCode>0.0%</c:formatCode>
                <c:ptCount val="9"/>
                <c:pt idx="0">
                  <c:v>0.30099857346647652</c:v>
                </c:pt>
                <c:pt idx="1">
                  <c:v>0.15216357584403234</c:v>
                </c:pt>
                <c:pt idx="2">
                  <c:v>0.13456966238706614</c:v>
                </c:pt>
                <c:pt idx="3">
                  <c:v>0.10651450309082264</c:v>
                </c:pt>
                <c:pt idx="4">
                  <c:v>7.2277698525915368E-2</c:v>
                </c:pt>
                <c:pt idx="5">
                  <c:v>6.086543033761295E-2</c:v>
                </c:pt>
                <c:pt idx="6">
                  <c:v>3.1383737517831675E-2</c:v>
                </c:pt>
                <c:pt idx="7">
                  <c:v>2.2349025202092247E-2</c:v>
                </c:pt>
                <c:pt idx="8">
                  <c:v>1.9971469329529246E-2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742-48B7-AF94-4C4BCA79531C}"/>
            </c:ext>
          </c:extLst>
        </c:ser>
        <c:dLbls/>
        <c:gapWidth val="219"/>
        <c:overlap val="-27"/>
        <c:axId val="288541312"/>
        <c:axId val="290337152"/>
      </c:barChart>
      <c:catAx>
        <c:axId val="28854131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0337152"/>
        <c:crosses val="autoZero"/>
        <c:auto val="1"/>
        <c:lblAlgn val="ctr"/>
        <c:lblOffset val="100"/>
      </c:catAx>
      <c:valAx>
        <c:axId val="2903371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854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Admis néo bacheliers</a:t>
            </a:r>
            <a:r>
              <a:rPr lang="fr-FR" baseline="0"/>
              <a:t> généraux écoles commerce</a:t>
            </a:r>
            <a:endParaRPr lang="fr-F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'écoles commerce'!$D$1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'écoles commerce'!$A$2:$A$12</c:f>
              <c:strCache>
                <c:ptCount val="11"/>
                <c:pt idx="0">
                  <c:v>M / SES</c:v>
                </c:pt>
                <c:pt idx="1">
                  <c:v>HGGSP / SES / sans MC</c:v>
                </c:pt>
                <c:pt idx="2">
                  <c:v>LLCER / SES</c:v>
                </c:pt>
                <c:pt idx="3">
                  <c:v>HGGSP / SES / avec MC</c:v>
                </c:pt>
                <c:pt idx="4">
                  <c:v>M / PC / sans ME</c:v>
                </c:pt>
                <c:pt idx="5">
                  <c:v>HGGSP / M</c:v>
                </c:pt>
                <c:pt idx="6">
                  <c:v>M / SVT</c:v>
                </c:pt>
                <c:pt idx="7">
                  <c:v>M / PC / avec ME</c:v>
                </c:pt>
                <c:pt idx="8">
                  <c:v>HGGSP / LLCER</c:v>
                </c:pt>
                <c:pt idx="9">
                  <c:v>LLCER / M</c:v>
                </c:pt>
                <c:pt idx="10">
                  <c:v>SES / SVT</c:v>
                </c:pt>
              </c:strCache>
            </c:strRef>
          </c:cat>
          <c:val>
            <c:numRef>
              <c:f>'écoles commerce'!$D$2:$D$12</c:f>
              <c:numCache>
                <c:formatCode>0.0%</c:formatCode>
                <c:ptCount val="11"/>
                <c:pt idx="0">
                  <c:v>0.28874415497661993</c:v>
                </c:pt>
                <c:pt idx="1">
                  <c:v>0.15046760187040753</c:v>
                </c:pt>
                <c:pt idx="2">
                  <c:v>0.1492150968603875</c:v>
                </c:pt>
                <c:pt idx="3">
                  <c:v>0.12616900467601869</c:v>
                </c:pt>
                <c:pt idx="4">
                  <c:v>5.6696726786907153E-2</c:v>
                </c:pt>
                <c:pt idx="5">
                  <c:v>2.9058116232464935E-2</c:v>
                </c:pt>
                <c:pt idx="6">
                  <c:v>2.8724114896459582E-2</c:v>
                </c:pt>
                <c:pt idx="7">
                  <c:v>2.5467601870407478E-2</c:v>
                </c:pt>
                <c:pt idx="8">
                  <c:v>2.3380093520374085E-2</c:v>
                </c:pt>
                <c:pt idx="9">
                  <c:v>2.1710086840347358E-2</c:v>
                </c:pt>
                <c:pt idx="10">
                  <c:v>2.1459585838343356E-2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32-4168-802F-623FAD49A927}"/>
            </c:ext>
          </c:extLst>
        </c:ser>
        <c:ser>
          <c:idx val="1"/>
          <c:order val="1"/>
          <c:tx>
            <c:strRef>
              <c:f>'écoles commerce'!$E$1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'écoles commerce'!$A$2:$A$12</c:f>
              <c:strCache>
                <c:ptCount val="11"/>
                <c:pt idx="0">
                  <c:v>M / SES</c:v>
                </c:pt>
                <c:pt idx="1">
                  <c:v>HGGSP / SES / sans MC</c:v>
                </c:pt>
                <c:pt idx="2">
                  <c:v>LLCER / SES</c:v>
                </c:pt>
                <c:pt idx="3">
                  <c:v>HGGSP / SES / avec MC</c:v>
                </c:pt>
                <c:pt idx="4">
                  <c:v>M / PC / sans ME</c:v>
                </c:pt>
                <c:pt idx="5">
                  <c:v>HGGSP / M</c:v>
                </c:pt>
                <c:pt idx="6">
                  <c:v>M / SVT</c:v>
                </c:pt>
                <c:pt idx="7">
                  <c:v>M / PC / avec ME</c:v>
                </c:pt>
                <c:pt idx="8">
                  <c:v>HGGSP / LLCER</c:v>
                </c:pt>
                <c:pt idx="9">
                  <c:v>LLCER / M</c:v>
                </c:pt>
                <c:pt idx="10">
                  <c:v>SES / SVT</c:v>
                </c:pt>
              </c:strCache>
            </c:strRef>
          </c:cat>
          <c:val>
            <c:numRef>
              <c:f>'écoles commerce'!$E$2:$E$12</c:f>
              <c:numCache>
                <c:formatCode>0.0%</c:formatCode>
                <c:ptCount val="11"/>
                <c:pt idx="0">
                  <c:v>0.27697905573304932</c:v>
                </c:pt>
                <c:pt idx="1">
                  <c:v>0.13454029108981189</c:v>
                </c:pt>
                <c:pt idx="2">
                  <c:v>0.13773517926872558</c:v>
                </c:pt>
                <c:pt idx="3">
                  <c:v>0.13232161874334394</c:v>
                </c:pt>
                <c:pt idx="4">
                  <c:v>7.1618743343982966E-2</c:v>
                </c:pt>
                <c:pt idx="5">
                  <c:v>3.212637557685482E-2</c:v>
                </c:pt>
                <c:pt idx="6">
                  <c:v>3.6386226482073139E-2</c:v>
                </c:pt>
                <c:pt idx="7">
                  <c:v>3.3191338303159394E-2</c:v>
                </c:pt>
                <c:pt idx="8">
                  <c:v>1.9435569755058578E-2</c:v>
                </c:pt>
                <c:pt idx="9">
                  <c:v>2.6979055733049345E-2</c:v>
                </c:pt>
                <c:pt idx="10">
                  <c:v>2.2097976570820032E-2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32-4168-802F-623FAD49A927}"/>
            </c:ext>
          </c:extLst>
        </c:ser>
        <c:dLbls/>
        <c:gapWidth val="219"/>
        <c:overlap val="-27"/>
        <c:axId val="292600448"/>
        <c:axId val="294347136"/>
      </c:barChart>
      <c:catAx>
        <c:axId val="292600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4347136"/>
        <c:crosses val="autoZero"/>
        <c:auto val="1"/>
        <c:lblAlgn val="ctr"/>
        <c:lblOffset val="100"/>
      </c:catAx>
      <c:valAx>
        <c:axId val="2943471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260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Choix mention TB</a:t>
            </a:r>
            <a:r>
              <a:rPr lang="fr-FR" baseline="0"/>
              <a:t> M-PC</a:t>
            </a:r>
            <a:endParaRPr lang="fr-FR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'M-PC-ME'!$D$1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'M-PC-ME'!$A$2:$A$10</c:f>
              <c:strCache>
                <c:ptCount val="9"/>
                <c:pt idx="0">
                  <c:v>CPGE MPSI</c:v>
                </c:pt>
                <c:pt idx="1">
                  <c:v>Écol. ingé</c:v>
                </c:pt>
                <c:pt idx="2">
                  <c:v>CPGE PCSI</c:v>
                </c:pt>
                <c:pt idx="3">
                  <c:v>PASS</c:v>
                </c:pt>
                <c:pt idx="4">
                  <c:v>Autres form</c:v>
                </c:pt>
                <c:pt idx="5">
                  <c:v>CPGE PTSI</c:v>
                </c:pt>
                <c:pt idx="6">
                  <c:v>CPGE MP2I</c:v>
                </c:pt>
                <c:pt idx="7">
                  <c:v>CPGE BCPST</c:v>
                </c:pt>
                <c:pt idx="8">
                  <c:v>L1 Maths info</c:v>
                </c:pt>
              </c:strCache>
            </c:strRef>
          </c:cat>
          <c:val>
            <c:numRef>
              <c:f>'M-PC-ME'!$D$2:$D$10</c:f>
              <c:numCache>
                <c:formatCode>0.0%</c:formatCode>
                <c:ptCount val="9"/>
                <c:pt idx="0">
                  <c:v>0.26262305493807553</c:v>
                </c:pt>
                <c:pt idx="1">
                  <c:v>0.22216576691013018</c:v>
                </c:pt>
                <c:pt idx="2">
                  <c:v>0.21092410288980631</c:v>
                </c:pt>
                <c:pt idx="3">
                  <c:v>7.9136233724992081E-2</c:v>
                </c:pt>
                <c:pt idx="4">
                  <c:v>3.0485868529691981E-2</c:v>
                </c:pt>
                <c:pt idx="5">
                  <c:v>2.7437281676722779E-2</c:v>
                </c:pt>
                <c:pt idx="6">
                  <c:v>2.4515719275960624E-2</c:v>
                </c:pt>
                <c:pt idx="7">
                  <c:v>2.2991425849476027E-2</c:v>
                </c:pt>
                <c:pt idx="8">
                  <c:v>1.803747221340108E-2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E2-4B11-9757-3764B770945E}"/>
            </c:ext>
          </c:extLst>
        </c:ser>
        <c:ser>
          <c:idx val="1"/>
          <c:order val="1"/>
          <c:tx>
            <c:strRef>
              <c:f>'M-PC-ME'!$E$1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'M-PC-ME'!$A$2:$A$10</c:f>
              <c:strCache>
                <c:ptCount val="9"/>
                <c:pt idx="0">
                  <c:v>CPGE MPSI</c:v>
                </c:pt>
                <c:pt idx="1">
                  <c:v>Écol. ingé</c:v>
                </c:pt>
                <c:pt idx="2">
                  <c:v>CPGE PCSI</c:v>
                </c:pt>
                <c:pt idx="3">
                  <c:v>PASS</c:v>
                </c:pt>
                <c:pt idx="4">
                  <c:v>Autres form</c:v>
                </c:pt>
                <c:pt idx="5">
                  <c:v>CPGE PTSI</c:v>
                </c:pt>
                <c:pt idx="6">
                  <c:v>CPGE MP2I</c:v>
                </c:pt>
                <c:pt idx="7">
                  <c:v>CPGE BCPST</c:v>
                </c:pt>
                <c:pt idx="8">
                  <c:v>L1 Maths info</c:v>
                </c:pt>
              </c:strCache>
            </c:strRef>
          </c:cat>
          <c:val>
            <c:numRef>
              <c:f>'M-PC-ME'!$E$2:$E$10</c:f>
              <c:numCache>
                <c:formatCode>0.0%</c:formatCode>
                <c:ptCount val="9"/>
                <c:pt idx="0">
                  <c:v>0.26366030283080982</c:v>
                </c:pt>
                <c:pt idx="1">
                  <c:v>0.2133640552995392</c:v>
                </c:pt>
                <c:pt idx="2">
                  <c:v>0.2052666227781435</c:v>
                </c:pt>
                <c:pt idx="3">
                  <c:v>9.2429229756418693E-2</c:v>
                </c:pt>
                <c:pt idx="4">
                  <c:v>2.7583936800526669E-2</c:v>
                </c:pt>
                <c:pt idx="5">
                  <c:v>2.1329822251481237E-2</c:v>
                </c:pt>
                <c:pt idx="6">
                  <c:v>2.4094799210006578E-2</c:v>
                </c:pt>
                <c:pt idx="7">
                  <c:v>3.0809743252139577E-2</c:v>
                </c:pt>
                <c:pt idx="8">
                  <c:v>1.915734035549704E-2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E2-4B11-9757-3764B770945E}"/>
            </c:ext>
          </c:extLst>
        </c:ser>
        <c:dLbls/>
        <c:gapWidth val="219"/>
        <c:overlap val="-27"/>
        <c:axId val="294623872"/>
        <c:axId val="296829312"/>
      </c:barChart>
      <c:catAx>
        <c:axId val="2946238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6829312"/>
        <c:crosses val="autoZero"/>
        <c:auto val="1"/>
        <c:lblAlgn val="ctr"/>
        <c:lblOffset val="100"/>
      </c:catAx>
      <c:valAx>
        <c:axId val="2968293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9462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A6C08-728F-41F1-BE16-AF83D80634D2}" type="datetimeFigureOut">
              <a:rPr lang="fr-FR" smtClean="0"/>
              <a:pPr/>
              <a:t>31/01/2025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418C7-CB60-42A9-B578-9DDEE4F39E9B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37594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1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6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30"/>
            <a:ext cx="4320000" cy="1200000"/>
          </a:xfrm>
        </p:spPr>
        <p:txBody>
          <a:bodyPr anchor="b" anchorCtr="0"/>
          <a:lstStyle>
            <a:lvl1pPr>
              <a:defRPr sz="1220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1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6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1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6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71A51B89-DE04-6E40-BAFF-FB2B04B8416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66677" y="719201"/>
            <a:ext cx="3240577" cy="159685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BBAEE7B9-44D3-4D49-ADC3-FC194FE080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204" y="236099"/>
            <a:ext cx="5064391" cy="365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057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6236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9204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427404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5900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288556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390313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8526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602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1728304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4170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1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6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1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447" b="1" cap="all" baseline="0"/>
            </a:lvl1pPr>
            <a:lvl2pPr marL="0" indent="0">
              <a:spcBef>
                <a:spcPts val="531"/>
              </a:spcBef>
              <a:spcAft>
                <a:spcPts val="0"/>
              </a:spcAft>
              <a:buNone/>
              <a:defRPr sz="1962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D77251EE-E782-1E42-9EBA-41C4EA8EBF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96151" y="505744"/>
            <a:ext cx="3015850" cy="148611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0665F7DE-F019-C64D-AEC0-2ED999D34C4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0" y="240001"/>
            <a:ext cx="2748815" cy="198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47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2766580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969002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14634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6216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40413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2711178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718760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3843505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3791775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132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8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8" y="2522625"/>
            <a:ext cx="3360000" cy="3374400"/>
          </a:xfrm>
        </p:spPr>
        <p:txBody>
          <a:bodyPr/>
          <a:lstStyle>
            <a:lvl1pPr marL="152753" indent="-152753">
              <a:spcBef>
                <a:spcPts val="425"/>
              </a:spcBef>
              <a:spcAft>
                <a:spcPts val="848"/>
              </a:spcAft>
              <a:buFont typeface="+mj-lt"/>
              <a:buAutoNum type="arabicPeriod"/>
              <a:defRPr b="1"/>
            </a:lvl1pPr>
            <a:lvl2pPr marL="343695" indent="-152753">
              <a:spcBef>
                <a:spcPts val="637"/>
              </a:spcBef>
              <a:spcAft>
                <a:spcPts val="84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1" y="2524801"/>
            <a:ext cx="3360000" cy="3374400"/>
          </a:xfrm>
        </p:spPr>
        <p:txBody>
          <a:bodyPr/>
          <a:lstStyle>
            <a:lvl1pPr marL="152753" indent="-152753">
              <a:spcBef>
                <a:spcPts val="425"/>
              </a:spcBef>
              <a:spcAft>
                <a:spcPts val="848"/>
              </a:spcAft>
              <a:buFont typeface="+mj-lt"/>
              <a:buAutoNum type="arabicPeriod"/>
              <a:defRPr b="1"/>
            </a:lvl1pPr>
            <a:lvl2pPr marL="343695" indent="-152753">
              <a:spcBef>
                <a:spcPts val="637"/>
              </a:spcBef>
              <a:spcAft>
                <a:spcPts val="84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1"/>
            <a:ext cx="3360000" cy="3374400"/>
          </a:xfrm>
        </p:spPr>
        <p:txBody>
          <a:bodyPr/>
          <a:lstStyle>
            <a:lvl1pPr marL="152753" indent="-152753">
              <a:spcBef>
                <a:spcPts val="425"/>
              </a:spcBef>
              <a:spcAft>
                <a:spcPts val="848"/>
              </a:spcAft>
              <a:buFont typeface="+mj-lt"/>
              <a:buAutoNum type="arabicPeriod"/>
              <a:defRPr b="1"/>
            </a:lvl1pPr>
            <a:lvl2pPr marL="343695" indent="-152753">
              <a:spcBef>
                <a:spcPts val="637"/>
              </a:spcBef>
              <a:spcAft>
                <a:spcPts val="84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16584971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72034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6950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0813784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208679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34184266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4061057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67723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18224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50424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191354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8" y="984001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420073" indent="-420073">
              <a:buFont typeface="+mj-lt"/>
              <a:buAutoNum type="arabicPeriod"/>
              <a:defRPr sz="3447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1356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88240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8926404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5297476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3667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97555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2445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913139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20975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25096635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115452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8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1"/>
            <a:ext cx="7296000" cy="480000"/>
          </a:xfrm>
        </p:spPr>
        <p:txBody>
          <a:bodyPr/>
          <a:lstStyle>
            <a:lvl1pPr marL="114565" indent="-114565" algn="r">
              <a:spcAft>
                <a:spcPts val="0"/>
              </a:spcAft>
              <a:buFont typeface="+mj-lt"/>
              <a:buAutoNum type="arabicPeriod"/>
              <a:defRPr sz="796" b="1"/>
            </a:lvl1pPr>
            <a:lvl2pPr marL="114565" indent="-114565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96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1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1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36903769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041145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960000" y="5226529"/>
            <a:ext cx="4320000" cy="1200000"/>
          </a:xfrm>
          <a:prstGeom prst="rect">
            <a:avLst/>
          </a:prstGeom>
        </p:spPr>
        <p:txBody>
          <a:bodyPr anchor="b" anchorCtr="0"/>
          <a:lstStyle>
            <a:lvl1pPr>
              <a:defRPr sz="1533"/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67176BF8-0E9B-6545-8201-9FD5D1F6C53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2" y="236100"/>
            <a:ext cx="4181225" cy="3792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052A0ED1-3FEF-0A43-8552-58B203600D9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92277" y="726634"/>
            <a:ext cx="2688299" cy="166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7580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9912000" y="6395348"/>
            <a:ext cx="1800000" cy="480000"/>
          </a:xfrm>
        </p:spPr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80000" y="3128061"/>
            <a:ext cx="11232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0" indent="0">
              <a:spcBef>
                <a:spcPts val="667"/>
              </a:spcBef>
              <a:spcAft>
                <a:spcPts val="0"/>
              </a:spcAft>
              <a:buNone/>
              <a:defRPr sz="2467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ED506F14-ED0D-7542-8543-B7C07D59406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5328" y="480001"/>
            <a:ext cx="2316672" cy="143495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D87260C3-EF3A-0B48-9C85-9F85D7A88D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001" y="240000"/>
            <a:ext cx="2117071" cy="19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62547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9997" y="2522624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524800"/>
            <a:ext cx="3360000" cy="3374400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40183884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12192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795167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10152000" y="6378000"/>
            <a:ext cx="1560000" cy="4800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480000" y="6378000"/>
            <a:ext cx="7872000" cy="48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xmlns="" val="3495404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19604187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9641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79E3-931D-42BF-A30B-554786FA0108}" type="datetimeFigureOut">
              <a:rPr lang="fr-FR" smtClean="0"/>
              <a:pPr/>
              <a:t>31/01/2025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18C-F6BF-4818-8B77-51AA11A8C2D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388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79E3-931D-42BF-A30B-554786FA0108}" type="datetimeFigureOut">
              <a:rPr lang="fr-FR" smtClean="0"/>
              <a:pPr/>
              <a:t>31/01/2025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18C-F6BF-4818-8B77-51AA11A8C2D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2894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79E3-931D-42BF-A30B-554786FA0108}" type="datetimeFigureOut">
              <a:rPr lang="fr-FR" smtClean="0"/>
              <a:pPr/>
              <a:t>31/01/2025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C18C-F6BF-4818-8B77-51AA11A8C2D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4078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479997" y="2448000"/>
            <a:ext cx="11232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xmlns="" val="89084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7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33.xml"/><Relationship Id="rId9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40.xml"/><Relationship Id="rId9" Type="http://schemas.openxmlformats.org/officeDocument/2006/relationships/image" Target="../media/image6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47.xml"/><Relationship Id="rId9" Type="http://schemas.openxmlformats.org/officeDocument/2006/relationships/image" Target="../media/image6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54.xml"/><Relationship Id="rId9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8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8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10152001" y="6378001"/>
            <a:ext cx="156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96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480001" y="6378001"/>
            <a:ext cx="7872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96" b="1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Olivier Sidokpohou IGESR 25 novembre 2022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352000" y="6378001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96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0" name="Connecteur droit 9"/>
          <p:cNvCxnSpPr/>
          <p:nvPr/>
        </p:nvCxnSpPr>
        <p:spPr bwMode="gray">
          <a:xfrm>
            <a:off x="480001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B6CD1464-E142-534E-8F43-3E15D7E5E832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464000" y="228106"/>
            <a:ext cx="926646" cy="45662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xmlns="" id="{C4E7F0D1-17F4-4C4E-978B-1D06B05B3A1D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8967" y="144000"/>
            <a:ext cx="867416" cy="62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749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726" r:id="rId6"/>
    <p:sldLayoutId id="2147483727" r:id="rId7"/>
    <p:sldLayoutId id="2147483728" r:id="rId8"/>
    <p:sldLayoutId id="2147483729" r:id="rId9"/>
  </p:sldLayoutIdLst>
  <p:hf sldNum="0" hdr="0" dt="0"/>
  <p:txStyles>
    <p:titleStyle>
      <a:lvl1pPr algn="l" defTabSz="969985" rtl="0" eaLnBrk="1" latinLnBrk="0" hangingPunct="1">
        <a:lnSpc>
          <a:spcPct val="90000"/>
        </a:lnSpc>
        <a:spcBef>
          <a:spcPct val="0"/>
        </a:spcBef>
        <a:buNone/>
        <a:defRPr sz="2705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69985" rtl="0" eaLnBrk="1" latinLnBrk="0" hangingPunct="1">
        <a:lnSpc>
          <a:spcPct val="100000"/>
        </a:lnSpc>
        <a:spcBef>
          <a:spcPts val="0"/>
        </a:spcBef>
        <a:spcAft>
          <a:spcPts val="531"/>
        </a:spcAft>
        <a:buFont typeface="Arial" pitchFamily="34" charset="0"/>
        <a:buNone/>
        <a:defRPr sz="1114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67319" indent="-76377" algn="l" defTabSz="969985" rtl="0" eaLnBrk="1" latinLnBrk="0" hangingPunct="1">
        <a:lnSpc>
          <a:spcPct val="100000"/>
        </a:lnSpc>
        <a:spcBef>
          <a:spcPts val="637"/>
        </a:spcBef>
        <a:spcAft>
          <a:spcPts val="637"/>
        </a:spcAft>
        <a:buFont typeface="Arial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458261" indent="-76377" algn="l" defTabSz="969985" rtl="0" eaLnBrk="1" latinLnBrk="0" hangingPunct="1">
        <a:lnSpc>
          <a:spcPct val="100000"/>
        </a:lnSpc>
        <a:spcBef>
          <a:spcPts val="106"/>
        </a:spcBef>
        <a:spcAft>
          <a:spcPts val="106"/>
        </a:spcAft>
        <a:buSzPct val="100000"/>
        <a:buFont typeface="Arial" pitchFamily="34" charset="0"/>
        <a:buChar char="•"/>
        <a:defRPr sz="902" kern="1200">
          <a:solidFill>
            <a:schemeClr val="tx1"/>
          </a:solidFill>
          <a:latin typeface="+mn-lt"/>
          <a:ea typeface="+mn-ea"/>
          <a:cs typeface="+mn-cs"/>
        </a:defRPr>
      </a:lvl3pPr>
      <a:lvl4pPr marL="649203" indent="-76377" algn="l" defTabSz="969985" rtl="0" eaLnBrk="1" latinLnBrk="0" hangingPunct="1">
        <a:lnSpc>
          <a:spcPct val="100000"/>
        </a:lnSpc>
        <a:spcBef>
          <a:spcPts val="106"/>
        </a:spcBef>
        <a:spcAft>
          <a:spcPts val="106"/>
        </a:spcAft>
        <a:buSzPct val="100000"/>
        <a:buFont typeface="Arial" pitchFamily="34" charset="0"/>
        <a:buChar char="•"/>
        <a:defRPr sz="796" kern="1200">
          <a:solidFill>
            <a:schemeClr val="tx1"/>
          </a:solidFill>
          <a:latin typeface="+mn-lt"/>
          <a:ea typeface="+mn-ea"/>
          <a:cs typeface="+mn-cs"/>
        </a:defRPr>
      </a:lvl4pPr>
      <a:lvl5pPr marL="878333" indent="-76377" algn="l" defTabSz="969985" rtl="0" eaLnBrk="1" latinLnBrk="0" hangingPunct="1">
        <a:lnSpc>
          <a:spcPct val="100000"/>
        </a:lnSpc>
        <a:spcBef>
          <a:spcPts val="106"/>
        </a:spcBef>
        <a:spcAft>
          <a:spcPts val="106"/>
        </a:spcAft>
        <a:buSzPct val="100000"/>
        <a:buFont typeface="Arial" pitchFamily="34" charset="0"/>
        <a:buChar char="•"/>
        <a:defRPr sz="743" kern="1200">
          <a:solidFill>
            <a:schemeClr val="tx1"/>
          </a:solidFill>
          <a:latin typeface="+mn-lt"/>
          <a:ea typeface="+mn-ea"/>
          <a:cs typeface="+mn-cs"/>
        </a:defRPr>
      </a:lvl5pPr>
      <a:lvl6pPr marL="2667460" indent="-242496" algn="l" defTabSz="969985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6pPr>
      <a:lvl7pPr marL="3152453" indent="-242496" algn="l" defTabSz="969985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7pPr>
      <a:lvl8pPr marL="3637446" indent="-242496" algn="l" defTabSz="969985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8pPr>
      <a:lvl9pPr marL="4122438" indent="-242496" algn="l" defTabSz="969985" rtl="0" eaLnBrk="1" latinLnBrk="0" hangingPunct="1">
        <a:spcBef>
          <a:spcPct val="20000"/>
        </a:spcBef>
        <a:buFont typeface="Arial" pitchFamily="34" charset="0"/>
        <a:buChar char="•"/>
        <a:defRPr sz="212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1pPr>
      <a:lvl2pPr marL="484993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2pPr>
      <a:lvl3pPr marL="969985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3pPr>
      <a:lvl4pPr marL="1454978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4pPr>
      <a:lvl5pPr marL="1939971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5pPr>
      <a:lvl6pPr marL="2424964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6pPr>
      <a:lvl7pPr marL="2909956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7pPr>
      <a:lvl8pPr marL="3394949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8pPr>
      <a:lvl9pPr marL="3879942" algn="l" defTabSz="969985" rtl="0" eaLnBrk="1" latinLnBrk="0" hangingPunct="1">
        <a:defRPr sz="19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2229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725" r:id="rId6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586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085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254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259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894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479999" y="1200000"/>
            <a:ext cx="11232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79999" y="2448000"/>
            <a:ext cx="11232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911999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64718882-2FF7-4F2D-9B82-772257B62E37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C9F8281-E0B1-E740-BC5A-01ADDF3A6514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64002" y="239999"/>
            <a:ext cx="791573" cy="49030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81F3959E-B020-EA40-896C-0471D92513AA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84001" y="144000"/>
            <a:ext cx="740977" cy="6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9896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</p:sldLayoutIdLst>
  <p:hf sldNum="0" hd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35992" indent="-95998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Font typeface="Arial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575986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815980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03972" indent="-95998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itchFamily="34" charset="0"/>
        <a:buChar char="•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nalay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480001" y="3128061"/>
            <a:ext cx="11232000" cy="1659092"/>
          </a:xfrm>
        </p:spPr>
        <p:txBody>
          <a:bodyPr/>
          <a:lstStyle/>
          <a:p>
            <a:r>
              <a:rPr lang="fr-FR" dirty="0"/>
              <a:t>CPGE Rentrée 2022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80001" y="4350297"/>
            <a:ext cx="10198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1600" dirty="0"/>
              <a:t>Effectifs, </a:t>
            </a:r>
          </a:p>
          <a:p>
            <a:pPr marL="342900" indent="-342900">
              <a:buFontTx/>
              <a:buChar char="-"/>
            </a:pPr>
            <a:r>
              <a:rPr lang="fr-FR" sz="1600" dirty="0"/>
              <a:t>profils des admis, </a:t>
            </a:r>
          </a:p>
          <a:p>
            <a:pPr marL="342900" indent="-342900">
              <a:buFontTx/>
              <a:buChar char="-"/>
            </a:pPr>
            <a:r>
              <a:rPr lang="fr-FR" sz="1600" dirty="0"/>
              <a:t>formations concurrentes, </a:t>
            </a:r>
          </a:p>
          <a:p>
            <a:pPr marL="342900" indent="-342900">
              <a:buFontTx/>
              <a:buChar char="-"/>
            </a:pPr>
            <a:r>
              <a:rPr lang="fr-FR" sz="1600" dirty="0"/>
              <a:t>choix des mentions TB.</a:t>
            </a:r>
          </a:p>
          <a:p>
            <a:endParaRPr lang="fr-FR" sz="1600" dirty="0"/>
          </a:p>
          <a:p>
            <a:r>
              <a:rPr lang="fr-FR" sz="1600" dirty="0" smtClean="0"/>
              <a:t> </a:t>
            </a:r>
            <a:endParaRPr lang="fr-FR" sz="1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Olivier Sidokpohou IGESR 25 novembre 2022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697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ECG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85913" y="5833130"/>
            <a:ext cx="7127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368034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ECG : quel lien profils/parcours ?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690688"/>
          <a:ext cx="9564690" cy="3509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938">
                  <a:extLst>
                    <a:ext uri="{9D8B030D-6E8A-4147-A177-3AD203B41FA5}">
                      <a16:colId xmlns:a16="http://schemas.microsoft.com/office/drawing/2014/main" xmlns="" val="1158984660"/>
                    </a:ext>
                  </a:extLst>
                </a:gridCol>
                <a:gridCol w="1912938">
                  <a:extLst>
                    <a:ext uri="{9D8B030D-6E8A-4147-A177-3AD203B41FA5}">
                      <a16:colId xmlns:a16="http://schemas.microsoft.com/office/drawing/2014/main" xmlns="" val="1745674458"/>
                    </a:ext>
                  </a:extLst>
                </a:gridCol>
                <a:gridCol w="1912938">
                  <a:extLst>
                    <a:ext uri="{9D8B030D-6E8A-4147-A177-3AD203B41FA5}">
                      <a16:colId xmlns:a16="http://schemas.microsoft.com/office/drawing/2014/main" xmlns="" val="1171409672"/>
                    </a:ext>
                  </a:extLst>
                </a:gridCol>
                <a:gridCol w="1912938">
                  <a:extLst>
                    <a:ext uri="{9D8B030D-6E8A-4147-A177-3AD203B41FA5}">
                      <a16:colId xmlns:a16="http://schemas.microsoft.com/office/drawing/2014/main" xmlns="" val="279412442"/>
                    </a:ext>
                  </a:extLst>
                </a:gridCol>
                <a:gridCol w="1912938">
                  <a:extLst>
                    <a:ext uri="{9D8B030D-6E8A-4147-A177-3AD203B41FA5}">
                      <a16:colId xmlns:a16="http://schemas.microsoft.com/office/drawing/2014/main" xmlns="" val="2836488441"/>
                    </a:ext>
                  </a:extLst>
                </a:gridCol>
              </a:tblGrid>
              <a:tr h="97836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Parcours ECG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M-SES</a:t>
                      </a: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M-HGGSP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HGGSP-SES avec maths </a:t>
                      </a:r>
                      <a:r>
                        <a:rPr lang="fr-FR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</a:t>
                      </a:r>
                      <a:endParaRPr lang="fr-FR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fr-F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M-PC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47153398"/>
                  </a:ext>
                </a:extLst>
              </a:tr>
              <a:tr h="5636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ECG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Mappl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ESH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596985430"/>
                  </a:ext>
                </a:extLst>
              </a:tr>
              <a:tr h="6559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ECG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Mappl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HGG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13709269"/>
                  </a:ext>
                </a:extLst>
              </a:tr>
              <a:tr h="6559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ECG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Mappr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ESH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21858549"/>
                  </a:ext>
                </a:extLst>
              </a:tr>
              <a:tr h="6559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ECG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Mappr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+ HGG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0530859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785813" y="5618818"/>
            <a:ext cx="7832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69849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Formations concurrentes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0101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Formations d’ingénieurs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690688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43050" y="6045584"/>
            <a:ext cx="7298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3014663" y="5122863"/>
            <a:ext cx="6715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70% de profils M-PC. 85% de profils M-PC, M-NSI ou M-SI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13039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IEP</a:t>
            </a:r>
            <a:endParaRPr lang="fr-FR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14"/>
          </p:nvPr>
        </p:nvGraphicFramePr>
        <p:xfrm>
          <a:off x="479425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76936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Ecoles de commerce et de management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4"/>
          </p:nvPr>
        </p:nvGraphicFramePr>
        <p:xfrm>
          <a:off x="479425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36927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Choix des mentions TB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61419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Mentions TB M-PC avec maths expertes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14"/>
            <p:extLst/>
          </p:nvPr>
        </p:nvGraphicFramePr>
        <p:xfrm>
          <a:off x="479425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714164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Mentions TB PC-SVT-MC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817258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Mentions TB HGGSP-HLP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79749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Effectifs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4417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Mentions TB M-SES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68801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Mentions TB HGGSP-SES-MC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957388" y="6180083"/>
            <a:ext cx="7152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127028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7462" y="216577"/>
            <a:ext cx="9634538" cy="879484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Evolution générale des effectifs dans les principales CPGE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38200" y="5398226"/>
            <a:ext cx="1096327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800" dirty="0" smtClean="0"/>
              <a:t>Source DEPP constat de rentrée 2022. Deux éléments de contexte :</a:t>
            </a:r>
            <a:endParaRPr lang="fr-FR" sz="1800" dirty="0"/>
          </a:p>
          <a:p>
            <a:pPr marL="285750" indent="-285750">
              <a:buFontTx/>
              <a:buChar char="-"/>
            </a:pPr>
            <a:r>
              <a:rPr lang="fr-FR" sz="1800" dirty="0" smtClean="0"/>
              <a:t>baisse globale de 3% du nombre total de candidats sur parcoursup en voie générale.</a:t>
            </a:r>
          </a:p>
          <a:p>
            <a:pPr marL="285750" indent="-285750">
              <a:buFontTx/>
              <a:buChar char="-"/>
            </a:pPr>
            <a:r>
              <a:rPr lang="fr-FR" sz="1800" dirty="0" smtClean="0"/>
              <a:t>Une baisse de 9102 élèves du vivier M-PC (suivie d’une hausse de 3454 à R2022)</a:t>
            </a:r>
            <a:endParaRPr lang="fr-FR" sz="1800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41431887"/>
              </p:ext>
            </p:extLst>
          </p:nvPr>
        </p:nvGraphicFramePr>
        <p:xfrm>
          <a:off x="838200" y="1096061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xmlns="" val="277985440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34266406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5629592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19343563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63820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Variation absolue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Evolution relative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92398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54898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Lettres sup B/L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69176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9976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Lettres sup A/L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5089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MPSI/MP2I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96143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dont MP2I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29921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930401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2080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BCPST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33818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55194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79920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3173" y="428475"/>
            <a:ext cx="11232000" cy="960000"/>
          </a:xfrm>
        </p:spPr>
        <p:txBody>
          <a:bodyPr/>
          <a:lstStyle/>
          <a:p>
            <a:r>
              <a:rPr lang="fr-FR" dirty="0" smtClean="0"/>
              <a:t>Taux de remplissage après phase principale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86565480"/>
              </p:ext>
            </p:extLst>
          </p:nvPr>
        </p:nvGraphicFramePr>
        <p:xfrm>
          <a:off x="823913" y="1388475"/>
          <a:ext cx="10121536" cy="463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9091">
                  <a:extLst>
                    <a:ext uri="{9D8B030D-6E8A-4147-A177-3AD203B41FA5}">
                      <a16:colId xmlns:a16="http://schemas.microsoft.com/office/drawing/2014/main" xmlns="" val="14871811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xmlns="" val="567842504"/>
                    </a:ext>
                  </a:extLst>
                </a:gridCol>
                <a:gridCol w="1619795">
                  <a:extLst>
                    <a:ext uri="{9D8B030D-6E8A-4147-A177-3AD203B41FA5}">
                      <a16:colId xmlns:a16="http://schemas.microsoft.com/office/drawing/2014/main" xmlns="" val="1335415435"/>
                    </a:ext>
                  </a:extLst>
                </a:gridCol>
                <a:gridCol w="2063930">
                  <a:extLst>
                    <a:ext uri="{9D8B030D-6E8A-4147-A177-3AD203B41FA5}">
                      <a16:colId xmlns:a16="http://schemas.microsoft.com/office/drawing/2014/main" xmlns="" val="63228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capacités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Admis phase principale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taux remplissage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11808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ECG - Mathématiques appliquées + HGG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1754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196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ECG - Mathématiques approfondies + HGG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48586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ECG - Mathématiques appliquées + ESH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2980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2781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PTSI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3134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04103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Lettres et sciences sociales (B/L)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67307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ECG - Mathématiques approfondies + ESH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38913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PCSI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9126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272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 smtClean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Lettres </a:t>
                      </a:r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(A/L)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6481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523154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BCPST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3563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53791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MPSI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7972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05477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MP2I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1257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61443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461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Profils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11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BCPST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78575"/>
            <a:ext cx="7872413" cy="4794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2160588"/>
          <a:ext cx="11233150" cy="3719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042988" y="5854781"/>
            <a:ext cx="7799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41489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MPSI-PTSI-MP2I-PCSI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1690688"/>
          <a:ext cx="11233150" cy="382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714500" y="6045584"/>
            <a:ext cx="712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3457575" y="5530044"/>
            <a:ext cx="857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90% de profils M-PC.  98% de profils M-PC, M-SI ou M-NSI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xmlns="" val="314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MP2I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785938" y="6045584"/>
            <a:ext cx="70560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1087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CPGE A/L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0" y="2447925"/>
          <a:ext cx="11233150" cy="3432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671638" y="6045584"/>
            <a:ext cx="7170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Source : mission IGESR Parcoursup , d’après données parcoursup 2020, 2021 et 2022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xmlns="" val="29495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ème1" id="{45AEB74C-EAF1-47A5-9F64-87689F1514D7}" vid="{F5D08014-4AF0-4D85-9E4D-91847CF2D523}"/>
    </a:ext>
  </a:extLst>
</a:theme>
</file>

<file path=ppt/theme/theme2.xml><?xml version="1.0" encoding="utf-8"?>
<a:theme xmlns:a="http://schemas.openxmlformats.org/drawingml/2006/main" name="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3.xml><?xml version="1.0" encoding="utf-8"?>
<a:theme xmlns:a="http://schemas.openxmlformats.org/drawingml/2006/main" name="1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4.xml><?xml version="1.0" encoding="utf-8"?>
<a:theme xmlns:a="http://schemas.openxmlformats.org/drawingml/2006/main" name="2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5.xml><?xml version="1.0" encoding="utf-8"?>
<a:theme xmlns:a="http://schemas.openxmlformats.org/drawingml/2006/main" name="3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6.xml><?xml version="1.0" encoding="utf-8"?>
<a:theme xmlns:a="http://schemas.openxmlformats.org/drawingml/2006/main" name="4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7.xml><?xml version="1.0" encoding="utf-8"?>
<a:theme xmlns:a="http://schemas.openxmlformats.org/drawingml/2006/main" name="5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8.xml><?xml version="1.0" encoding="utf-8"?>
<a:theme xmlns:a="http://schemas.openxmlformats.org/drawingml/2006/main" name="6_Thème1igesr20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_operateurs_marianne" id="{1EB93FB9-5B2A-4444-9D92-666D34DD4FF3}" vid="{9879FAF7-A2DC-4F74-A711-29419AA131B0}"/>
    </a:ext>
  </a:extLst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8A0F88F81FCF4B8B55A7B8A16720A9" ma:contentTypeVersion="8" ma:contentTypeDescription="Crée un document." ma:contentTypeScope="" ma:versionID="0062b2c20c5bb882494769c695ba3db2">
  <xsd:schema xmlns:xsd="http://www.w3.org/2001/XMLSchema" xmlns:xs="http://www.w3.org/2001/XMLSchema" xmlns:p="http://schemas.microsoft.com/office/2006/metadata/properties" xmlns:ns2="c401c59b-69c5-44d8-a601-00102f949ce9" targetNamespace="http://schemas.microsoft.com/office/2006/metadata/properties" ma:root="true" ma:fieldsID="406c5022da2ce0766452955fb017e929" ns2:_="">
    <xsd:import namespace="c401c59b-69c5-44d8-a601-00102f949c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1c59b-69c5-44d8-a601-00102f949c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2645D0-608E-4F91-829F-70DF9D62A7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F2DC53-C6A7-49E5-8072-2D52A72E40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01c59b-69c5-44d8-a601-00102f949c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161A9D-3A8C-4F45-BFD8-20593056EC7B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c401c59b-69c5-44d8-a601-00102f949ce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15425</TotalTime>
  <Words>635</Words>
  <Application>Microsoft Office PowerPoint</Application>
  <PresentationFormat>Custom</PresentationFormat>
  <Paragraphs>188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Thème1</vt:lpstr>
      <vt:lpstr>Thème1igesr20</vt:lpstr>
      <vt:lpstr>1_Thème1igesr20</vt:lpstr>
      <vt:lpstr>2_Thème1igesr20</vt:lpstr>
      <vt:lpstr>3_Thème1igesr20</vt:lpstr>
      <vt:lpstr>4_Thème1igesr20</vt:lpstr>
      <vt:lpstr>5_Thème1igesr20</vt:lpstr>
      <vt:lpstr>6_Thème1igesr20</vt:lpstr>
      <vt:lpstr>nalay</vt:lpstr>
      <vt:lpstr>Effectifs</vt:lpstr>
      <vt:lpstr>Evolution générale des effectifs dans les principales CPGE</vt:lpstr>
      <vt:lpstr>Taux de remplissage après phase principale</vt:lpstr>
      <vt:lpstr>Profils</vt:lpstr>
      <vt:lpstr>BCPST</vt:lpstr>
      <vt:lpstr>MPSI-PTSI-MP2I-PCSI</vt:lpstr>
      <vt:lpstr>MP2I</vt:lpstr>
      <vt:lpstr>CPGE A/L</vt:lpstr>
      <vt:lpstr>ECG</vt:lpstr>
      <vt:lpstr>ECG : quel lien profils/parcours ?</vt:lpstr>
      <vt:lpstr>Formations concurrentes</vt:lpstr>
      <vt:lpstr>Formations d’ingénieurs</vt:lpstr>
      <vt:lpstr>IEP</vt:lpstr>
      <vt:lpstr>Ecoles de commerce et de management</vt:lpstr>
      <vt:lpstr>Choix des mentions TB</vt:lpstr>
      <vt:lpstr>Mentions TB M-PC avec maths expertes</vt:lpstr>
      <vt:lpstr>Mentions TB PC-SVT-MC</vt:lpstr>
      <vt:lpstr>Mentions TB HGGSP-HLP</vt:lpstr>
      <vt:lpstr>Mentions TB M-SES</vt:lpstr>
      <vt:lpstr>Mentions TB HGGSP-SES-MC</vt:lpstr>
    </vt:vector>
  </TitlesOfParts>
  <Company>Ministere de l'Education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MELANIE CAILLOT</dc:creator>
  <cp:lastModifiedBy>stéph</cp:lastModifiedBy>
  <cp:revision>314</cp:revision>
  <dcterms:created xsi:type="dcterms:W3CDTF">2021-10-24T09:54:58Z</dcterms:created>
  <dcterms:modified xsi:type="dcterms:W3CDTF">2025-02-05T17:31:55Z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0x010100078A0F88F81FCF4B8B55A7B8A16720A9</vt:lpwstr>
  </property>
</Properties>
</file>