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8" r:id="rId3"/>
    <p:sldId id="260" r:id="rId4"/>
    <p:sldId id="261" r:id="rId5"/>
    <p:sldId id="262" r:id="rId6"/>
    <p:sldId id="264" r:id="rId7"/>
    <p:sldId id="266" r:id="rId8"/>
    <p:sldId id="267" r:id="rId9"/>
    <p:sldId id="269" r:id="rId10"/>
    <p:sldId id="268" r:id="rId11"/>
    <p:sldId id="284" r:id="rId12"/>
    <p:sldId id="273" r:id="rId13"/>
    <p:sldId id="279" r:id="rId14"/>
    <p:sldId id="280" r:id="rId15"/>
    <p:sldId id="282" r:id="rId16"/>
    <p:sldId id="283" r:id="rId17"/>
    <p:sldId id="286" r:id="rId18"/>
    <p:sldId id="287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4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2C6F6-8DA4-4DB1-8DCC-8C68026E39FE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57CDF-2366-4FC9-9401-74626F6FFB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63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08541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F418-BAA4-4B49-A64E-5798885C288B}" type="datetime1">
              <a:rPr lang="fr-FR" smtClean="0"/>
              <a:t>07/04/2022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0BCB-A095-4B5E-B67F-7D4B0B933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83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4D74-107A-48A7-96C8-D47E1AFD9845}" type="datetime1">
              <a:rPr lang="fr-FR" smtClean="0"/>
              <a:t>07/04/2022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0BCB-A095-4B5E-B67F-7D4B0B933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21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10E2-4CF3-493C-9854-1B56647BB4B0}" type="datetime1">
              <a:rPr lang="fr-FR" smtClean="0"/>
              <a:t>07/04/2022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91193" y="6453386"/>
            <a:ext cx="1596292" cy="40461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Hugo </a:t>
            </a:r>
            <a:r>
              <a:rPr lang="fr-FR" dirty="0" err="1"/>
              <a:t>Touzet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792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9B4016-7799-4D5E-8729-44EA4765D05E}" type="datetime1">
              <a:rPr lang="fr-FR" smtClean="0"/>
              <a:t>07/04/2022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Hugo </a:t>
            </a:r>
            <a:r>
              <a:rPr lang="fr-FR" dirty="0" err="1"/>
              <a:t>Touzet</a:t>
            </a:r>
            <a:endParaRPr lang="fr-FR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54245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7C8E-3E29-49C9-9B3B-CE4D89329EB2}" type="datetime1">
              <a:rPr lang="fr-FR" smtClean="0"/>
              <a:t>07/04/2022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Hugo </a:t>
            </a:r>
            <a:r>
              <a:rPr lang="fr-FR" dirty="0" err="1"/>
              <a:t>Touzet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346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E4BB-E5C3-489A-B06B-D68B1D79A32E}" type="datetime1">
              <a:rPr lang="fr-FR" smtClean="0"/>
              <a:t>07/04/2022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0BCB-A095-4B5E-B67F-7D4B0B933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35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690C-E63A-490A-91F4-E6B073A1F396}" type="datetime1">
              <a:rPr lang="fr-FR" smtClean="0"/>
              <a:t>07/04/2022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0BCB-A095-4B5E-B67F-7D4B0B933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64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D366-959F-4423-B6B5-654D47337156}" type="datetime1">
              <a:rPr lang="fr-FR" smtClean="0"/>
              <a:t>07/04/2022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0BCB-A095-4B5E-B67F-7D4B0B933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9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859F73-A6D6-462C-9C6A-2A34A4628D25}" type="datetime1">
              <a:rPr lang="fr-FR" smtClean="0"/>
              <a:t>07/04/2022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BD0BCB-A095-4B5E-B67F-7D4B0B9334A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208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D81F8-F735-49C8-8F0D-924E4EE4F0CD}" type="datetime1">
              <a:rPr lang="fr-FR" smtClean="0"/>
              <a:t>07/04/2022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BD0BCB-A095-4B5E-B67F-7D4B0B9334A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841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B6FB674-FA33-4CEF-A49C-9ED05364803F}" type="datetime1">
              <a:rPr lang="fr-FR" smtClean="0"/>
              <a:t>07/04/2022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Hugo </a:t>
            </a:r>
            <a:r>
              <a:rPr lang="fr-FR" dirty="0" err="1"/>
              <a:t>Touzet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541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extérieur, signe&#10;&#10;Description générée automatiquement">
            <a:extLst>
              <a:ext uri="{FF2B5EF4-FFF2-40B4-BE49-F238E27FC236}">
                <a16:creationId xmlns:a16="http://schemas.microsoft.com/office/drawing/2014/main" id="{8E66C888-8DDE-D842-BA4A-08E61E2EB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6288" r="-1" b="2602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50C790C-5FF3-48B4-AA2C-1BE3171F7C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5400" b="1" dirty="0">
                <a:solidFill>
                  <a:schemeClr val="tx2">
                    <a:lumMod val="75000"/>
                  </a:schemeClr>
                </a:solidFill>
              </a:rPr>
              <a:t>Votes Populaires </a:t>
            </a:r>
            <a:r>
              <a:rPr lang="fr-FR" sz="5400" b="1" dirty="0"/>
              <a:t>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836DC5-CDDF-41B4-A65C-199589745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7455" y="4174878"/>
            <a:ext cx="7256574" cy="1564955"/>
          </a:xfrm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Les bases sociales de la polarisation électorale dans la présidentielle de 2017</a:t>
            </a:r>
          </a:p>
          <a:p>
            <a:endParaRPr lang="fr-FR" sz="2000" b="1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E836DC5-CDDF-41B4-A65C-1995897455A2}"/>
              </a:ext>
            </a:extLst>
          </p:cNvPr>
          <p:cNvSpPr txBox="1">
            <a:spLocks/>
          </p:cNvSpPr>
          <p:nvPr/>
        </p:nvSpPr>
        <p:spPr>
          <a:xfrm>
            <a:off x="7394830" y="5947071"/>
            <a:ext cx="6146231" cy="910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b="1" dirty="0"/>
          </a:p>
          <a:p>
            <a:r>
              <a:rPr lang="fr-FR" sz="2000" b="1" dirty="0"/>
              <a:t>Collectif Focale</a:t>
            </a:r>
          </a:p>
        </p:txBody>
      </p:sp>
    </p:spTree>
    <p:extLst>
      <p:ext uri="{BB962C8B-B14F-4D97-AF65-F5344CB8AC3E}">
        <p14:creationId xmlns:p14="http://schemas.microsoft.com/office/powerpoint/2010/main" val="315191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74C0B0-B4F5-C54C-9134-653708A6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383" y="347708"/>
            <a:ext cx="11180617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Premier résultat : </a:t>
            </a:r>
            <a:r>
              <a:rPr lang="fr-FR" b="1" dirty="0"/>
              <a:t>Polarisation du vote populaire et réévaluation de l’influence de la précarité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736A29-029E-FE49-B3B6-B9799AFFC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884" y="2373086"/>
            <a:ext cx="10263051" cy="3897086"/>
          </a:xfrm>
        </p:spPr>
        <p:txBody>
          <a:bodyPr/>
          <a:lstStyle/>
          <a:p>
            <a:r>
              <a:rPr lang="fr-FR" dirty="0"/>
              <a:t>Une thèse dominante : expérience de la précarité =&gt; dissout le lien politique</a:t>
            </a:r>
          </a:p>
          <a:p>
            <a:pPr>
              <a:buFont typeface="Wingdings" pitchFamily="2" charset="2"/>
              <a:buChar char="è"/>
            </a:pPr>
            <a:r>
              <a:rPr lang="fr-FR" dirty="0">
                <a:sym typeface="Wingdings" pitchFamily="2" charset="2"/>
              </a:rPr>
              <a:t>Précarité entrainerait :</a:t>
            </a:r>
          </a:p>
          <a:p>
            <a:pPr marL="530352" lvl="1" indent="0">
              <a:buNone/>
            </a:pPr>
            <a:r>
              <a:rPr lang="fr-FR" dirty="0">
                <a:sym typeface="Wingdings" pitchFamily="2" charset="2"/>
              </a:rPr>
              <a:t>- Hausse de l’abstention</a:t>
            </a:r>
          </a:p>
          <a:p>
            <a:pPr marL="530352" lvl="1" indent="0">
              <a:buNone/>
            </a:pPr>
            <a:r>
              <a:rPr lang="fr-FR" dirty="0"/>
              <a:t>- Développement du vote d’extrême-droite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25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1C7B612-99E0-BA46-8DB5-0EA411F7A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89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56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552575-E9F7-CA40-B331-4824D5DE4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799"/>
            <a:ext cx="9862457" cy="1979023"/>
          </a:xfrm>
        </p:spPr>
        <p:txBody>
          <a:bodyPr>
            <a:normAutofit/>
          </a:bodyPr>
          <a:lstStyle/>
          <a:p>
            <a:r>
              <a:rPr lang="fr-FR" sz="3200" dirty="0"/>
              <a:t>Deuxième résultat : </a:t>
            </a:r>
            <a:r>
              <a:rPr lang="fr-FR" sz="3200" b="1" dirty="0"/>
              <a:t>L’entrelacement des rapports sociaux de race – et de genre – et du travail</a:t>
            </a:r>
            <a:r>
              <a:rPr lang="fr-BE" sz="3200" dirty="0">
                <a:effectLst/>
              </a:rPr>
              <a:t> 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E6544F-4610-6B47-916A-34945AD50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7" y="2506662"/>
            <a:ext cx="10515600" cy="4351338"/>
          </a:xfrm>
        </p:spPr>
        <p:txBody>
          <a:bodyPr/>
          <a:lstStyle/>
          <a:p>
            <a:r>
              <a:rPr lang="fr-FR" dirty="0"/>
              <a:t>Importance des parcours migratoires en tant qu’ils impliquent des rapports au travail particuliers…	</a:t>
            </a:r>
          </a:p>
          <a:p>
            <a:r>
              <a:rPr lang="fr-FR" dirty="0"/>
              <a:t>Importance des parcours migratoires en tant qu’ils imposent </a:t>
            </a:r>
            <a:r>
              <a:rPr lang="fr-FR" b="1" dirty="0"/>
              <a:t>une expérience particulière du travail, structurée par la segmentation ethnique </a:t>
            </a:r>
            <a:r>
              <a:rPr lang="fr-FR" dirty="0"/>
              <a:t>du marché du travail et </a:t>
            </a:r>
            <a:r>
              <a:rPr lang="fr-FR" b="1" dirty="0"/>
              <a:t>les discriminations structurelles</a:t>
            </a:r>
            <a:endParaRPr lang="fr-FR" dirty="0"/>
          </a:p>
          <a:p>
            <a:r>
              <a:rPr lang="fr-FR" dirty="0"/>
              <a:t>Les fils et filles de la migration </a:t>
            </a:r>
            <a:r>
              <a:rPr lang="fr-FR" dirty="0" err="1"/>
              <a:t>post-coloniale</a:t>
            </a:r>
            <a:r>
              <a:rPr lang="fr-FR" dirty="0"/>
              <a:t> (Afrique subsaharienne et Maghreb), qui sont celles ceux qui expérimentent la discrimination sur le marché du travail, penchent très largement à gauche.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083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9E17D1C-DE73-1C4F-9896-2E5BC7026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032" y="478335"/>
            <a:ext cx="7858865" cy="5578475"/>
          </a:xfrm>
        </p:spPr>
      </p:pic>
    </p:spTree>
    <p:extLst>
      <p:ext uri="{BB962C8B-B14F-4D97-AF65-F5344CB8AC3E}">
        <p14:creationId xmlns:p14="http://schemas.microsoft.com/office/powerpoint/2010/main" val="150771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C337CE5-ECE1-434D-831D-CEF716E55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234" y="523081"/>
            <a:ext cx="9589532" cy="5811838"/>
          </a:xfrm>
        </p:spPr>
      </p:pic>
    </p:spTree>
    <p:extLst>
      <p:ext uri="{BB962C8B-B14F-4D97-AF65-F5344CB8AC3E}">
        <p14:creationId xmlns:p14="http://schemas.microsoft.com/office/powerpoint/2010/main" val="1764240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2FAD87-750C-9B4A-B23E-AFB2FA07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673" y="323182"/>
            <a:ext cx="10811691" cy="1485900"/>
          </a:xfrm>
        </p:spPr>
        <p:txBody>
          <a:bodyPr>
            <a:normAutofit/>
          </a:bodyPr>
          <a:lstStyle/>
          <a:p>
            <a:r>
              <a:rPr lang="fr-FR" sz="4000" b="1" dirty="0"/>
              <a:t>Troisième résultat : </a:t>
            </a:r>
            <a:r>
              <a:rPr lang="fr-FR" sz="4000" dirty="0"/>
              <a:t>la mort de l’encadrement politique du vote ?</a:t>
            </a:r>
          </a:p>
        </p:txBody>
      </p:sp>
      <p:pic>
        <p:nvPicPr>
          <p:cNvPr id="5" name="Espace réservé du contenu 4" descr="Une image contenant texte, arbre, plante&#10;&#10;Description générée automatiquement">
            <a:extLst>
              <a:ext uri="{FF2B5EF4-FFF2-40B4-BE49-F238E27FC236}">
                <a16:creationId xmlns:a16="http://schemas.microsoft.com/office/drawing/2014/main" id="{5CF5197E-00C1-6B47-9415-005933964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8703" y="1554044"/>
            <a:ext cx="7496852" cy="5303956"/>
          </a:xfr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8A32F45-3639-8840-882C-F27DC560FD13}"/>
              </a:ext>
            </a:extLst>
          </p:cNvPr>
          <p:cNvSpPr txBox="1">
            <a:spLocks/>
          </p:cNvSpPr>
          <p:nvPr/>
        </p:nvSpPr>
        <p:spPr>
          <a:xfrm>
            <a:off x="405063" y="2064120"/>
            <a:ext cx="4580906" cy="4793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778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6FFC54-726D-DB40-8C54-ED00031B6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485502"/>
            <a:ext cx="9601200" cy="1485900"/>
          </a:xfrm>
        </p:spPr>
        <p:txBody>
          <a:bodyPr>
            <a:normAutofit/>
          </a:bodyPr>
          <a:lstStyle/>
          <a:p>
            <a:r>
              <a:rPr lang="fr-FR" sz="3600" dirty="0"/>
              <a:t>L’ancrage dans le territoire : une limite au vote à l’extrême droite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6C8BB9-DF18-5348-BDE4-7AEDB98F8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074" y="1971402"/>
            <a:ext cx="10515600" cy="4802187"/>
          </a:xfrm>
        </p:spPr>
        <p:txBody>
          <a:bodyPr>
            <a:normAutofit/>
          </a:bodyPr>
          <a:lstStyle/>
          <a:p>
            <a:r>
              <a:rPr lang="fr-FR" dirty="0"/>
              <a:t>Notre enquête permet de discuter l’idée de la fin d’une détermination du vote par l’histoire ouvrière et les structures politiques</a:t>
            </a:r>
          </a:p>
          <a:p>
            <a:r>
              <a:rPr lang="fr-FR" dirty="0"/>
              <a:t>Les personnes qui ont un ascendant engagé dans les organisations ouvrières votent moins pour l’extrême-droite. </a:t>
            </a:r>
          </a:p>
          <a:p>
            <a:r>
              <a:rPr lang="fr-FR" dirty="0"/>
              <a:t>L’inscription dans la ville détermine le vote : les « autochtones » sont plus souvent à gauche.</a:t>
            </a:r>
          </a:p>
          <a:p>
            <a:pPr marL="0" indent="0">
              <a:buNone/>
            </a:pPr>
            <a:r>
              <a:rPr lang="fr-FR" dirty="0">
                <a:sym typeface="Wingdings" pitchFamily="2" charset="2"/>
              </a:rPr>
              <a:t> Ainsi, si les organisations politiques ne structurent plus le territoire comme auparavant, mais </a:t>
            </a:r>
            <a:r>
              <a:rPr lang="fr-FR" b="1" dirty="0">
                <a:sym typeface="Wingdings" pitchFamily="2" charset="2"/>
              </a:rPr>
              <a:t>la queue de comète de l’ancrage dans l’histoire ouvrière </a:t>
            </a:r>
            <a:r>
              <a:rPr lang="fr-FR" dirty="0">
                <a:sym typeface="Wingdings" pitchFamily="2" charset="2"/>
              </a:rPr>
              <a:t>peut aussi constituer un frein à l’expansion de l’extrême droite.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031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extérieur, signe, jour&#10;&#10;Description générée automatiquement">
            <a:extLst>
              <a:ext uri="{FF2B5EF4-FFF2-40B4-BE49-F238E27FC236}">
                <a16:creationId xmlns:a16="http://schemas.microsoft.com/office/drawing/2014/main" id="{1EFB8323-243D-BD47-A350-A937FCA09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827" y="163203"/>
            <a:ext cx="9207432" cy="6514177"/>
          </a:xfrm>
        </p:spPr>
      </p:pic>
    </p:spTree>
    <p:extLst>
      <p:ext uri="{BB962C8B-B14F-4D97-AF65-F5344CB8AC3E}">
        <p14:creationId xmlns:p14="http://schemas.microsoft.com/office/powerpoint/2010/main" val="2812313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B2D57A-5F9E-FF49-A5F3-5D86C3AB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646" y="441960"/>
            <a:ext cx="10271760" cy="1485900"/>
          </a:xfrm>
        </p:spPr>
        <p:txBody>
          <a:bodyPr/>
          <a:lstStyle/>
          <a:p>
            <a:r>
              <a:rPr lang="fr-FR" b="1" dirty="0"/>
              <a:t>Conclusions :</a:t>
            </a:r>
            <a:r>
              <a:rPr lang="fr-FR" b="1" i="1" dirty="0"/>
              <a:t> </a:t>
            </a:r>
            <a:r>
              <a:rPr lang="fr-FR" b="1" dirty="0"/>
              <a:t>la politisation électorale au travail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B3A21E-04C4-8648-95C0-4F12CAEE7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063" y="2185853"/>
            <a:ext cx="10998926" cy="4672147"/>
          </a:xfrm>
        </p:spPr>
        <p:txBody>
          <a:bodyPr>
            <a:normAutofit/>
          </a:bodyPr>
          <a:lstStyle/>
          <a:p>
            <a:pPr algn="just"/>
            <a:r>
              <a:rPr lang="fr-BE" dirty="0"/>
              <a:t>L’importance des parcours migratoires et des expériences du travail doivent nous conduire à </a:t>
            </a:r>
            <a:r>
              <a:rPr lang="fr-BE" b="1" dirty="0"/>
              <a:t>appréhender les classes populaires comme plurielles</a:t>
            </a:r>
            <a:r>
              <a:rPr lang="fr-BE" dirty="0"/>
              <a:t>.</a:t>
            </a:r>
          </a:p>
          <a:p>
            <a:pPr algn="just"/>
            <a:r>
              <a:rPr lang="fr-BE" dirty="0"/>
              <a:t>La précarité ne conduit pas nécessairement à voter à l’extrême droite. Elle peut aussi être politisée en faveur de la gauche radicale à partir d’une </a:t>
            </a:r>
            <a:r>
              <a:rPr lang="fr-BE" b="1" dirty="0"/>
              <a:t>expérience subie </a:t>
            </a:r>
            <a:r>
              <a:rPr lang="fr-BE" dirty="0"/>
              <a:t>(discrimination), </a:t>
            </a:r>
            <a:r>
              <a:rPr lang="fr-BE" b="1" dirty="0"/>
              <a:t>héritée</a:t>
            </a:r>
            <a:r>
              <a:rPr lang="fr-BE" dirty="0"/>
              <a:t> (ancrage dans l’histoire ouvrière) ou </a:t>
            </a:r>
            <a:r>
              <a:rPr lang="fr-BE" b="1" dirty="0"/>
              <a:t>conquise</a:t>
            </a:r>
            <a:r>
              <a:rPr lang="fr-BE" dirty="0"/>
              <a:t> (diplôme).</a:t>
            </a:r>
            <a:endParaRPr lang="fr-FR" dirty="0"/>
          </a:p>
          <a:p>
            <a:r>
              <a:rPr lang="fr-FR" dirty="0"/>
              <a:t>L’analyse électorale elle est souvent victime de la « dés-</a:t>
            </a:r>
            <a:r>
              <a:rPr lang="fr-FR" dirty="0" err="1"/>
              <a:t>économisation</a:t>
            </a:r>
            <a:r>
              <a:rPr lang="fr-FR" dirty="0"/>
              <a:t> » de l’analyse des mondes populaires, que sont notamment les banlieues et ou l’ancien bassin minier ; ce à quoi il s’agit de se donner les moyens de pallier : </a:t>
            </a:r>
            <a:r>
              <a:rPr lang="fr-BE" b="1" dirty="0"/>
              <a:t>le territoire doit aussi être considéré comme un ensemble de relations d’emploi construites par une histoire productive et (donc) migratoire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610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DD624-A836-044C-B9DE-A01E23F6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472" y="321815"/>
            <a:ext cx="9601200" cy="1485900"/>
          </a:xfrm>
        </p:spPr>
        <p:txBody>
          <a:bodyPr>
            <a:normAutofit/>
          </a:bodyPr>
          <a:lstStyle/>
          <a:p>
            <a:r>
              <a:rPr lang="fr-FR" b="1" dirty="0"/>
              <a:t>Une enquête en réponse à certaines limites de la sociologie électorale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536232-6166-6C43-BD7B-D5941A55D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Plusieurs idées fréquemment défendues :</a:t>
            </a:r>
          </a:p>
          <a:p>
            <a:r>
              <a:rPr lang="fr-FR" dirty="0"/>
              <a:t>L’idée d’une extrême-droitisation des classes populaires </a:t>
            </a:r>
          </a:p>
          <a:p>
            <a:r>
              <a:rPr lang="fr-FR" dirty="0"/>
              <a:t>Une disruption des clivages politiques classiques</a:t>
            </a:r>
          </a:p>
          <a:p>
            <a:r>
              <a:rPr lang="fr-FR" dirty="0"/>
              <a:t>Un désintérêt et un manque de données concernant les articulations entre politique et travail</a:t>
            </a:r>
          </a:p>
          <a:p>
            <a:r>
              <a:rPr lang="fr-FR" dirty="0"/>
              <a:t>L’absence de données sur les personnes ayant connu – directement ou à travers leur famille – une trajectoire de migration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70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90708B-B74D-E847-B68C-C37D2A1D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L’enquête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EDE175-595C-4044-9EEE-C2EE5F36D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63717"/>
            <a:ext cx="10515600" cy="4351338"/>
          </a:xfrm>
        </p:spPr>
        <p:txBody>
          <a:bodyPr/>
          <a:lstStyle/>
          <a:p>
            <a:r>
              <a:rPr lang="fr-FR" dirty="0"/>
              <a:t>2 villes populaires / polarisées électoralement :</a:t>
            </a:r>
          </a:p>
          <a:p>
            <a:pPr lvl="1"/>
            <a:r>
              <a:rPr lang="fr-FR" dirty="0"/>
              <a:t>Villeneuve-Saint-Georges (Val-de-Marne, 30k </a:t>
            </a:r>
            <a:r>
              <a:rPr lang="fr-FR" dirty="0" err="1"/>
              <a:t>habs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Méricourt (bassin minier lensois, 12k </a:t>
            </a:r>
            <a:r>
              <a:rPr lang="fr-FR" dirty="0" err="1"/>
              <a:t>habs</a:t>
            </a:r>
            <a:r>
              <a:rPr lang="fr-FR" dirty="0"/>
              <a:t>)</a:t>
            </a:r>
          </a:p>
          <a:p>
            <a:r>
              <a:rPr lang="fr-FR" dirty="0"/>
              <a:t>Une passation  « sortie des urnes »</a:t>
            </a:r>
          </a:p>
          <a:p>
            <a:pPr lvl="1"/>
            <a:r>
              <a:rPr lang="fr-FR" dirty="0"/>
              <a:t>80 </a:t>
            </a:r>
            <a:r>
              <a:rPr lang="fr-FR" dirty="0" err="1"/>
              <a:t>enquêteurs·trices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 2076 questionnaires</a:t>
            </a:r>
          </a:p>
          <a:p>
            <a:r>
              <a:rPr lang="fr-FR" dirty="0"/>
              <a:t>11 </a:t>
            </a:r>
            <a:r>
              <a:rPr lang="fr-FR" dirty="0" err="1"/>
              <a:t>auteurs·trices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Des </a:t>
            </a:r>
            <a:r>
              <a:rPr lang="fr-FR" dirty="0" err="1"/>
              <a:t>chercheurs·euses</a:t>
            </a:r>
            <a:r>
              <a:rPr lang="fr-FR" dirty="0"/>
              <a:t> de sciences sociales de divers horizons</a:t>
            </a:r>
          </a:p>
          <a:p>
            <a:pPr lvl="1"/>
            <a:r>
              <a:rPr lang="fr-FR" dirty="0"/>
              <a:t>Une photographe, Cécile Harari, qui a réalisé l’ensemble des photos qui accompagnent cette présentation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332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1772F-7D2E-9748-B7EF-A9678DA49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, extérieur, autoroute&#10;&#10;Description générée automatiquement">
            <a:extLst>
              <a:ext uri="{FF2B5EF4-FFF2-40B4-BE49-F238E27FC236}">
                <a16:creationId xmlns:a16="http://schemas.microsoft.com/office/drawing/2014/main" id="{814AA93A-7641-CC49-B774-D790698F5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490" y="84494"/>
            <a:ext cx="9573979" cy="6773506"/>
          </a:xfrm>
        </p:spPr>
      </p:pic>
    </p:spTree>
    <p:extLst>
      <p:ext uri="{BB962C8B-B14F-4D97-AF65-F5344CB8AC3E}">
        <p14:creationId xmlns:p14="http://schemas.microsoft.com/office/powerpoint/2010/main" val="119634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38BF10-5CD7-FF46-885B-505620B96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DD280AFA-B27D-AC46-88B7-C1C0D531E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00142"/>
            <a:ext cx="6313712" cy="5568839"/>
          </a:xfrm>
        </p:spPr>
      </p:pic>
      <p:pic>
        <p:nvPicPr>
          <p:cNvPr id="7" name="Image 6" descr="Une image contenant table&#10;&#10;Description générée automatiquement">
            <a:extLst>
              <a:ext uri="{FF2B5EF4-FFF2-40B4-BE49-F238E27FC236}">
                <a16:creationId xmlns:a16="http://schemas.microsoft.com/office/drawing/2014/main" id="{2BC7454C-5CD2-F94A-AA08-900DD646F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931" y="400142"/>
            <a:ext cx="57023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71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intérieur, personne, fenêtre, femme&#10;&#10;Description générée automatiquement">
            <a:extLst>
              <a:ext uri="{FF2B5EF4-FFF2-40B4-BE49-F238E27FC236}">
                <a16:creationId xmlns:a16="http://schemas.microsoft.com/office/drawing/2014/main" id="{73B2FABF-433F-7743-9FB7-02863112E4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0" r="-3" b="-3"/>
          <a:stretch/>
        </p:blipFill>
        <p:spPr>
          <a:xfrm>
            <a:off x="5675859" y="3272588"/>
            <a:ext cx="6105382" cy="358541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746902F-974C-8D4C-ADB2-E9D1524E0A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37" r="1" b="1"/>
          <a:stretch/>
        </p:blipFill>
        <p:spPr>
          <a:xfrm>
            <a:off x="513827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7" name="Image 6" descr="Une image contenant personne, assis, intérieur&#10;&#10;Description générée automatiquement">
            <a:extLst>
              <a:ext uri="{FF2B5EF4-FFF2-40B4-BE49-F238E27FC236}">
                <a16:creationId xmlns:a16="http://schemas.microsoft.com/office/drawing/2014/main" id="{F37B4D1E-4E1C-9C47-AF63-C289FC7C14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3" r="17566" b="2"/>
          <a:stretch/>
        </p:blipFill>
        <p:spPr>
          <a:xfrm>
            <a:off x="7972109" y="-22547"/>
            <a:ext cx="3809132" cy="3139531"/>
          </a:xfrm>
          <a:prstGeom prst="rect">
            <a:avLst/>
          </a:prstGeom>
        </p:spPr>
      </p:pic>
      <p:pic>
        <p:nvPicPr>
          <p:cNvPr id="4" name="Image 3" descr="Une image contenant arbre, extérieur, aire de jeux&#10;&#10;Description générée automatiquement">
            <a:extLst>
              <a:ext uri="{FF2B5EF4-FFF2-40B4-BE49-F238E27FC236}">
                <a16:creationId xmlns:a16="http://schemas.microsoft.com/office/drawing/2014/main" id="{6843A394-B896-054F-AFD6-C833A63D29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225" b="4445"/>
          <a:stretch/>
        </p:blipFill>
        <p:spPr>
          <a:xfrm>
            <a:off x="513808" y="4065775"/>
            <a:ext cx="5001186" cy="2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9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AD5AA5-2CAF-F94D-9369-38D4A517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69" y="432004"/>
            <a:ext cx="9601200" cy="1485900"/>
          </a:xfrm>
        </p:spPr>
        <p:txBody>
          <a:bodyPr/>
          <a:lstStyle/>
          <a:p>
            <a:r>
              <a:rPr lang="fr-FR" b="1" dirty="0"/>
              <a:t>Quelques biais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674D9C-637D-8C4C-AFD6-5EC3103D4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621" y="1828969"/>
            <a:ext cx="4082071" cy="4425362"/>
          </a:xfrm>
        </p:spPr>
        <p:txBody>
          <a:bodyPr/>
          <a:lstStyle/>
          <a:p>
            <a:r>
              <a:rPr lang="fr-FR" dirty="0"/>
              <a:t>On ne saisit pas l’abstention</a:t>
            </a:r>
          </a:p>
          <a:p>
            <a:r>
              <a:rPr lang="fr-FR" dirty="0"/>
              <a:t>Les non-réponses (totales ou partielles)…</a:t>
            </a:r>
          </a:p>
          <a:p>
            <a:r>
              <a:rPr lang="fr-FR" dirty="0"/>
              <a:t>… et leurs conséquences :</a:t>
            </a:r>
          </a:p>
          <a:p>
            <a:pPr lvl="1"/>
            <a:r>
              <a:rPr lang="fr-FR" dirty="0"/>
              <a:t>Sous-représentation de l’extrême droite</a:t>
            </a:r>
          </a:p>
          <a:p>
            <a:pPr lvl="1"/>
            <a:r>
              <a:rPr lang="fr-FR" dirty="0" err="1"/>
              <a:t>Sur-représentation</a:t>
            </a:r>
            <a:r>
              <a:rPr lang="fr-FR" dirty="0"/>
              <a:t> de la gauche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786C71-29A3-4747-AAA8-24B51AF5C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062" y="243840"/>
            <a:ext cx="6987965" cy="63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5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Trois grands résultats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fr-FR" dirty="0"/>
              <a:t>L’importance de l’influence des rapports de travail sur l’orientation politique. </a:t>
            </a:r>
          </a:p>
          <a:p>
            <a:pPr marL="457200" lvl="0" indent="-457200">
              <a:buFont typeface="+mj-lt"/>
              <a:buAutoNum type="arabicPeriod"/>
            </a:pPr>
            <a:r>
              <a:rPr lang="fr-FR" dirty="0"/>
              <a:t>L’importance de croiser cette première analyse la prise en compte de rapports sociaux de race</a:t>
            </a:r>
          </a:p>
          <a:p>
            <a:pPr marL="457200" lvl="0" indent="-457200">
              <a:buFont typeface="+mj-lt"/>
              <a:buAutoNum type="arabicPeriod"/>
            </a:pPr>
            <a:r>
              <a:rPr lang="fr-FR" dirty="0"/>
              <a:t>Un questionnement sur le rôle des organisations.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260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extérieur, maison, résidentiel&#10;&#10;Description générée automatiquement">
            <a:extLst>
              <a:ext uri="{FF2B5EF4-FFF2-40B4-BE49-F238E27FC236}">
                <a16:creationId xmlns:a16="http://schemas.microsoft.com/office/drawing/2014/main" id="{B2151E32-8B55-C34F-B95C-94D56D836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7170" y="107058"/>
            <a:ext cx="9542087" cy="6750942"/>
          </a:xfrm>
        </p:spPr>
      </p:pic>
    </p:spTree>
    <p:extLst>
      <p:ext uri="{BB962C8B-B14F-4D97-AF65-F5344CB8AC3E}">
        <p14:creationId xmlns:p14="http://schemas.microsoft.com/office/powerpoint/2010/main" val="211698263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 base">
  <a:themeElements>
    <a:clrScheme name="Personnalisé 1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base" id="{08DBC2E1-48F3-4B38-A142-B3B7D220DD94}" vid="{4C559D27-C2AA-465A-82E4-60A6F6A6970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base</Template>
  <TotalTime>1388</TotalTime>
  <Words>590</Words>
  <Application>Microsoft Macintosh PowerPoint</Application>
  <PresentationFormat>Grand écran</PresentationFormat>
  <Paragraphs>50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Franklin Gothic Book</vt:lpstr>
      <vt:lpstr>Wingdings</vt:lpstr>
      <vt:lpstr>Template ppt base</vt:lpstr>
      <vt:lpstr>Votes Populaires !</vt:lpstr>
      <vt:lpstr>Une enquête en réponse à certaines limites de la sociologie électorale</vt:lpstr>
      <vt:lpstr>L’enquête</vt:lpstr>
      <vt:lpstr>Présentation PowerPoint</vt:lpstr>
      <vt:lpstr>Présentation PowerPoint</vt:lpstr>
      <vt:lpstr>Présentation PowerPoint</vt:lpstr>
      <vt:lpstr>Quelques biais</vt:lpstr>
      <vt:lpstr>Trois grands résultats </vt:lpstr>
      <vt:lpstr>Présentation PowerPoint</vt:lpstr>
      <vt:lpstr>Premier résultat : Polarisation du vote populaire et réévaluation de l’influence de la précarité</vt:lpstr>
      <vt:lpstr>Présentation PowerPoint</vt:lpstr>
      <vt:lpstr>Deuxième résultat : L’entrelacement des rapports sociaux de race – et de genre – et du travail </vt:lpstr>
      <vt:lpstr>Présentation PowerPoint</vt:lpstr>
      <vt:lpstr>Présentation PowerPoint</vt:lpstr>
      <vt:lpstr>Troisième résultat : la mort de l’encadrement politique du vote ?</vt:lpstr>
      <vt:lpstr>L’ancrage dans le territoire : une limite au vote à l’extrême droite ?</vt:lpstr>
      <vt:lpstr>Présentation PowerPoint</vt:lpstr>
      <vt:lpstr>Conclusions : la politisation électorale au travail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Méthodes qualitatives</dc:title>
  <dc:creator>Hugo Touzet</dc:creator>
  <cp:lastModifiedBy>Daniel Veron</cp:lastModifiedBy>
  <cp:revision>60</cp:revision>
  <dcterms:created xsi:type="dcterms:W3CDTF">2020-07-29T12:46:15Z</dcterms:created>
  <dcterms:modified xsi:type="dcterms:W3CDTF">2022-04-07T13:16:37Z</dcterms:modified>
</cp:coreProperties>
</file>