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5" r:id="rId4"/>
    <p:sldId id="269" r:id="rId5"/>
    <p:sldId id="268" r:id="rId6"/>
    <p:sldId id="267" r:id="rId7"/>
    <p:sldId id="271" r:id="rId8"/>
    <p:sldId id="280" r:id="rId9"/>
    <p:sldId id="258" r:id="rId10"/>
    <p:sldId id="259" r:id="rId11"/>
    <p:sldId id="277" r:id="rId12"/>
    <p:sldId id="272" r:id="rId13"/>
    <p:sldId id="278" r:id="rId14"/>
    <p:sldId id="274" r:id="rId15"/>
    <p:sldId id="273" r:id="rId16"/>
    <p:sldId id="275" r:id="rId17"/>
    <p:sldId id="279" r:id="rId18"/>
    <p:sldId id="261" r:id="rId19"/>
    <p:sldId id="260" r:id="rId20"/>
    <p:sldId id="276" r:id="rId21"/>
    <p:sldId id="262" r:id="rId22"/>
    <p:sldId id="263" r:id="rId23"/>
    <p:sldId id="264" r:id="rId24"/>
    <p:sldId id="281" r:id="rId2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881"/>
    <p:restoredTop sz="94609"/>
  </p:normalViewPr>
  <p:slideViewPr>
    <p:cSldViewPr snapToGrid="0" snapToObjects="1">
      <p:cViewPr varScale="1">
        <p:scale>
          <a:sx n="106" d="100"/>
          <a:sy n="106" d="100"/>
        </p:scale>
        <p:origin x="282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Classeur2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\\vfiler1.ac.intranet.sante.gouv.fr\DREEScommun$\SDSE\assurance%20priv&#233;e%20dans%20les%20grands%20pays%20occidentaux\VERSION%20FINALE\R&#233;daction%20&#233;tude\La%20place%20de%20l'assurance%20maladie%20priv&#233;e%2011-05-2017%20JS%20CF%20RR%20MB%20JLL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A250-8C40-90D1-7D1BA69BDE82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A250-8C40-90D1-7D1BA69BDE82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A250-8C40-90D1-7D1BA69BDE82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7-A250-8C40-90D1-7D1BA69BDE82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9-A250-8C40-90D1-7D1BA69BDE82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B-A250-8C40-90D1-7D1BA69BDE82}"/>
              </c:ext>
            </c:extLst>
          </c:dPt>
          <c:dLbls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fr-FR"/>
              </a:p>
            </c:txPr>
            <c:dLblPos val="ctr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Feuil1!$A$2:$A$7</c:f>
              <c:strCache>
                <c:ptCount val="6"/>
                <c:pt idx="0">
                  <c:v>Hopital (public)</c:v>
                </c:pt>
                <c:pt idx="1">
                  <c:v>Hôpital (privé)</c:v>
                </c:pt>
                <c:pt idx="2">
                  <c:v>Soins de ville</c:v>
                </c:pt>
                <c:pt idx="3">
                  <c:v>Médicaments</c:v>
                </c:pt>
                <c:pt idx="4">
                  <c:v>Biens médicaux</c:v>
                </c:pt>
                <c:pt idx="5">
                  <c:v>Transports sanitaires</c:v>
                </c:pt>
              </c:strCache>
            </c:strRef>
          </c:cat>
          <c:val>
            <c:numRef>
              <c:f>Feuil1!$B$2:$B$7</c:f>
              <c:numCache>
                <c:formatCode>0.0%</c:formatCode>
                <c:ptCount val="6"/>
                <c:pt idx="0">
                  <c:v>0.37597442012742144</c:v>
                </c:pt>
                <c:pt idx="1">
                  <c:v>0.10453717732415033</c:v>
                </c:pt>
                <c:pt idx="2">
                  <c:v>0.27344463190697188</c:v>
                </c:pt>
                <c:pt idx="3">
                  <c:v>0.14434561504968288</c:v>
                </c:pt>
                <c:pt idx="4">
                  <c:v>7.9788937374239463E-2</c:v>
                </c:pt>
                <c:pt idx="5">
                  <c:v>2.1909218217534065E-2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A250-8C40-90D1-7D1BA69BDE82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fr-FR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fr-FR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7.7356117898412499E-2"/>
          <c:y val="2.5765506341589299E-2"/>
          <c:w val="0.894531434726902"/>
          <c:h val="0.79042814687256902"/>
        </c:manualLayout>
      </c:layout>
      <c:barChart>
        <c:barDir val="col"/>
        <c:grouping val="percentStacked"/>
        <c:varyColors val="0"/>
        <c:ser>
          <c:idx val="0"/>
          <c:order val="0"/>
          <c:tx>
            <c:strRef>
              <c:f>'Graph 4'!$B$21</c:f>
              <c:strCache>
                <c:ptCount val="1"/>
                <c:pt idx="0">
                  <c:v>Couverture de base obligatoire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 4'!$A$22:$A$27</c:f>
              <c:strCache>
                <c:ptCount val="6"/>
                <c:pt idx="0">
                  <c:v>Pays-Bas</c:v>
                </c:pt>
                <c:pt idx="1">
                  <c:v>France</c:v>
                </c:pt>
                <c:pt idx="2">
                  <c:v>Allemagne</c:v>
                </c:pt>
                <c:pt idx="3">
                  <c:v>Royaume-Uni</c:v>
                </c:pt>
                <c:pt idx="4">
                  <c:v>Espagne</c:v>
                </c:pt>
                <c:pt idx="5">
                  <c:v>Suisse</c:v>
                </c:pt>
              </c:strCache>
            </c:strRef>
          </c:cat>
          <c:val>
            <c:numRef>
              <c:f>'Graph 4'!$B$22:$B$27</c:f>
              <c:numCache>
                <c:formatCode>0.0%</c:formatCode>
                <c:ptCount val="6"/>
                <c:pt idx="0">
                  <c:v>0.84185311487976899</c:v>
                </c:pt>
                <c:pt idx="1">
                  <c:v>0.78026301831575995</c:v>
                </c:pt>
                <c:pt idx="2">
                  <c:v>0.87465910601438701</c:v>
                </c:pt>
                <c:pt idx="3">
                  <c:v>0.84546328928979597</c:v>
                </c:pt>
                <c:pt idx="4">
                  <c:v>0.69217893377183903</c:v>
                </c:pt>
                <c:pt idx="5">
                  <c:v>0.63849268770339096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96-C349-A661-416F9EBA9942}"/>
            </c:ext>
          </c:extLst>
        </c:ser>
        <c:ser>
          <c:idx val="1"/>
          <c:order val="1"/>
          <c:tx>
            <c:strRef>
              <c:f>'Graph 4'!$C$21</c:f>
              <c:strCache>
                <c:ptCount val="1"/>
                <c:pt idx="0">
                  <c:v>Assurance facultative privée</c:v>
                </c:pt>
              </c:strCache>
            </c:strRef>
          </c:tx>
          <c:spPr>
            <a:solidFill>
              <a:srgbClr val="FFFFCC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 4'!$A$22:$A$27</c:f>
              <c:strCache>
                <c:ptCount val="6"/>
                <c:pt idx="0">
                  <c:v>Pays-Bas</c:v>
                </c:pt>
                <c:pt idx="1">
                  <c:v>France</c:v>
                </c:pt>
                <c:pt idx="2">
                  <c:v>Allemagne</c:v>
                </c:pt>
                <c:pt idx="3">
                  <c:v>Royaume-Uni</c:v>
                </c:pt>
                <c:pt idx="4">
                  <c:v>Espagne</c:v>
                </c:pt>
                <c:pt idx="5">
                  <c:v>Suisse</c:v>
                </c:pt>
              </c:strCache>
            </c:strRef>
          </c:cat>
          <c:val>
            <c:numRef>
              <c:f>'Graph 4'!$C$22:$C$27</c:f>
              <c:numCache>
                <c:formatCode>0.0%</c:formatCode>
                <c:ptCount val="6"/>
                <c:pt idx="0">
                  <c:v>7.9169218905989894E-2</c:v>
                </c:pt>
                <c:pt idx="1">
                  <c:v>0.13373162546085801</c:v>
                </c:pt>
                <c:pt idx="2">
                  <c:v>1.5015315387752399E-2</c:v>
                </c:pt>
                <c:pt idx="3">
                  <c:v>3.03308690942608E-2</c:v>
                </c:pt>
                <c:pt idx="4">
                  <c:v>4.0707456067058702E-2</c:v>
                </c:pt>
                <c:pt idx="5">
                  <c:v>7.7874345665167696E-2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F96-C349-A661-416F9EBA9942}"/>
            </c:ext>
          </c:extLst>
        </c:ser>
        <c:ser>
          <c:idx val="2"/>
          <c:order val="2"/>
          <c:tx>
            <c:strRef>
              <c:f>'Graph 4'!$D$21</c:f>
              <c:strCache>
                <c:ptCount val="1"/>
                <c:pt idx="0">
                  <c:v>Reste à charge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'Graph 4'!$A$22:$A$27</c:f>
              <c:strCache>
                <c:ptCount val="6"/>
                <c:pt idx="0">
                  <c:v>Pays-Bas</c:v>
                </c:pt>
                <c:pt idx="1">
                  <c:v>France</c:v>
                </c:pt>
                <c:pt idx="2">
                  <c:v>Allemagne</c:v>
                </c:pt>
                <c:pt idx="3">
                  <c:v>Royaume-Uni</c:v>
                </c:pt>
                <c:pt idx="4">
                  <c:v>Espagne</c:v>
                </c:pt>
                <c:pt idx="5">
                  <c:v>Suisse</c:v>
                </c:pt>
              </c:strCache>
            </c:strRef>
          </c:cat>
          <c:val>
            <c:numRef>
              <c:f>'Graph 4'!$D$22:$D$27</c:f>
              <c:numCache>
                <c:formatCode>0.0%</c:formatCode>
                <c:ptCount val="6"/>
                <c:pt idx="0">
                  <c:v>7.8977666214240697E-2</c:v>
                </c:pt>
                <c:pt idx="1">
                  <c:v>8.6005356223382595E-2</c:v>
                </c:pt>
                <c:pt idx="2">
                  <c:v>0.110325578597861</c:v>
                </c:pt>
                <c:pt idx="3">
                  <c:v>0.124205841615943</c:v>
                </c:pt>
                <c:pt idx="4">
                  <c:v>0.26711361016110202</c:v>
                </c:pt>
                <c:pt idx="5">
                  <c:v>0.283632966631442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F96-C349-A661-416F9EBA99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8"/>
        <c:overlap val="100"/>
        <c:axId val="2132990632"/>
        <c:axId val="2036616440"/>
      </c:barChart>
      <c:catAx>
        <c:axId val="21329906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36616440"/>
        <c:crosses val="autoZero"/>
        <c:auto val="1"/>
        <c:lblAlgn val="ctr"/>
        <c:lblOffset val="100"/>
        <c:noMultiLvlLbl val="0"/>
      </c:catAx>
      <c:valAx>
        <c:axId val="2036616440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1329906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3.60800960387117E-2"/>
          <c:y val="0.914020675213432"/>
          <c:w val="0.91640820773000498"/>
          <c:h val="7.2017580212941495E-2"/>
        </c:manualLayout>
      </c:layout>
      <c:overlay val="0"/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600">
          <a:latin typeface="Arial Narrow" panose="020B0606020202030204" pitchFamily="34" charset="0"/>
        </a:defRPr>
      </a:pPr>
      <a:endParaRPr lang="fr-FR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900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00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900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8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25935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52258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8159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0092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22012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2291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87961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et modifiez le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15143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26368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3902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Cliquez et modifiez le titre</a:t>
            </a:r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33967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L’assurance maladie : bilan et réformes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3F7012-D3DE-0543-A4EE-AC0F8E737BF9}" type="datetimeFigureOut">
              <a:rPr lang="fr-FR" smtClean="0"/>
              <a:t>04/02/2022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fr-FR" dirty="0"/>
              <a:t>Pierre-Yves Geoffard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28BC4-63EE-494D-B6D1-7550AAF194A2}" type="slidenum">
              <a:rPr lang="fr-FR" smtClean="0"/>
              <a:t>‹N°›</a:t>
            </a:fld>
            <a:endParaRPr lang="fr-FR"/>
          </a:p>
        </p:txBody>
      </p:sp>
      <p:pic>
        <p:nvPicPr>
          <p:cNvPr id="7" name="Image 6" descr="PSE_pastill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187" y="5866940"/>
            <a:ext cx="992187" cy="991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7100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26" Type="http://schemas.openxmlformats.org/officeDocument/2006/relationships/image" Target="../media/image28.png"/><Relationship Id="rId39" Type="http://schemas.openxmlformats.org/officeDocument/2006/relationships/image" Target="../media/image41.png"/><Relationship Id="rId21" Type="http://schemas.openxmlformats.org/officeDocument/2006/relationships/image" Target="../media/image23.png"/><Relationship Id="rId34" Type="http://schemas.openxmlformats.org/officeDocument/2006/relationships/image" Target="../media/image36.png"/><Relationship Id="rId42" Type="http://schemas.openxmlformats.org/officeDocument/2006/relationships/image" Target="../media/image44.png"/><Relationship Id="rId47" Type="http://schemas.openxmlformats.org/officeDocument/2006/relationships/image" Target="../media/image49.png"/><Relationship Id="rId50" Type="http://schemas.openxmlformats.org/officeDocument/2006/relationships/image" Target="../media/image52.png"/><Relationship Id="rId55" Type="http://schemas.openxmlformats.org/officeDocument/2006/relationships/image" Target="../media/image57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29" Type="http://schemas.openxmlformats.org/officeDocument/2006/relationships/image" Target="../media/image31.png"/><Relationship Id="rId11" Type="http://schemas.openxmlformats.org/officeDocument/2006/relationships/image" Target="../media/image13.png"/><Relationship Id="rId24" Type="http://schemas.openxmlformats.org/officeDocument/2006/relationships/image" Target="../media/image26.png"/><Relationship Id="rId32" Type="http://schemas.openxmlformats.org/officeDocument/2006/relationships/image" Target="../media/image34.png"/><Relationship Id="rId37" Type="http://schemas.openxmlformats.org/officeDocument/2006/relationships/image" Target="../media/image39.png"/><Relationship Id="rId40" Type="http://schemas.openxmlformats.org/officeDocument/2006/relationships/image" Target="../media/image42.png"/><Relationship Id="rId45" Type="http://schemas.openxmlformats.org/officeDocument/2006/relationships/image" Target="../media/image47.png"/><Relationship Id="rId53" Type="http://schemas.openxmlformats.org/officeDocument/2006/relationships/image" Target="../media/image55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19" Type="http://schemas.openxmlformats.org/officeDocument/2006/relationships/image" Target="../media/image21.png"/><Relationship Id="rId31" Type="http://schemas.openxmlformats.org/officeDocument/2006/relationships/image" Target="../media/image33.png"/><Relationship Id="rId44" Type="http://schemas.openxmlformats.org/officeDocument/2006/relationships/image" Target="../media/image46.png"/><Relationship Id="rId52" Type="http://schemas.openxmlformats.org/officeDocument/2006/relationships/image" Target="../media/image54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4.png"/><Relationship Id="rId27" Type="http://schemas.openxmlformats.org/officeDocument/2006/relationships/image" Target="../media/image29.png"/><Relationship Id="rId30" Type="http://schemas.openxmlformats.org/officeDocument/2006/relationships/image" Target="../media/image32.png"/><Relationship Id="rId35" Type="http://schemas.openxmlformats.org/officeDocument/2006/relationships/image" Target="../media/image37.png"/><Relationship Id="rId43" Type="http://schemas.openxmlformats.org/officeDocument/2006/relationships/image" Target="../media/image45.png"/><Relationship Id="rId48" Type="http://schemas.openxmlformats.org/officeDocument/2006/relationships/image" Target="../media/image50.png"/><Relationship Id="rId56" Type="http://schemas.openxmlformats.org/officeDocument/2006/relationships/image" Target="../media/image58.png"/><Relationship Id="rId8" Type="http://schemas.openxmlformats.org/officeDocument/2006/relationships/image" Target="../media/image10.png"/><Relationship Id="rId51" Type="http://schemas.openxmlformats.org/officeDocument/2006/relationships/image" Target="../media/image53.png"/><Relationship Id="rId3" Type="http://schemas.openxmlformats.org/officeDocument/2006/relationships/image" Target="../media/image5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27.png"/><Relationship Id="rId33" Type="http://schemas.openxmlformats.org/officeDocument/2006/relationships/image" Target="../media/image35.png"/><Relationship Id="rId38" Type="http://schemas.openxmlformats.org/officeDocument/2006/relationships/image" Target="../media/image40.png"/><Relationship Id="rId46" Type="http://schemas.openxmlformats.org/officeDocument/2006/relationships/image" Target="../media/image48.png"/><Relationship Id="rId20" Type="http://schemas.openxmlformats.org/officeDocument/2006/relationships/image" Target="../media/image22.png"/><Relationship Id="rId41" Type="http://schemas.openxmlformats.org/officeDocument/2006/relationships/image" Target="../media/image43.png"/><Relationship Id="rId54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5" Type="http://schemas.openxmlformats.org/officeDocument/2006/relationships/image" Target="../media/image17.png"/><Relationship Id="rId23" Type="http://schemas.openxmlformats.org/officeDocument/2006/relationships/image" Target="../media/image25.png"/><Relationship Id="rId28" Type="http://schemas.openxmlformats.org/officeDocument/2006/relationships/image" Target="../media/image30.png"/><Relationship Id="rId36" Type="http://schemas.openxmlformats.org/officeDocument/2006/relationships/image" Target="../media/image38.png"/><Relationship Id="rId49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r-FR" dirty="0"/>
              <a:t>L’assurance maladie en France </a:t>
            </a:r>
            <a:r>
              <a:rPr lang="fr-FR"/>
              <a:t>: </a:t>
            </a:r>
            <a:br>
              <a:rPr lang="fr-FR"/>
            </a:br>
            <a:r>
              <a:rPr lang="fr-FR" sz="4400"/>
              <a:t>quelles </a:t>
            </a:r>
            <a:r>
              <a:rPr lang="fr-FR" sz="4400" dirty="0"/>
              <a:t>évolutions possibles?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r-FR" dirty="0"/>
              <a:t>Pierre-Yves Geoffard</a:t>
            </a:r>
          </a:p>
          <a:p>
            <a:r>
              <a:rPr lang="fr-FR" i="1" dirty="0"/>
              <a:t>Ecole d’Economie de Paris</a:t>
            </a:r>
          </a:p>
        </p:txBody>
      </p:sp>
    </p:spTree>
    <p:extLst>
      <p:ext uri="{BB962C8B-B14F-4D97-AF65-F5344CB8AC3E}">
        <p14:creationId xmlns:p14="http://schemas.microsoft.com/office/powerpoint/2010/main" val="91455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78251" y="6262688"/>
            <a:ext cx="407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DREES, Comptes de la santé 2017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91DBA9B-E271-8C45-8CF3-DC8ACCCC0C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7400" y="127000"/>
            <a:ext cx="8077200" cy="66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70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3778251" y="6262688"/>
            <a:ext cx="407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DREES, Comptes de la santé 2017</a:t>
            </a:r>
          </a:p>
        </p:txBody>
      </p:sp>
      <p:pic>
        <p:nvPicPr>
          <p:cNvPr id="2" name="Image 1">
            <a:extLst>
              <a:ext uri="{FF2B5EF4-FFF2-40B4-BE49-F238E27FC236}">
                <a16:creationId xmlns:a16="http://schemas.microsoft.com/office/drawing/2014/main" id="{0A2230D3-319B-B347-9029-1CD4F887E5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3076" y="0"/>
            <a:ext cx="802584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1860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Reste à Charge : faible en France (2015)</a:t>
            </a:r>
          </a:p>
        </p:txBody>
      </p:sp>
      <p:graphicFrame>
        <p:nvGraphicFramePr>
          <p:cNvPr id="5" name="Graphique 4"/>
          <p:cNvGraphicFramePr/>
          <p:nvPr>
            <p:extLst>
              <p:ext uri="{D42A27DB-BD31-4B8C-83A1-F6EECF244321}">
                <p14:modId xmlns:p14="http://schemas.microsoft.com/office/powerpoint/2010/main" val="3600359507"/>
              </p:ext>
            </p:extLst>
          </p:nvPr>
        </p:nvGraphicFramePr>
        <p:xfrm>
          <a:off x="1413818" y="1713261"/>
          <a:ext cx="7776864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3778251" y="6262688"/>
            <a:ext cx="43611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DREES, Comptes de la santé en 2016</a:t>
            </a:r>
          </a:p>
        </p:txBody>
      </p:sp>
    </p:spTree>
    <p:extLst>
      <p:ext uri="{BB962C8B-B14F-4D97-AF65-F5344CB8AC3E}">
        <p14:creationId xmlns:p14="http://schemas.microsoft.com/office/powerpoint/2010/main" val="14035955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26B396A7-C478-9C47-B840-4507162722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3450" y="501650"/>
            <a:ext cx="7785100" cy="5854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3767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Pseudo Reste à Charge </a:t>
            </a:r>
            <a:r>
              <a:rPr lang="fr-FR"/>
              <a:t>(avant OC)</a:t>
            </a:r>
            <a:endParaRPr lang="fr-FR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7225" y="1833563"/>
            <a:ext cx="5626100" cy="3797300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3778251" y="6262688"/>
            <a:ext cx="5108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Carine Franc, Aurélie Pierre, QES IRDES 2016</a:t>
            </a:r>
          </a:p>
        </p:txBody>
      </p:sp>
    </p:spTree>
    <p:extLst>
      <p:ext uri="{BB962C8B-B14F-4D97-AF65-F5344CB8AC3E}">
        <p14:creationId xmlns:p14="http://schemas.microsoft.com/office/powerpoint/2010/main" val="3190383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Pseudo Reste à Charge (avant OC)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r-FR" dirty="0"/>
              <a:t>Bas en moyenne</a:t>
            </a:r>
          </a:p>
          <a:p>
            <a:r>
              <a:rPr lang="fr-FR" dirty="0"/>
              <a:t>Mais pour certains, ticket modérateur très élevé (hôpital, dentaire, optique, médicaments) + dépassements</a:t>
            </a:r>
          </a:p>
          <a:p>
            <a:endParaRPr lang="fr-FR" dirty="0"/>
          </a:p>
          <a:p>
            <a:r>
              <a:rPr lang="fr-FR" dirty="0"/>
              <a:t>(vrai) Reste à charge après OC : inégalités?? (data)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Risque de dépense catastrophique non couvert par l’AMO</a:t>
            </a:r>
          </a:p>
          <a:p>
            <a:pPr lvl="1"/>
            <a:r>
              <a:rPr lang="fr-FR" dirty="0"/>
              <a:t>Bouclier sanitaire?</a:t>
            </a:r>
          </a:p>
          <a:p>
            <a:pPr lvl="1"/>
            <a:r>
              <a:rPr lang="fr-FR" dirty="0"/>
              <a:t>Complémentaire universelle?</a:t>
            </a:r>
          </a:p>
          <a:p>
            <a:pPr lvl="2"/>
            <a:r>
              <a:rPr lang="fr-FR" dirty="0"/>
              <a:t>Voie choisie en France : CCMU, ACS, ANI, CSS</a:t>
            </a:r>
          </a:p>
        </p:txBody>
      </p:sp>
    </p:spTree>
    <p:extLst>
      <p:ext uri="{BB962C8B-B14F-4D97-AF65-F5344CB8AC3E}">
        <p14:creationId xmlns:p14="http://schemas.microsoft.com/office/powerpoint/2010/main" val="35041882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Refonder l’assurance-maladie (?)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200" y="1587500"/>
            <a:ext cx="8724900" cy="368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110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1E83D9B6-33DC-B044-90DF-547747F87A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15" y="0"/>
            <a:ext cx="86333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3546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Défaillances du système français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Empilement délétère : la même dépense, deux assureurs.</a:t>
            </a:r>
          </a:p>
          <a:p>
            <a:pPr lvl="1"/>
            <a:r>
              <a:rPr lang="fr-FR" dirty="0"/>
              <a:t>Coûteux</a:t>
            </a:r>
          </a:p>
          <a:p>
            <a:pPr lvl="1"/>
            <a:r>
              <a:rPr lang="fr-FR" dirty="0"/>
              <a:t>Complexe</a:t>
            </a:r>
          </a:p>
          <a:p>
            <a:pPr lvl="2"/>
            <a:r>
              <a:rPr lang="fr-FR" dirty="0"/>
              <a:t>Pour l’usager</a:t>
            </a:r>
          </a:p>
          <a:p>
            <a:pPr lvl="2"/>
            <a:r>
              <a:rPr lang="fr-FR" dirty="0"/>
              <a:t>Pour les professionnels de santé</a:t>
            </a:r>
          </a:p>
          <a:p>
            <a:pPr lvl="1"/>
            <a:r>
              <a:rPr lang="fr-FR" dirty="0"/>
              <a:t>Inefficace : qui </a:t>
            </a:r>
            <a:r>
              <a:rPr lang="fr-FR" b="1" dirty="0"/>
              <a:t>régule</a:t>
            </a:r>
            <a:r>
              <a:rPr lang="fr-FR" dirty="0"/>
              <a:t> la dépense (l’offre de soins)? Ex. ONDAM, vision partielle de la question.</a:t>
            </a:r>
          </a:p>
          <a:p>
            <a:pPr lvl="1"/>
            <a:r>
              <a:rPr lang="fr-FR" dirty="0"/>
              <a:t>Régulation de l’AMO : la perpétuelle tentation du basculement sur l’AMC</a:t>
            </a:r>
          </a:p>
          <a:p>
            <a:pPr lvl="2"/>
            <a:r>
              <a:rPr lang="fr-FR" dirty="0"/>
              <a:t>Hausse du TM, du FH,</a:t>
            </a:r>
            <a:r>
              <a:rPr lang="mr-IN" dirty="0"/>
              <a:t>…</a:t>
            </a:r>
            <a:endParaRPr lang="fr-FR" dirty="0"/>
          </a:p>
          <a:p>
            <a:pPr lvl="2"/>
            <a:r>
              <a:rPr lang="fr-FR" dirty="0"/>
              <a:t>Tarifs bloqués mais dépassements</a:t>
            </a:r>
          </a:p>
        </p:txBody>
      </p:sp>
    </p:spTree>
    <p:extLst>
      <p:ext uri="{BB962C8B-B14F-4D97-AF65-F5344CB8AC3E}">
        <p14:creationId xmlns:p14="http://schemas.microsoft.com/office/powerpoint/2010/main" val="16314808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AMO / AMC : coûts de gestion (2016 / 2020)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Financement par AMO :		155,1 			167,0</a:t>
            </a:r>
          </a:p>
          <a:p>
            <a:pPr lvl="1"/>
            <a:r>
              <a:rPr lang="fr-FR" dirty="0"/>
              <a:t>Coûts de gestion :			7,22  (4,8%)		7,16	(4,3%)</a:t>
            </a:r>
          </a:p>
          <a:p>
            <a:r>
              <a:rPr lang="fr-FR" dirty="0"/>
              <a:t>Financement par AMC : 		26,3 			25,7</a:t>
            </a:r>
          </a:p>
          <a:p>
            <a:pPr lvl="1"/>
            <a:r>
              <a:rPr lang="fr-FR" dirty="0"/>
              <a:t>Coût de gestion :			7,18 M€ (27,8%)	7,62 	(29,6%)</a:t>
            </a:r>
          </a:p>
          <a:p>
            <a:pPr marL="457200" lvl="1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0714887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Santé et dépense de soins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2493BAF7-03DE-1F45-97CD-7C992C0D41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208314"/>
            <a:ext cx="7995557" cy="564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4572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AMC : détails des coûts de gestion (2016)</a:t>
            </a:r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rcRect l="2453" r="2453"/>
          <a:stretch>
            <a:fillRect/>
          </a:stretch>
        </p:blipFill>
        <p:spPr>
          <a:xfrm>
            <a:off x="676250" y="1621068"/>
            <a:ext cx="10515600" cy="4351338"/>
          </a:xfrm>
        </p:spPr>
      </p:pic>
    </p:spTree>
    <p:extLst>
      <p:ext uri="{BB962C8B-B14F-4D97-AF65-F5344CB8AC3E}">
        <p14:creationId xmlns:p14="http://schemas.microsoft.com/office/powerpoint/2010/main" val="324015772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Quelles propositions de réforme?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Quels objectifs?</a:t>
            </a:r>
          </a:p>
          <a:p>
            <a:pPr lvl="1"/>
            <a:r>
              <a:rPr lang="fr-FR" dirty="0"/>
              <a:t>Accès aux soins universel</a:t>
            </a:r>
          </a:p>
          <a:p>
            <a:pPr lvl="1"/>
            <a:r>
              <a:rPr lang="fr-FR" dirty="0"/>
              <a:t>Financement solidaire / équitable</a:t>
            </a:r>
          </a:p>
          <a:p>
            <a:pPr lvl="1"/>
            <a:r>
              <a:rPr lang="fr-FR" dirty="0"/>
              <a:t>Efficience / pertinence de la dépense de soins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dirty="0"/>
              <a:t>Simplifier</a:t>
            </a:r>
          </a:p>
          <a:p>
            <a:pPr lvl="1"/>
            <a:r>
              <a:rPr lang="fr-FR" dirty="0"/>
              <a:t>Supprimer les doublons (l’empilement)</a:t>
            </a:r>
          </a:p>
          <a:p>
            <a:r>
              <a:rPr lang="fr-FR" dirty="0"/>
              <a:t>Clarifier les responsabilités</a:t>
            </a:r>
          </a:p>
          <a:p>
            <a:pPr lvl="1"/>
            <a:r>
              <a:rPr lang="fr-FR" dirty="0"/>
              <a:t>Le payeur doit réguler l’offre des soins qu’il finance</a:t>
            </a:r>
          </a:p>
          <a:p>
            <a:pPr lvl="1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8011444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Propositions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fr-FR" dirty="0"/>
              <a:t>Un monopole (« Grande Sécu »)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La concurrence régulée : + de solidarité ?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/>
              <a:t>« découplage » AMO / AMC selon le type de soins</a:t>
            </a:r>
          </a:p>
          <a:p>
            <a:pPr lvl="1"/>
            <a:r>
              <a:rPr lang="fr-FR" dirty="0"/>
              <a:t>Suppression du TM / consultations médicales, soins hospitaliers</a:t>
            </a:r>
          </a:p>
          <a:p>
            <a:pPr lvl="1"/>
            <a:r>
              <a:rPr lang="fr-FR" dirty="0"/>
              <a:t>Optique, dentaire, auditif (soins et prothèses) -&gt; AMC</a:t>
            </a:r>
          </a:p>
          <a:p>
            <a:pPr lvl="1"/>
            <a:r>
              <a:rPr lang="fr-FR" dirty="0"/>
              <a:t>Médicament : ?</a:t>
            </a:r>
          </a:p>
          <a:p>
            <a:r>
              <a:rPr lang="fr-FR" dirty="0"/>
              <a:t>Une des vertus de la concurrence : innovation</a:t>
            </a:r>
          </a:p>
          <a:p>
            <a:pPr lvl="1"/>
            <a:r>
              <a:rPr lang="fr-FR" dirty="0"/>
              <a:t>Réactivité plus grande dans la prise en charge (e-médecine, DM, nouveaux médicaments,</a:t>
            </a:r>
            <a:r>
              <a:rPr lang="mr-IN" dirty="0"/>
              <a:t>…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Régulation de l’offre de soins (contractualisation, adaptation aux territoires)</a:t>
            </a:r>
          </a:p>
        </p:txBody>
      </p:sp>
    </p:spTree>
    <p:extLst>
      <p:ext uri="{BB962C8B-B14F-4D97-AF65-F5344CB8AC3E}">
        <p14:creationId xmlns:p14="http://schemas.microsoft.com/office/powerpoint/2010/main" val="5664513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régulation de la concurrence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Concurrence : rapproche les prix du coût de production (supprime les rentes)</a:t>
            </a:r>
          </a:p>
          <a:p>
            <a:r>
              <a:rPr lang="fr-FR" dirty="0"/>
              <a:t>En assurance, coût de production dépend de l’assuré</a:t>
            </a:r>
          </a:p>
          <a:p>
            <a:pPr lvl="1"/>
            <a:r>
              <a:rPr lang="fr-FR" dirty="0"/>
              <a:t>Segmentation</a:t>
            </a:r>
          </a:p>
          <a:p>
            <a:pPr lvl="1"/>
            <a:r>
              <a:rPr lang="fr-FR" dirty="0"/>
              <a:t>Tarification au risque : inacceptable (? Âge… )</a:t>
            </a:r>
          </a:p>
          <a:p>
            <a:r>
              <a:rPr lang="fr-FR" dirty="0"/>
              <a:t>Concurrence très encadrée (Suisse, Pays-Bas, Allemagne, USA?,</a:t>
            </a:r>
            <a:r>
              <a:rPr lang="mr-IN" dirty="0"/>
              <a:t>…</a:t>
            </a:r>
            <a:r>
              <a:rPr lang="fr-FR" dirty="0"/>
              <a:t>)</a:t>
            </a:r>
          </a:p>
          <a:p>
            <a:pPr lvl="1"/>
            <a:r>
              <a:rPr lang="fr-FR" dirty="0"/>
              <a:t>Tarification uniforme</a:t>
            </a:r>
          </a:p>
          <a:p>
            <a:pPr lvl="1"/>
            <a:r>
              <a:rPr lang="fr-FR" dirty="0"/>
              <a:t>Double obligation d’assurance</a:t>
            </a:r>
          </a:p>
          <a:p>
            <a:pPr lvl="1"/>
            <a:r>
              <a:rPr lang="fr-FR" dirty="0"/>
              <a:t>Compensation des risques</a:t>
            </a:r>
          </a:p>
        </p:txBody>
      </p:sp>
    </p:spTree>
    <p:extLst>
      <p:ext uri="{BB962C8B-B14F-4D97-AF65-F5344CB8AC3E}">
        <p14:creationId xmlns:p14="http://schemas.microsoft.com/office/powerpoint/2010/main" val="3781627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Quelle régulation des complémentaires 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838200" y="1353312"/>
            <a:ext cx="10515600" cy="5504688"/>
          </a:xfrm>
        </p:spPr>
        <p:txBody>
          <a:bodyPr>
            <a:normAutofit/>
          </a:bodyPr>
          <a:lstStyle/>
          <a:p>
            <a:r>
              <a:rPr lang="fr-FR" dirty="0"/>
              <a:t>Tarification à l’âge autorisée en France (interdite ailleurs…)</a:t>
            </a:r>
          </a:p>
          <a:p>
            <a:pPr lvl="1"/>
            <a:r>
              <a:rPr lang="fr-FR" dirty="0"/>
              <a:t>Forte augmentation des cotisations (départ à la retraite : double peine)</a:t>
            </a:r>
          </a:p>
          <a:p>
            <a:pPr lvl="1"/>
            <a:r>
              <a:rPr lang="fr-FR" dirty="0"/>
              <a:t>L’interdire?</a:t>
            </a:r>
          </a:p>
          <a:p>
            <a:pPr lvl="2"/>
            <a:r>
              <a:rPr lang="fr-FR" dirty="0"/>
              <a:t>incitations des assureurs à sélectionner les risques (attirer les jeunes, et moins les vieux)</a:t>
            </a:r>
          </a:p>
          <a:p>
            <a:pPr lvl="2"/>
            <a:r>
              <a:rPr lang="fr-FR" dirty="0"/>
              <a:t>Pratiques de sélection des risques attestées (US notamment)</a:t>
            </a:r>
          </a:p>
          <a:p>
            <a:pPr lvl="1"/>
            <a:r>
              <a:rPr lang="fr-FR" dirty="0"/>
              <a:t>Interdire ET compenser : la </a:t>
            </a:r>
            <a:r>
              <a:rPr lang="fr-FR" b="1" dirty="0"/>
              <a:t>compensation des risques</a:t>
            </a:r>
          </a:p>
          <a:p>
            <a:pPr lvl="2"/>
            <a:r>
              <a:rPr lang="fr-FR" dirty="0"/>
              <a:t>Subventionner les assureurs au profil de risque plus défavorable</a:t>
            </a:r>
          </a:p>
          <a:p>
            <a:pPr lvl="2"/>
            <a:r>
              <a:rPr lang="fr-FR" dirty="0"/>
              <a:t>Taxer les autres</a:t>
            </a:r>
          </a:p>
          <a:p>
            <a:pPr lvl="1"/>
            <a:r>
              <a:rPr lang="fr-FR" dirty="0"/>
              <a:t>Rétablit un financement solidaire </a:t>
            </a:r>
          </a:p>
          <a:p>
            <a:pPr lvl="1"/>
            <a:r>
              <a:rPr lang="fr-FR" dirty="0"/>
              <a:t>Rétablit les incitations à améliorer le coût / qualité plutôt qu’à sélectionner les risques</a:t>
            </a:r>
          </a:p>
          <a:p>
            <a:pPr lvl="2"/>
            <a:r>
              <a:rPr lang="fr-FR" dirty="0"/>
              <a:t>Mais quels outils pour la régulation?</a:t>
            </a:r>
          </a:p>
        </p:txBody>
      </p:sp>
    </p:spTree>
    <p:extLst>
      <p:ext uri="{BB962C8B-B14F-4D97-AF65-F5344CB8AC3E}">
        <p14:creationId xmlns:p14="http://schemas.microsoft.com/office/powerpoint/2010/main" val="674839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Dépense de soins en France (2020)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3778251" y="6262688"/>
            <a:ext cx="4221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DREES, Dépenses de santé en 2020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190625" y="1778000"/>
            <a:ext cx="284162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CSBM : 209,2 M€</a:t>
            </a:r>
          </a:p>
          <a:p>
            <a:r>
              <a:rPr lang="fr-FR" dirty="0"/>
              <a:t>3100€ / personne</a:t>
            </a:r>
          </a:p>
          <a:p>
            <a:r>
              <a:rPr lang="fr-FR" dirty="0"/>
              <a:t>9,1% PIB </a:t>
            </a:r>
          </a:p>
          <a:p>
            <a:endParaRPr lang="fr-FR" dirty="0"/>
          </a:p>
          <a:p>
            <a:endParaRPr lang="fr-FR" dirty="0"/>
          </a:p>
          <a:p>
            <a:r>
              <a:rPr lang="fr-FR" dirty="0"/>
              <a:t>Dépense courante de santé : 12,4% PIB</a:t>
            </a:r>
          </a:p>
          <a:p>
            <a:r>
              <a:rPr lang="fr-FR" dirty="0"/>
              <a:t> (id. Suède, Allemagne, Pays-Bas, Japon)</a:t>
            </a:r>
          </a:p>
        </p:txBody>
      </p:sp>
      <p:graphicFrame>
        <p:nvGraphicFramePr>
          <p:cNvPr id="6" name="Graphique 5">
            <a:extLst>
              <a:ext uri="{FF2B5EF4-FFF2-40B4-BE49-F238E27FC236}">
                <a16:creationId xmlns:a16="http://schemas.microsoft.com/office/drawing/2014/main" id="{06EADBC6-58CB-7842-830D-A94B662F4F9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8790045"/>
              </p:ext>
            </p:extLst>
          </p:nvPr>
        </p:nvGraphicFramePr>
        <p:xfrm>
          <a:off x="4032250" y="1371600"/>
          <a:ext cx="6209030" cy="4754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2856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3778251" y="6262688"/>
            <a:ext cx="4072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DREES, Comptes de la santé 2017</a:t>
            </a: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94C01F8F-93C4-714B-86A7-1F68896D7F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6652" y="731520"/>
            <a:ext cx="9015598" cy="514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62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Evolution de la dépense de soins en France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EDFEFC66-31E6-8F48-8FE1-9BD6A4CE45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5050" y="1444625"/>
            <a:ext cx="8483600" cy="5486400"/>
          </a:xfrm>
          <a:prstGeom prst="rect">
            <a:avLst/>
          </a:prstGeom>
        </p:spPr>
      </p:pic>
      <p:pic>
        <p:nvPicPr>
          <p:cNvPr id="1025" name="Picture 1" descr="page9image40870912">
            <a:extLst>
              <a:ext uri="{FF2B5EF4-FFF2-40B4-BE49-F238E27FC236}">
                <a16:creationId xmlns:a16="http://schemas.microsoft.com/office/drawing/2014/main" id="{B4C9BE7D-D124-4B5F-89F9-F52359C6A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13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page9image42745856">
            <a:extLst>
              <a:ext uri="{FF2B5EF4-FFF2-40B4-BE49-F238E27FC236}">
                <a16:creationId xmlns:a16="http://schemas.microsoft.com/office/drawing/2014/main" id="{4CE27CA2-5FC0-4B1D-BC06-86E888ECC3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039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page9image42748560">
            <a:extLst>
              <a:ext uri="{FF2B5EF4-FFF2-40B4-BE49-F238E27FC236}">
                <a16:creationId xmlns:a16="http://schemas.microsoft.com/office/drawing/2014/main" id="{47ADA589-37BE-4FE6-AF3D-0FD60332B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0561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age9image42748768">
            <a:extLst>
              <a:ext uri="{FF2B5EF4-FFF2-40B4-BE49-F238E27FC236}">
                <a16:creationId xmlns:a16="http://schemas.microsoft.com/office/drawing/2014/main" id="{6F120124-24F8-4601-8040-1307124D23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6238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page9image42748976">
            <a:extLst>
              <a:ext uri="{FF2B5EF4-FFF2-40B4-BE49-F238E27FC236}">
                <a16:creationId xmlns:a16="http://schemas.microsoft.com/office/drawing/2014/main" id="{B5281B3D-CECB-4A35-B73B-FEBB9C0BD6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197600" cy="109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page9image42749184">
            <a:extLst>
              <a:ext uri="{FF2B5EF4-FFF2-40B4-BE49-F238E27FC236}">
                <a16:creationId xmlns:a16="http://schemas.microsoft.com/office/drawing/2014/main" id="{2BB2A5D6-B1D2-4180-8480-232D2DD899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62814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page9image42749392">
            <a:extLst>
              <a:ext uri="{FF2B5EF4-FFF2-40B4-BE49-F238E27FC236}">
                <a16:creationId xmlns:a16="http://schemas.microsoft.com/office/drawing/2014/main" id="{DD81F385-74D4-44D8-ADF9-B4847D1F1C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210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page9image40868800">
            <a:extLst>
              <a:ext uri="{FF2B5EF4-FFF2-40B4-BE49-F238E27FC236}">
                <a16:creationId xmlns:a16="http://schemas.microsoft.com/office/drawing/2014/main" id="{A2CDC64A-0C15-4AE7-8DA2-F2A02430B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46600" cy="196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page9image42749600">
            <a:extLst>
              <a:ext uri="{FF2B5EF4-FFF2-40B4-BE49-F238E27FC236}">
                <a16:creationId xmlns:a16="http://schemas.microsoft.com/office/drawing/2014/main" id="{EBC6859E-AEF9-48E6-B197-79D1F254DD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" cy="927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age9image62395200">
            <a:extLst>
              <a:ext uri="{FF2B5EF4-FFF2-40B4-BE49-F238E27FC236}">
                <a16:creationId xmlns:a16="http://schemas.microsoft.com/office/drawing/2014/main" id="{6E7BDA24-AD3E-40C9-84A2-99012E7B61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page9image62390384">
            <a:extLst>
              <a:ext uri="{FF2B5EF4-FFF2-40B4-BE49-F238E27FC236}">
                <a16:creationId xmlns:a16="http://schemas.microsoft.com/office/drawing/2014/main" id="{7335F396-D406-4A6A-9478-3009704B9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86200" cy="1079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page9image40871488">
            <a:extLst>
              <a:ext uri="{FF2B5EF4-FFF2-40B4-BE49-F238E27FC236}">
                <a16:creationId xmlns:a16="http://schemas.microsoft.com/office/drawing/2014/main" id="{F1F1D0A9-AF37-46B5-968A-A2450167BB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46500" cy="50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page9image42749808">
            <a:extLst>
              <a:ext uri="{FF2B5EF4-FFF2-40B4-BE49-F238E27FC236}">
                <a16:creationId xmlns:a16="http://schemas.microsoft.com/office/drawing/2014/main" id="{EA0E914C-76C9-4747-83E9-4EB3BD09F2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page9image42750016">
            <a:extLst>
              <a:ext uri="{FF2B5EF4-FFF2-40B4-BE49-F238E27FC236}">
                <a16:creationId xmlns:a16="http://schemas.microsoft.com/office/drawing/2014/main" id="{EE1540D8-1E4F-41A0-AA9E-546910C7DA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66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page9image42750224">
            <a:extLst>
              <a:ext uri="{FF2B5EF4-FFF2-40B4-BE49-F238E27FC236}">
                <a16:creationId xmlns:a16="http://schemas.microsoft.com/office/drawing/2014/main" id="{5EEB6FBA-EF6F-468B-A67A-2C9C4740F7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5200" cy="990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page9image40868608">
            <a:extLst>
              <a:ext uri="{FF2B5EF4-FFF2-40B4-BE49-F238E27FC236}">
                <a16:creationId xmlns:a16="http://schemas.microsoft.com/office/drawing/2014/main" id="{BC5FFEB7-79CB-4C7A-AA75-71CC237023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page9image42750432">
            <a:extLst>
              <a:ext uri="{FF2B5EF4-FFF2-40B4-BE49-F238E27FC236}">
                <a16:creationId xmlns:a16="http://schemas.microsoft.com/office/drawing/2014/main" id="{3F46CB4D-F93E-42C1-8618-152DDEC004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0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page9image42750640">
            <a:extLst>
              <a:ext uri="{FF2B5EF4-FFF2-40B4-BE49-F238E27FC236}">
                <a16:creationId xmlns:a16="http://schemas.microsoft.com/office/drawing/2014/main" id="{84B5FD46-F30C-4065-B942-B5483F1A31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page9image42750848">
            <a:extLst>
              <a:ext uri="{FF2B5EF4-FFF2-40B4-BE49-F238E27FC236}">
                <a16:creationId xmlns:a16="http://schemas.microsoft.com/office/drawing/2014/main" id="{51594E2A-A8F1-4270-A1A1-838EBCA045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page9image42751056">
            <a:extLst>
              <a:ext uri="{FF2B5EF4-FFF2-40B4-BE49-F238E27FC236}">
                <a16:creationId xmlns:a16="http://schemas.microsoft.com/office/drawing/2014/main" id="{772D869A-A009-4013-A443-C0F039651C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5" name="Picture 21" descr="page9image42751264">
            <a:extLst>
              <a:ext uri="{FF2B5EF4-FFF2-40B4-BE49-F238E27FC236}">
                <a16:creationId xmlns:a16="http://schemas.microsoft.com/office/drawing/2014/main" id="{73DEB3FD-A5E6-419A-8A1B-0BCB8FAB0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page9image42751472">
            <a:extLst>
              <a:ext uri="{FF2B5EF4-FFF2-40B4-BE49-F238E27FC236}">
                <a16:creationId xmlns:a16="http://schemas.microsoft.com/office/drawing/2014/main" id="{BC56C92A-DEE7-4C21-8B23-004023C030E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7" name="Picture 23" descr="page9image42751680">
            <a:extLst>
              <a:ext uri="{FF2B5EF4-FFF2-40B4-BE49-F238E27FC236}">
                <a16:creationId xmlns:a16="http://schemas.microsoft.com/office/drawing/2014/main" id="{C60D7CEE-926B-41ED-97DD-268463DF4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page9image42751888">
            <a:extLst>
              <a:ext uri="{FF2B5EF4-FFF2-40B4-BE49-F238E27FC236}">
                <a16:creationId xmlns:a16="http://schemas.microsoft.com/office/drawing/2014/main" id="{D9214B8D-BD5A-44D2-81E6-EC752F2EB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9" name="Picture 25" descr="page9image42752096">
            <a:extLst>
              <a:ext uri="{FF2B5EF4-FFF2-40B4-BE49-F238E27FC236}">
                <a16:creationId xmlns:a16="http://schemas.microsoft.com/office/drawing/2014/main" id="{8D6E3213-E898-4201-BC3A-AEB932294D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2479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page9image42752304">
            <a:extLst>
              <a:ext uri="{FF2B5EF4-FFF2-40B4-BE49-F238E27FC236}">
                <a16:creationId xmlns:a16="http://schemas.microsoft.com/office/drawing/2014/main" id="{D09B7E05-6C41-4D70-A463-B32E53CF3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76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1" name="Picture 27" descr="page9image42752512">
            <a:extLst>
              <a:ext uri="{FF2B5EF4-FFF2-40B4-BE49-F238E27FC236}">
                <a16:creationId xmlns:a16="http://schemas.microsoft.com/office/drawing/2014/main" id="{73EBF11F-20F3-451B-AE7D-2EC75C375F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2" name="Picture 28" descr="page9image40872448">
            <a:extLst>
              <a:ext uri="{FF2B5EF4-FFF2-40B4-BE49-F238E27FC236}">
                <a16:creationId xmlns:a16="http://schemas.microsoft.com/office/drawing/2014/main" id="{2D208221-0A36-4891-B03D-AC8282EA89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3" name="Picture 29" descr="page9image42752720">
            <a:extLst>
              <a:ext uri="{FF2B5EF4-FFF2-40B4-BE49-F238E27FC236}">
                <a16:creationId xmlns:a16="http://schemas.microsoft.com/office/drawing/2014/main" id="{AE7A3A4D-5838-45E9-A453-922AB6017D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22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4" name="Picture 30" descr="page9image40863232">
            <a:extLst>
              <a:ext uri="{FF2B5EF4-FFF2-40B4-BE49-F238E27FC236}">
                <a16:creationId xmlns:a16="http://schemas.microsoft.com/office/drawing/2014/main" id="{B543028F-F555-49CC-8933-FBA90E786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5" name="Picture 31" descr="page9image42752928">
            <a:extLst>
              <a:ext uri="{FF2B5EF4-FFF2-40B4-BE49-F238E27FC236}">
                <a16:creationId xmlns:a16="http://schemas.microsoft.com/office/drawing/2014/main" id="{7060AD06-14CC-4124-A198-C16A21A9C2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22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page9image40872832">
            <a:extLst>
              <a:ext uri="{FF2B5EF4-FFF2-40B4-BE49-F238E27FC236}">
                <a16:creationId xmlns:a16="http://schemas.microsoft.com/office/drawing/2014/main" id="{D9D9ABE9-5369-4597-8508-87FFE61A2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140200" cy="1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7" name="Picture 33" descr="page9image42753136">
            <a:extLst>
              <a:ext uri="{FF2B5EF4-FFF2-40B4-BE49-F238E27FC236}">
                <a16:creationId xmlns:a16="http://schemas.microsoft.com/office/drawing/2014/main" id="{4F9E0660-ABA7-49D0-A005-6238875689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56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8" name="Picture 34" descr="page9image42753344">
            <a:extLst>
              <a:ext uri="{FF2B5EF4-FFF2-40B4-BE49-F238E27FC236}">
                <a16:creationId xmlns:a16="http://schemas.microsoft.com/office/drawing/2014/main" id="{C1C45651-36E8-4163-B10F-83ADAF10D0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742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9" name="Picture 35" descr="page9image42753552">
            <a:extLst>
              <a:ext uri="{FF2B5EF4-FFF2-40B4-BE49-F238E27FC236}">
                <a16:creationId xmlns:a16="http://schemas.microsoft.com/office/drawing/2014/main" id="{7F8F8CB6-C2FE-4CF1-8531-7613592BB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0015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0" name="Picture 36" descr="page9image42753760">
            <a:extLst>
              <a:ext uri="{FF2B5EF4-FFF2-40B4-BE49-F238E27FC236}">
                <a16:creationId xmlns:a16="http://schemas.microsoft.com/office/drawing/2014/main" id="{CEDD46DF-6CA1-48B4-BE92-3B05C33D82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3345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1" name="Picture 37" descr="page9image42753968">
            <a:extLst>
              <a:ext uri="{FF2B5EF4-FFF2-40B4-BE49-F238E27FC236}">
                <a16:creationId xmlns:a16="http://schemas.microsoft.com/office/drawing/2014/main" id="{F071853F-B007-4A9C-AFB3-BAB0CF8B4D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642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page9image42754176">
            <a:extLst>
              <a:ext uri="{FF2B5EF4-FFF2-40B4-BE49-F238E27FC236}">
                <a16:creationId xmlns:a16="http://schemas.microsoft.com/office/drawing/2014/main" id="{8B3BB5F1-6222-4D03-AB33-0A28423CD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350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page9image42754384">
            <a:extLst>
              <a:ext uri="{FF2B5EF4-FFF2-40B4-BE49-F238E27FC236}">
                <a16:creationId xmlns:a16="http://schemas.microsoft.com/office/drawing/2014/main" id="{94A2746C-D6A5-41D7-AC62-9A00CC139E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3058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page9image42754592">
            <a:extLst>
              <a:ext uri="{FF2B5EF4-FFF2-40B4-BE49-F238E27FC236}">
                <a16:creationId xmlns:a16="http://schemas.microsoft.com/office/drawing/2014/main" id="{6D1A1234-5F82-4C38-8CA2-AFDBFAB2DD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794000" cy="97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page9image42754800">
            <a:extLst>
              <a:ext uri="{FF2B5EF4-FFF2-40B4-BE49-F238E27FC236}">
                <a16:creationId xmlns:a16="http://schemas.microsoft.com/office/drawing/2014/main" id="{B0C3B796-A21A-4A9A-BF63-AC61903519F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925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page9image40874560">
            <a:extLst>
              <a:ext uri="{FF2B5EF4-FFF2-40B4-BE49-F238E27FC236}">
                <a16:creationId xmlns:a16="http://schemas.microsoft.com/office/drawing/2014/main" id="{DAE82EB6-5CBF-4328-8E21-0B3409162D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8227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7" name="Picture 43" descr="page9image42755008">
            <a:extLst>
              <a:ext uri="{FF2B5EF4-FFF2-40B4-BE49-F238E27FC236}">
                <a16:creationId xmlns:a16="http://schemas.microsoft.com/office/drawing/2014/main" id="{DE151D3A-29E5-4B72-9F58-871793C63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696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8" name="Picture 44" descr="page9image42755216">
            <a:extLst>
              <a:ext uri="{FF2B5EF4-FFF2-40B4-BE49-F238E27FC236}">
                <a16:creationId xmlns:a16="http://schemas.microsoft.com/office/drawing/2014/main" id="{BC8CEFF9-2075-491D-8EF9-CD583BD3BE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553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page9image42755424">
            <a:extLst>
              <a:ext uri="{FF2B5EF4-FFF2-40B4-BE49-F238E27FC236}">
                <a16:creationId xmlns:a16="http://schemas.microsoft.com/office/drawing/2014/main" id="{A98ECB7C-07E5-4E9E-A24B-6BFEBE332A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426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page9image40866496">
            <a:extLst>
              <a:ext uri="{FF2B5EF4-FFF2-40B4-BE49-F238E27FC236}">
                <a16:creationId xmlns:a16="http://schemas.microsoft.com/office/drawing/2014/main" id="{BE7B6FF7-2EF6-46C7-8209-EFA3A37F49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3434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1" name="Picture 47" descr="page9image42755632">
            <a:extLst>
              <a:ext uri="{FF2B5EF4-FFF2-40B4-BE49-F238E27FC236}">
                <a16:creationId xmlns:a16="http://schemas.microsoft.com/office/drawing/2014/main" id="{A078C294-F874-4C9E-91D7-4E53AE0A6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87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page9image42755840">
            <a:extLst>
              <a:ext uri="{FF2B5EF4-FFF2-40B4-BE49-F238E27FC236}">
                <a16:creationId xmlns:a16="http://schemas.microsoft.com/office/drawing/2014/main" id="{4EE91BE6-B77E-4C0C-A411-E82F953399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3723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page9image42756048">
            <a:extLst>
              <a:ext uri="{FF2B5EF4-FFF2-40B4-BE49-F238E27FC236}">
                <a16:creationId xmlns:a16="http://schemas.microsoft.com/office/drawing/2014/main" id="{3C407A71-CFC6-431D-99DE-CE5693D083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9347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page9image62402480">
            <a:extLst>
              <a:ext uri="{FF2B5EF4-FFF2-40B4-BE49-F238E27FC236}">
                <a16:creationId xmlns:a16="http://schemas.microsoft.com/office/drawing/2014/main" id="{34AF1433-AAAD-4D9D-AD1E-39FE200A8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752600" cy="114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5" name="Picture 51" descr="page9image42756464">
            <a:extLst>
              <a:ext uri="{FF2B5EF4-FFF2-40B4-BE49-F238E27FC236}">
                <a16:creationId xmlns:a16="http://schemas.microsoft.com/office/drawing/2014/main" id="{A5E7592B-C997-492A-83C7-30F2F8A7A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97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page9image42756672">
            <a:extLst>
              <a:ext uri="{FF2B5EF4-FFF2-40B4-BE49-F238E27FC236}">
                <a16:creationId xmlns:a16="http://schemas.microsoft.com/office/drawing/2014/main" id="{205FF801-0D0E-40D0-AAD4-832869A257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4500" cy="850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7" name="Picture 53" descr="page9image42756880">
            <a:extLst>
              <a:ext uri="{FF2B5EF4-FFF2-40B4-BE49-F238E27FC236}">
                <a16:creationId xmlns:a16="http://schemas.microsoft.com/office/drawing/2014/main" id="{FA290FF9-571C-4AA0-9ACE-ACF164A39C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462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8" name="Picture 54" descr="page9image42757088">
            <a:extLst>
              <a:ext uri="{FF2B5EF4-FFF2-40B4-BE49-F238E27FC236}">
                <a16:creationId xmlns:a16="http://schemas.microsoft.com/office/drawing/2014/main" id="{AAD5472C-0246-4287-808B-E0EA14FC7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2070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9" name="Picture 55" descr="page9image42757296">
            <a:extLst>
              <a:ext uri="{FF2B5EF4-FFF2-40B4-BE49-F238E27FC236}">
                <a16:creationId xmlns:a16="http://schemas.microsoft.com/office/drawing/2014/main" id="{224AA5D9-E653-4D58-8195-AE27EA0180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2766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0" name="Picture 56" descr="page9image40862848">
            <a:extLst>
              <a:ext uri="{FF2B5EF4-FFF2-40B4-BE49-F238E27FC236}">
                <a16:creationId xmlns:a16="http://schemas.microsoft.com/office/drawing/2014/main" id="{0FFA78DD-B886-4FD8-A027-E35FAC02CD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130300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81" name="Picture 57" descr="page9image42757504">
            <a:extLst>
              <a:ext uri="{FF2B5EF4-FFF2-40B4-BE49-F238E27FC236}">
                <a16:creationId xmlns:a16="http://schemas.microsoft.com/office/drawing/2014/main" id="{3FE9829D-C459-4070-B13D-160305A098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766300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5445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Dépense de soins : pourquoi une augmentation?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Augmentation de la part de la DNS dans le PIB</a:t>
            </a:r>
          </a:p>
          <a:p>
            <a:r>
              <a:rPr lang="fr-FR" dirty="0"/>
              <a:t>Vieillissement de la population?</a:t>
            </a:r>
          </a:p>
          <a:p>
            <a:pPr lvl="1"/>
            <a:r>
              <a:rPr lang="fr-FR" dirty="0"/>
              <a:t>Oui, mais on vieillit en bien meilleure santé</a:t>
            </a:r>
          </a:p>
          <a:p>
            <a:r>
              <a:rPr lang="fr-FR" dirty="0"/>
              <a:t>Innovation?</a:t>
            </a:r>
          </a:p>
          <a:p>
            <a:pPr lvl="1"/>
            <a:r>
              <a:rPr lang="fr-FR" dirty="0"/>
              <a:t>En santé, peu d’innovations de </a:t>
            </a:r>
            <a:r>
              <a:rPr lang="fr-FR" dirty="0" err="1"/>
              <a:t>process</a:t>
            </a:r>
            <a:r>
              <a:rPr lang="fr-FR" dirty="0"/>
              <a:t>; innovations souvent coûteuses</a:t>
            </a:r>
          </a:p>
          <a:p>
            <a:pPr lvl="1"/>
            <a:r>
              <a:rPr lang="fr-FR" dirty="0"/>
              <a:t>Absence de fongibilité:</a:t>
            </a:r>
          </a:p>
          <a:p>
            <a:pPr lvl="2"/>
            <a:r>
              <a:rPr lang="fr-FR" dirty="0"/>
              <a:t>Un nouveau médicament peut réduire fortement les besoins d’hospitalisation</a:t>
            </a:r>
          </a:p>
          <a:p>
            <a:pPr lvl="2"/>
            <a:r>
              <a:rPr lang="fr-FR" dirty="0"/>
              <a:t>Quelle substitution? (court terme / moyen terme)</a:t>
            </a:r>
          </a:p>
          <a:p>
            <a:r>
              <a:rPr lang="fr-FR" dirty="0" err="1"/>
              <a:t>Cost</a:t>
            </a:r>
            <a:r>
              <a:rPr lang="fr-FR" dirty="0"/>
              <a:t> </a:t>
            </a:r>
            <a:r>
              <a:rPr lang="fr-FR" dirty="0" err="1"/>
              <a:t>disease</a:t>
            </a:r>
            <a:r>
              <a:rPr lang="fr-FR" dirty="0"/>
              <a:t>?</a:t>
            </a:r>
          </a:p>
          <a:p>
            <a:pPr lvl="1"/>
            <a:r>
              <a:rPr lang="fr-FR" dirty="0"/>
              <a:t>Peu de gains de productivité</a:t>
            </a:r>
          </a:p>
        </p:txBody>
      </p:sp>
    </p:spTree>
    <p:extLst>
      <p:ext uri="{BB962C8B-B14F-4D97-AF65-F5344CB8AC3E}">
        <p14:creationId xmlns:p14="http://schemas.microsoft.com/office/powerpoint/2010/main" val="2870103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Financement des soins (2019 et 2020)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/>
              <a:t>Part du RO : 			77,9%			79,8%</a:t>
            </a:r>
          </a:p>
          <a:p>
            <a:r>
              <a:rPr lang="fr-FR" dirty="0"/>
              <a:t>Part des OC : 			13,4%			12,3%</a:t>
            </a:r>
          </a:p>
          <a:p>
            <a:r>
              <a:rPr lang="fr-FR" dirty="0"/>
              <a:t>Ménages : 				7,2%			6,5%</a:t>
            </a:r>
          </a:p>
          <a:p>
            <a:endParaRPr lang="fr-FR" dirty="0"/>
          </a:p>
          <a:p>
            <a:pPr marL="0" indent="0">
              <a:buNone/>
            </a:pP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778251" y="6262688"/>
            <a:ext cx="42222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/>
              <a:t>Source: DREES, Dépenses de santé en 2016</a:t>
            </a:r>
          </a:p>
        </p:txBody>
      </p:sp>
    </p:spTree>
    <p:extLst>
      <p:ext uri="{BB962C8B-B14F-4D97-AF65-F5344CB8AC3E}">
        <p14:creationId xmlns:p14="http://schemas.microsoft.com/office/powerpoint/2010/main" val="9377161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42DFA72F-6DCD-3E47-A295-A0B5BA0B61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5185" y="530352"/>
            <a:ext cx="9956503" cy="5961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9725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A6F9145F-2E5C-D042-9A2A-2E7012AFC17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1214" y="365125"/>
            <a:ext cx="8441698" cy="6492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720769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Bureau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3512</TotalTime>
  <Words>793</Words>
  <Application>Microsoft Office PowerPoint</Application>
  <PresentationFormat>Grand écran</PresentationFormat>
  <Paragraphs>105</Paragraphs>
  <Slides>24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24</vt:i4>
      </vt:variant>
    </vt:vector>
  </HeadingPairs>
  <TitlesOfParts>
    <vt:vector size="28" baseType="lpstr">
      <vt:lpstr>Arial</vt:lpstr>
      <vt:lpstr>Calibri</vt:lpstr>
      <vt:lpstr>Calibri Light</vt:lpstr>
      <vt:lpstr>Thème Office</vt:lpstr>
      <vt:lpstr>L’assurance maladie en France :  quelles évolutions possibles?</vt:lpstr>
      <vt:lpstr>Santé et dépense de soins</vt:lpstr>
      <vt:lpstr>Dépense de soins en France (2020)</vt:lpstr>
      <vt:lpstr>Présentation PowerPoint</vt:lpstr>
      <vt:lpstr>Evolution de la dépense de soins en France</vt:lpstr>
      <vt:lpstr>Dépense de soins : pourquoi une augmentation?</vt:lpstr>
      <vt:lpstr>Financement des soins (2019 et 2020)</vt:lpstr>
      <vt:lpstr>Présentation PowerPoint</vt:lpstr>
      <vt:lpstr>Présentation PowerPoint</vt:lpstr>
      <vt:lpstr>Présentation PowerPoint</vt:lpstr>
      <vt:lpstr>Présentation PowerPoint</vt:lpstr>
      <vt:lpstr>Reste à Charge : faible en France (2015)</vt:lpstr>
      <vt:lpstr>Présentation PowerPoint</vt:lpstr>
      <vt:lpstr>Pseudo Reste à Charge (avant OC)</vt:lpstr>
      <vt:lpstr>Pseudo Reste à Charge (avant OC)</vt:lpstr>
      <vt:lpstr>Refonder l’assurance-maladie (?)</vt:lpstr>
      <vt:lpstr>Présentation PowerPoint</vt:lpstr>
      <vt:lpstr>Défaillances du système français</vt:lpstr>
      <vt:lpstr>AMO / AMC : coûts de gestion (2016 / 2020)</vt:lpstr>
      <vt:lpstr>AMC : détails des coûts de gestion (2016)</vt:lpstr>
      <vt:lpstr>Quelles propositions de réforme?</vt:lpstr>
      <vt:lpstr>Propositions</vt:lpstr>
      <vt:lpstr>Quelle régulation de la concurrence ?</vt:lpstr>
      <vt:lpstr>Quelle régulation des complémentaires 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L’assurance maladie en France</dc:title>
  <dc:creator>Pierre-Yves Geoffard</dc:creator>
  <cp:lastModifiedBy>Olivier Louail</cp:lastModifiedBy>
  <cp:revision>32</cp:revision>
  <dcterms:created xsi:type="dcterms:W3CDTF">2017-10-08T16:14:04Z</dcterms:created>
  <dcterms:modified xsi:type="dcterms:W3CDTF">2022-02-04T08:35:06Z</dcterms:modified>
</cp:coreProperties>
</file>