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3" r:id="rId7"/>
    <p:sldId id="261" r:id="rId8"/>
    <p:sldId id="265" r:id="rId9"/>
    <p:sldId id="262" r:id="rId10"/>
    <p:sldId id="264" r:id="rId11"/>
  </p:sldIdLst>
  <p:sldSz cx="12192000" cy="6858000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237"/>
    <p:restoredTop sz="96197"/>
  </p:normalViewPr>
  <p:slideViewPr>
    <p:cSldViewPr snapToGrid="0" snapToObjects="1">
      <p:cViewPr varScale="1">
        <p:scale>
          <a:sx n="112" d="100"/>
          <a:sy n="112" d="100"/>
        </p:scale>
        <p:origin x="480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9C334D74-5E5D-F245-AEF3-8A00BB79CFC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62DE8F6-F341-6E40-9920-79BF571C336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B13CBAE1-61F2-FC48-9CFB-7169B3C093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14103319-D992-124E-8ADC-FC319F2C48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CFCCFB5-C441-2543-B587-220DF58EDC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43825928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1B934B3F-F7DD-624A-B702-7FE2933212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F312260B-995B-4547-B730-6715EC6EE3A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B155EF4C-2657-354F-BB62-3B05CF903C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690F7787-92F6-2B4B-8E88-61786828E0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E833F4BE-F2E5-4742-B641-5C5E629BAB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4445164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204DA0AF-F2D1-DC48-8E50-767B3D494C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24D3B8F6-1AFB-ED46-92EC-73160489081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437D984-366C-2544-99BF-008409F6739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8FF8FA4-F2EF-F547-8DD1-C834A0B9D0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C87A3646-8C28-8A46-9EB0-D43E485B42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203018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0DB28AD4-2690-A045-B646-0C3509B2D15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C2404ADB-4E8A-B744-977B-6C0EBD091D1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F1A60B8D-701A-B841-86F9-260F1729FA1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E7BF3F53-4CA5-E243-A32A-3C07DEA40D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0B30A011-8C7F-CD43-BA85-0614CFFF87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5C22E165-17C0-FB44-B339-9CD430A6E5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6380564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AD1C4B6-5EC1-F245-A288-7B014F4DA0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4DD52ED4-9DF8-114E-AE9D-3562CDD3807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041E4AC1-71D5-DD42-BE0A-A4DF892C28E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5" name="Espace réservé du texte 4">
            <a:extLst>
              <a:ext uri="{FF2B5EF4-FFF2-40B4-BE49-F238E27FC236}">
                <a16:creationId xmlns:a16="http://schemas.microsoft.com/office/drawing/2014/main" id="{9A6B4286-F2DC-604F-B1BB-B3E5F30CFF2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6" name="Espace réservé du contenu 5">
            <a:extLst>
              <a:ext uri="{FF2B5EF4-FFF2-40B4-BE49-F238E27FC236}">
                <a16:creationId xmlns:a16="http://schemas.microsoft.com/office/drawing/2014/main" id="{E096FDC5-F3A4-D042-A96B-3847365C8265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AC367B3D-35B1-3C46-AC20-1FF335F173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3E0C5354-DDD9-5946-9A08-A5D6012BF7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F0E5099-FB51-2B44-837B-74EAD18911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5273001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F22097FB-56C7-1741-AC84-4E57435348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1993DF3-9F74-B24D-91A9-4574A2A0FC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D4ED99B1-27CC-034F-9A77-A4D6DFABBE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29AB113-74F1-C04F-8E47-50082B293E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9424944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AA937492-778E-1946-ABA6-6D4570EE65E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3" name="Espace réservé du pied de page 2">
            <a:extLst>
              <a:ext uri="{FF2B5EF4-FFF2-40B4-BE49-F238E27FC236}">
                <a16:creationId xmlns:a16="http://schemas.microsoft.com/office/drawing/2014/main" id="{C2E373E5-09B4-9D4B-8095-AAA67A0A82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2F083EEB-A204-084A-838F-A0F415ED17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90766489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325B643D-1700-464D-A114-EED2E2DD9B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0FDE0368-E55A-0A41-B2A1-9018268CA8D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u texte 3">
            <a:extLst>
              <a:ext uri="{FF2B5EF4-FFF2-40B4-BE49-F238E27FC236}">
                <a16:creationId xmlns:a16="http://schemas.microsoft.com/office/drawing/2014/main" id="{90B810A5-EC66-D94E-87C6-C3EC8D537D5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1365C8B8-F118-664C-A5F7-E56E47BBE33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6771E572-32AB-FE44-BBBD-F239257A83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652DC609-120D-4E40-9636-F599CF2702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011688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7EE45EB4-911B-7245-8C05-0A01A535F1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Espace réservé pour une image  2">
            <a:extLst>
              <a:ext uri="{FF2B5EF4-FFF2-40B4-BE49-F238E27FC236}">
                <a16:creationId xmlns:a16="http://schemas.microsoft.com/office/drawing/2014/main" id="{CCF97565-9317-C84D-B8AF-A31E6CCDAA7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>
            <a:extLst>
              <a:ext uri="{FF2B5EF4-FFF2-40B4-BE49-F238E27FC236}">
                <a16:creationId xmlns:a16="http://schemas.microsoft.com/office/drawing/2014/main" id="{FCD5F81C-8A3F-8249-8C8C-E9F9000D7B8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CAF6881F-DB20-A043-9CE4-EE76B13D80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21FBD3EB-D386-B643-9CC4-173C480D79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310DC67F-F6EC-C240-AC90-F9FAE07D8FC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48811006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34AA7385-728F-EA41-9C0E-31BCEE483C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>
            <a:extLst>
              <a:ext uri="{FF2B5EF4-FFF2-40B4-BE49-F238E27FC236}">
                <a16:creationId xmlns:a16="http://schemas.microsoft.com/office/drawing/2014/main" id="{FD917456-3940-E142-8E22-B142643463E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8B3630CC-2D14-6248-9044-B76FB9C3F40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F797ADE5-590B-D24A-96BA-2E4DC9CC93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354BA0F6-49B9-3E4B-BE7F-D18C20E152F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709271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>
            <a:extLst>
              <a:ext uri="{FF2B5EF4-FFF2-40B4-BE49-F238E27FC236}">
                <a16:creationId xmlns:a16="http://schemas.microsoft.com/office/drawing/2014/main" id="{481B764C-2A29-C446-BD4F-8259AE3D991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vertical 2">
            <a:extLst>
              <a:ext uri="{FF2B5EF4-FFF2-40B4-BE49-F238E27FC236}">
                <a16:creationId xmlns:a16="http://schemas.microsoft.com/office/drawing/2014/main" id="{AB1A307F-5254-9445-8325-D19D90461FB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09422D01-10BB-9E49-9A37-5ABD6E29BB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B79E04BD-B600-8C4D-A02D-7AAB807400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37835CBE-9469-0644-B7F3-C5F888C394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26332919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>
            <a:extLst>
              <a:ext uri="{FF2B5EF4-FFF2-40B4-BE49-F238E27FC236}">
                <a16:creationId xmlns:a16="http://schemas.microsoft.com/office/drawing/2014/main" id="{443804EC-96C3-F943-BF92-C19A0997852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D3865077-2EB4-4947-88C6-717BE2A6077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145B4FC5-B525-FD4A-B9A6-9300FDB8FB7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7D1BFDC-CD56-0043-BE43-32148A0184A4}" type="datetimeFigureOut">
              <a:rPr lang="fr-FR" smtClean="0"/>
              <a:t>04/02/2022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C3B252E0-5460-6443-AD0E-A37FFE54DA0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2171CAD0-38D6-D146-91A5-75A11B557B2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C88DBC-99EC-CA49-A964-B0301219B03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8296979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EFB7780A-A747-224D-BE1E-EC6010E8136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r-FR" b="1" dirty="0"/>
              <a:t>La crise de l’hôpital est aussi une crise politique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FCCE3E8C-1504-2F41-9B95-B5947BA9848E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fr-FR" dirty="0"/>
              <a:t>Frédéric </a:t>
            </a:r>
            <a:r>
              <a:rPr lang="fr-FR" dirty="0" err="1"/>
              <a:t>Pierru</a:t>
            </a:r>
            <a:r>
              <a:rPr lang="fr-FR" dirty="0"/>
              <a:t> (CNRS-Arènes)</a:t>
            </a:r>
          </a:p>
        </p:txBody>
      </p:sp>
    </p:spTree>
    <p:extLst>
      <p:ext uri="{BB962C8B-B14F-4D97-AF65-F5344CB8AC3E}">
        <p14:creationId xmlns:p14="http://schemas.microsoft.com/office/powerpoint/2010/main" val="167538683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5A3E37A7-321A-B74E-9B64-F12211A5A8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fr-FR" b="1" dirty="0"/>
              <a:t>Le legs : une offre de soins construite en silos 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F34B7706-9307-F948-B28C-DA36F389067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2197"/>
            <a:ext cx="10515600" cy="4950678"/>
          </a:xfrm>
        </p:spPr>
        <p:txBody>
          <a:bodyPr>
            <a:normAutofit fontScale="92500"/>
          </a:bodyPr>
          <a:lstStyle/>
          <a:p>
            <a:r>
              <a:rPr lang="fr-FR" b="1" dirty="0"/>
              <a:t>Les médecins libéraux contre/tout contre la sécurité sociale</a:t>
            </a:r>
          </a:p>
          <a:p>
            <a:pPr lvl="1"/>
            <a:r>
              <a:rPr lang="fr-FR" dirty="0"/>
              <a:t>Les deux combats décisifs dans la construction de l’identité libérale de la médecine : contre les officiers de santé puis contre les projets d’assurances sociales</a:t>
            </a:r>
          </a:p>
          <a:p>
            <a:pPr lvl="1"/>
            <a:r>
              <a:rPr lang="fr-FR" dirty="0"/>
              <a:t>La Charte de 1927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Le Yalta de 1945 : les libertés médicales préservées dans un cadre socialisé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Le grand tournant de la médecine libérale </a:t>
            </a:r>
            <a:r>
              <a:rPr lang="fr-FR" dirty="0"/>
              <a:t>(1960 – 1971)</a:t>
            </a:r>
          </a:p>
          <a:p>
            <a:r>
              <a:rPr lang="fr-FR" b="1" dirty="0"/>
              <a:t>Un </a:t>
            </a:r>
            <a:r>
              <a:rPr lang="fr-FR" b="1" dirty="0" err="1"/>
              <a:t>hospitalo</a:t>
            </a:r>
            <a:r>
              <a:rPr lang="fr-FR" b="1" dirty="0"/>
              <a:t>-centrisme de plus en plus marqué à partir de 1958</a:t>
            </a:r>
          </a:p>
          <a:p>
            <a:pPr lvl="1"/>
            <a:r>
              <a:rPr lang="fr-FR" dirty="0"/>
              <a:t>L’ouverture de l’hôpital à toutes les classes sociales en 1945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Le </a:t>
            </a:r>
            <a:r>
              <a:rPr lang="fr-FR" dirty="0" err="1">
                <a:solidFill>
                  <a:srgbClr val="FF0000"/>
                </a:solidFill>
              </a:rPr>
              <a:t>Big</a:t>
            </a:r>
            <a:r>
              <a:rPr lang="fr-FR" dirty="0">
                <a:solidFill>
                  <a:srgbClr val="FF0000"/>
                </a:solidFill>
              </a:rPr>
              <a:t> Bang de 1958 : CHU, plein temps hospitalier -&gt; grand schisme médical 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Une tutelle inversée : une politique hospitalière élaborée par l’élite clinicienne</a:t>
            </a:r>
          </a:p>
          <a:p>
            <a:pPr lvl="1"/>
            <a:r>
              <a:rPr lang="fr-FR" dirty="0"/>
              <a:t>Un « Far West hospitalier » avec la pression des élus locaux et </a:t>
            </a:r>
            <a:r>
              <a:rPr lang="fr-FR"/>
              <a:t>des médecin</a:t>
            </a:r>
            <a:r>
              <a:rPr lang="fr-FR" dirty="0"/>
              <a:t>s</a:t>
            </a:r>
          </a:p>
          <a:p>
            <a:r>
              <a:rPr lang="fr-FR" b="1" dirty="0"/>
              <a:t>Les pouvoirs publics : un consensus expansionniste voire inflationniste </a:t>
            </a:r>
          </a:p>
        </p:txBody>
      </p:sp>
    </p:spTree>
    <p:extLst>
      <p:ext uri="{BB962C8B-B14F-4D97-AF65-F5344CB8AC3E}">
        <p14:creationId xmlns:p14="http://schemas.microsoft.com/office/powerpoint/2010/main" val="194879767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DC0F640-8182-FD49-B2E3-2924C7F70A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685753"/>
          </a:xfrm>
        </p:spPr>
        <p:txBody>
          <a:bodyPr>
            <a:normAutofit fontScale="90000"/>
          </a:bodyPr>
          <a:lstStyle/>
          <a:p>
            <a:pPr algn="ctr"/>
            <a:r>
              <a:rPr lang="fr-FR" b="1" dirty="0"/>
              <a:t>Une gouvernance désarticulée 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84FF0A61-B58C-0D4D-A30A-90B92601BD3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173707"/>
            <a:ext cx="10515600" cy="5319168"/>
          </a:xfrm>
        </p:spPr>
        <p:txBody>
          <a:bodyPr>
            <a:normAutofit fontScale="92500" lnSpcReduction="20000"/>
          </a:bodyPr>
          <a:lstStyle/>
          <a:p>
            <a:r>
              <a:rPr lang="fr-FR" b="1" dirty="0"/>
              <a:t>Médecine de ville : le « gaspillage négocié » entre médecins libéraux et Sécurité sociale</a:t>
            </a:r>
          </a:p>
          <a:p>
            <a:pPr lvl="1"/>
            <a:r>
              <a:rPr lang="fr-FR" dirty="0"/>
              <a:t>La dramaturgie de la convention nationale</a:t>
            </a:r>
          </a:p>
          <a:p>
            <a:pPr lvl="1"/>
            <a:r>
              <a:rPr lang="fr-FR" dirty="0"/>
              <a:t>La scissiparité des syndicats de médecins libéraux</a:t>
            </a:r>
          </a:p>
          <a:p>
            <a:pPr lvl="1"/>
            <a:r>
              <a:rPr lang="fr-FR" dirty="0"/>
              <a:t>« Plus libéral que moi, tu meurs »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L’alignement sur le plus petit dénominateur commun</a:t>
            </a:r>
          </a:p>
          <a:p>
            <a:r>
              <a:rPr lang="fr-FR" b="1" dirty="0"/>
              <a:t>L’hôpital : de la commune à l’Etat</a:t>
            </a:r>
          </a:p>
          <a:p>
            <a:pPr lvl="1"/>
            <a:r>
              <a:rPr lang="fr-FR" dirty="0"/>
              <a:t>Le renforcement constant de la tutelle étatique à compter des années 1970 </a:t>
            </a:r>
          </a:p>
          <a:p>
            <a:pPr lvl="1"/>
            <a:r>
              <a:rPr lang="fr-FR" dirty="0"/>
              <a:t>La politique de « rationalisation » du parc hospitalier 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Mais une régulation prudente et négociée jusqu’aux années 1990</a:t>
            </a:r>
          </a:p>
          <a:p>
            <a:r>
              <a:rPr lang="fr-FR" b="1" dirty="0">
                <a:solidFill>
                  <a:srgbClr val="FF0000"/>
                </a:solidFill>
              </a:rPr>
              <a:t>Un exemple : les numerus clausus</a:t>
            </a:r>
          </a:p>
          <a:p>
            <a:pPr lvl="1"/>
            <a:r>
              <a:rPr lang="fr-FR" dirty="0"/>
              <a:t>L’alliance objective des budgétaires et des syndicats de médecins libéraux criant à la « pléthore »</a:t>
            </a:r>
          </a:p>
          <a:p>
            <a:pPr lvl="1"/>
            <a:r>
              <a:rPr lang="fr-FR" dirty="0"/>
              <a:t>L’introduction puis le resserrement du numerus clausus</a:t>
            </a:r>
          </a:p>
          <a:p>
            <a:pPr lvl="1"/>
            <a:r>
              <a:rPr lang="fr-FR" dirty="0"/>
              <a:t>Conséquence à compter de la fin des années 1980 : Nombre de chefs de service dénoncent le manque d’internes pour faire tourner les services hospitaliers</a:t>
            </a:r>
          </a:p>
          <a:p>
            <a:pPr lvl="1"/>
            <a:r>
              <a:rPr lang="fr-FR" dirty="0"/>
              <a:t>Le grand retournement (début 2000) : de la « pléthore » aux « déserts médicaux »</a:t>
            </a:r>
          </a:p>
        </p:txBody>
      </p:sp>
    </p:spTree>
    <p:extLst>
      <p:ext uri="{BB962C8B-B14F-4D97-AF65-F5344CB8AC3E}">
        <p14:creationId xmlns:p14="http://schemas.microsoft.com/office/powerpoint/2010/main" val="153667336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1A85DC0A-C89F-1E45-B21B-8A5014F0D9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fr-FR" b="1" dirty="0"/>
              <a:t>La grande divergence à compter des années 2000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65F0F2D9-15DE-FA48-89C5-EC5FC11C7B6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667250"/>
          </a:xfrm>
        </p:spPr>
        <p:txBody>
          <a:bodyPr>
            <a:normAutofit fontScale="92500" lnSpcReduction="20000"/>
          </a:bodyPr>
          <a:lstStyle/>
          <a:p>
            <a:r>
              <a:rPr lang="fr-FR" b="1" dirty="0"/>
              <a:t>L’inertie du système conventionnel </a:t>
            </a:r>
          </a:p>
          <a:p>
            <a:pPr lvl="1"/>
            <a:r>
              <a:rPr lang="fr-FR" dirty="0"/>
              <a:t>2004 : la fin (de fait) du paritarisme et un État plus présent…</a:t>
            </a:r>
          </a:p>
          <a:p>
            <a:pPr lvl="1"/>
            <a:r>
              <a:rPr lang="fr-FR" dirty="0"/>
              <a:t>… </a:t>
            </a:r>
            <a:r>
              <a:rPr lang="fr-FR" dirty="0">
                <a:solidFill>
                  <a:srgbClr val="FF0000"/>
                </a:solidFill>
              </a:rPr>
              <a:t>Ce qui, dans les faits, ne change pas grand-chose à la politique d’accommodation avec les syndicats de médecins libéraux </a:t>
            </a:r>
          </a:p>
          <a:p>
            <a:pPr lvl="1"/>
            <a:r>
              <a:rPr lang="fr-FR" dirty="0"/>
              <a:t>Les deux inquiétudes des acteurs étatiques : la mobilisation des syndicats de médecins libéraux (traumatisme du Plan Juppé) et, surtout, des internes</a:t>
            </a:r>
          </a:p>
          <a:p>
            <a:r>
              <a:rPr lang="fr-FR" b="1" dirty="0"/>
              <a:t>L’hôpital : le temps de l’hyper-rationalisation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De l’entité budgétaire à l’entité financière avec la T2A</a:t>
            </a:r>
          </a:p>
          <a:p>
            <a:pPr lvl="1"/>
            <a:r>
              <a:rPr lang="fr-FR" dirty="0"/>
              <a:t>Le déploiement tous azimuts des « machines de gestion » dans l’hôpital </a:t>
            </a:r>
          </a:p>
          <a:p>
            <a:pPr lvl="1"/>
            <a:r>
              <a:rPr lang="fr-FR" b="1" dirty="0">
                <a:solidFill>
                  <a:srgbClr val="FF0000"/>
                </a:solidFill>
              </a:rPr>
              <a:t>Une politique hospitalière subordonnée à la politique des finances publiques</a:t>
            </a:r>
          </a:p>
          <a:p>
            <a:r>
              <a:rPr lang="fr-FR" b="1" dirty="0">
                <a:solidFill>
                  <a:srgbClr val="FF0000"/>
                </a:solidFill>
              </a:rPr>
              <a:t>L’autonomisation d’une administration de la santé entrée en mode gestionnaire</a:t>
            </a:r>
          </a:p>
          <a:p>
            <a:pPr lvl="1"/>
            <a:r>
              <a:rPr lang="fr-FR" dirty="0"/>
              <a:t>Au niveau central : l’avènement d’une élite technocratique gestionnaire issue des grands corps de l’État 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La marginalisation progressive de l’élite hospitalière dans la fabrique des réformes</a:t>
            </a:r>
          </a:p>
          <a:p>
            <a:pPr lvl="1"/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4235364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94352E99-512F-1243-BB8B-64177BA52D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fr-FR" b="1" dirty="0"/>
              <a:t>Une réforme clé : HPST 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673EBECF-E7CA-5F4A-A6FA-A21BAED954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55845"/>
            <a:ext cx="10515600" cy="4621118"/>
          </a:xfrm>
        </p:spPr>
        <p:txBody>
          <a:bodyPr>
            <a:normAutofit fontScale="85000" lnSpcReduction="20000"/>
          </a:bodyPr>
          <a:lstStyle/>
          <a:p>
            <a:r>
              <a:rPr lang="fr-FR" b="1" dirty="0"/>
              <a:t>HPST = H + PST</a:t>
            </a:r>
          </a:p>
          <a:p>
            <a:r>
              <a:rPr lang="fr-FR" b="1" dirty="0">
                <a:solidFill>
                  <a:srgbClr val="FF0000"/>
                </a:solidFill>
              </a:rPr>
              <a:t>HPST, fille de la RGPP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La fermeture du milieu décisionnel central au profit des grands corps et des consultants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Un objectif : la réduction des effectifs de fonctionnaires pour réduire les déficits publics</a:t>
            </a:r>
          </a:p>
          <a:p>
            <a:pPr lvl="1"/>
            <a:r>
              <a:rPr lang="fr-FR" dirty="0"/>
              <a:t>Fusionner tous azimuts</a:t>
            </a:r>
          </a:p>
          <a:p>
            <a:r>
              <a:rPr lang="fr-FR" b="1" dirty="0">
                <a:solidFill>
                  <a:srgbClr val="FF0000"/>
                </a:solidFill>
              </a:rPr>
              <a:t>La réforme de la « gouvernance de l’hôpital » (H)</a:t>
            </a:r>
          </a:p>
          <a:p>
            <a:pPr lvl="1"/>
            <a:r>
              <a:rPr lang="fr-FR" dirty="0"/>
              <a:t>Une gouvernance calquée sur celle de l’entreprise </a:t>
            </a:r>
          </a:p>
          <a:p>
            <a:pPr lvl="1"/>
            <a:r>
              <a:rPr lang="fr-FR" dirty="0"/>
              <a:t>Le chef d’établissement : du secrétaire des notables au « patron » de l’hôpital </a:t>
            </a:r>
          </a:p>
          <a:p>
            <a:pPr lvl="1"/>
            <a:r>
              <a:rPr lang="fr-FR" dirty="0"/>
              <a:t>Des élus locaux marginalisés </a:t>
            </a:r>
          </a:p>
          <a:p>
            <a:r>
              <a:rPr lang="fr-FR" b="1" dirty="0"/>
              <a:t>Des ARH aux ARS (PST)</a:t>
            </a:r>
          </a:p>
          <a:p>
            <a:pPr lvl="1"/>
            <a:r>
              <a:rPr lang="fr-FR" dirty="0"/>
              <a:t>La grande fusion d’une administration historiquement faible et divisée</a:t>
            </a:r>
          </a:p>
          <a:p>
            <a:pPr lvl="1"/>
            <a:r>
              <a:rPr lang="fr-FR" dirty="0">
                <a:solidFill>
                  <a:srgbClr val="FF0000"/>
                </a:solidFill>
              </a:rPr>
              <a:t>Des ARS à la main de l’État central</a:t>
            </a:r>
          </a:p>
          <a:p>
            <a:pPr lvl="1"/>
            <a:r>
              <a:rPr lang="fr-FR" dirty="0"/>
              <a:t>Des ARS qui ne peuvent agir sur la médecine de ville</a:t>
            </a:r>
          </a:p>
          <a:p>
            <a:pPr lvl="1"/>
            <a:r>
              <a:rPr lang="fr-FR" dirty="0"/>
              <a:t>Les ARS : des colosses aux pieds d’argile</a:t>
            </a:r>
          </a:p>
        </p:txBody>
      </p:sp>
    </p:spTree>
    <p:extLst>
      <p:ext uri="{BB962C8B-B14F-4D97-AF65-F5344CB8AC3E}">
        <p14:creationId xmlns:p14="http://schemas.microsoft.com/office/powerpoint/2010/main" val="264944039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22631C1-AACF-884B-9EA5-D394DE417E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fr-FR" b="1" dirty="0"/>
              <a:t>Un graphique édifiant </a:t>
            </a:r>
          </a:p>
        </p:txBody>
      </p:sp>
      <p:pic>
        <p:nvPicPr>
          <p:cNvPr id="9" name="Espace réservé du contenu 8">
            <a:extLst>
              <a:ext uri="{FF2B5EF4-FFF2-40B4-BE49-F238E27FC236}">
                <a16:creationId xmlns:a16="http://schemas.microsoft.com/office/drawing/2014/main" id="{8DFCC5B6-B4F4-E849-B73F-6E2D20160F0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282972" y="1825625"/>
            <a:ext cx="7626056" cy="4351338"/>
          </a:xfrm>
        </p:spPr>
      </p:pic>
    </p:spTree>
    <p:extLst>
      <p:ext uri="{BB962C8B-B14F-4D97-AF65-F5344CB8AC3E}">
        <p14:creationId xmlns:p14="http://schemas.microsoft.com/office/powerpoint/2010/main" val="224882456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F9D03202-7F6E-2242-93E5-C035F3C0298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fr-FR" b="1" dirty="0"/>
              <a:t>La décennie terrible : 2010 - 2020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54CA3503-5150-1542-AE38-A61CE9A2A54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14901"/>
            <a:ext cx="10515600" cy="4977974"/>
          </a:xfrm>
        </p:spPr>
        <p:txBody>
          <a:bodyPr>
            <a:normAutofit lnSpcReduction="10000"/>
          </a:bodyPr>
          <a:lstStyle/>
          <a:p>
            <a:r>
              <a:rPr lang="fr-FR" b="1" dirty="0"/>
              <a:t>L’ère de austérité budgétaire une fois la parenthèse keynésienne refermée en 2010</a:t>
            </a:r>
          </a:p>
          <a:p>
            <a:r>
              <a:rPr lang="fr-FR" b="1" dirty="0"/>
              <a:t>Mais une austérité à deux vitesses</a:t>
            </a:r>
          </a:p>
          <a:p>
            <a:pPr lvl="1"/>
            <a:r>
              <a:rPr lang="fr-FR" dirty="0"/>
              <a:t>Une médecine libérale ménagée </a:t>
            </a:r>
          </a:p>
          <a:p>
            <a:pPr lvl="1"/>
            <a:r>
              <a:rPr lang="fr-FR" dirty="0"/>
              <a:t>L’hôpital dans la tempête budgétaire</a:t>
            </a:r>
          </a:p>
          <a:p>
            <a:r>
              <a:rPr lang="fr-FR" b="1" dirty="0"/>
              <a:t>La régulation budgétaire et centralisée de l’hôpital</a:t>
            </a:r>
          </a:p>
          <a:p>
            <a:pPr lvl="1"/>
            <a:r>
              <a:rPr lang="fr-FR" dirty="0"/>
              <a:t>Le gel du point d’indice </a:t>
            </a:r>
            <a:r>
              <a:rPr lang="fr-FR" dirty="0">
                <a:sym typeface="Wingdings" pitchFamily="2" charset="2"/>
              </a:rPr>
              <a:t> perte de PA des soignants</a:t>
            </a:r>
            <a:endParaRPr lang="fr-FR" dirty="0"/>
          </a:p>
          <a:p>
            <a:pPr lvl="1"/>
            <a:r>
              <a:rPr lang="fr-FR" dirty="0"/>
              <a:t>L’ONDAM : de l’objectif de dépenses au budget fermé </a:t>
            </a:r>
          </a:p>
          <a:p>
            <a:pPr lvl="1"/>
            <a:r>
              <a:rPr lang="fr-FR" dirty="0"/>
              <a:t>L’inanité d’une T2A dans une enveloppe fermée</a:t>
            </a:r>
          </a:p>
          <a:p>
            <a:pPr lvl="1"/>
            <a:r>
              <a:rPr lang="fr-FR" dirty="0"/>
              <a:t>Le mot d’ordre du « virage ambulatoire » comme paravent à la régulation budgétaire</a:t>
            </a:r>
          </a:p>
          <a:p>
            <a:pPr lvl="1"/>
            <a:r>
              <a:rPr lang="fr-FR" dirty="0"/>
              <a:t>Forte augmentation de la productivité mais dégradation des conditions de travail</a:t>
            </a:r>
          </a:p>
        </p:txBody>
      </p:sp>
    </p:spTree>
    <p:extLst>
      <p:ext uri="{BB962C8B-B14F-4D97-AF65-F5344CB8AC3E}">
        <p14:creationId xmlns:p14="http://schemas.microsoft.com/office/powerpoint/2010/main" val="289710965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D775A5F1-B080-C74F-A25F-B8CE656E64A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fr-FR" b="1" dirty="0"/>
              <a:t>Une austérité à double vitesse</a:t>
            </a:r>
          </a:p>
        </p:txBody>
      </p:sp>
      <p:pic>
        <p:nvPicPr>
          <p:cNvPr id="5" name="Espace réservé du contenu 4">
            <a:extLst>
              <a:ext uri="{FF2B5EF4-FFF2-40B4-BE49-F238E27FC236}">
                <a16:creationId xmlns:a16="http://schemas.microsoft.com/office/drawing/2014/main" id="{E11B4C4A-ECB2-3845-A305-20DAB52F68A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333767" y="1825625"/>
            <a:ext cx="7833815" cy="4834482"/>
          </a:xfrm>
        </p:spPr>
      </p:pic>
    </p:spTree>
    <p:extLst>
      <p:ext uri="{BB962C8B-B14F-4D97-AF65-F5344CB8AC3E}">
        <p14:creationId xmlns:p14="http://schemas.microsoft.com/office/powerpoint/2010/main" val="132495594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456AAAA-232C-C84B-BE7F-195D5C4EC7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fr-FR" b="1" dirty="0"/>
              <a:t>Des mobilisations soignantes de plus en plus fréquentes mais politiquement inefficaces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BDD79730-030B-DD43-8F0E-86A520BC725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fr-FR" b="1" dirty="0"/>
              <a:t>La fermeture du milieu décisionnel central </a:t>
            </a:r>
          </a:p>
          <a:p>
            <a:r>
              <a:rPr lang="fr-FR" b="1" dirty="0"/>
              <a:t>Des soignants qui historiquement se mobilisent rarement</a:t>
            </a:r>
          </a:p>
          <a:p>
            <a:pPr lvl="1"/>
            <a:r>
              <a:rPr lang="fr-FR" dirty="0"/>
              <a:t>Des médecins plutôt légitimistes (Bourdieu)</a:t>
            </a:r>
          </a:p>
          <a:p>
            <a:pPr lvl="1"/>
            <a:r>
              <a:rPr lang="fr-FR" dirty="0"/>
              <a:t>Des paramédicaux plus féminins et la persistance de la « vocation » </a:t>
            </a:r>
          </a:p>
          <a:p>
            <a:pPr lvl="1"/>
            <a:r>
              <a:rPr lang="fr-FR" dirty="0"/>
              <a:t>Les contraintes de service public</a:t>
            </a:r>
          </a:p>
          <a:p>
            <a:pPr lvl="1"/>
            <a:r>
              <a:rPr lang="fr-FR" dirty="0"/>
              <a:t>Un monde hospitalier très fragmenté et donc peu propice à l’action collective (par opposition à la médecine de ville)</a:t>
            </a:r>
          </a:p>
          <a:p>
            <a:pPr lvl="1"/>
            <a:r>
              <a:rPr lang="fr-FR" dirty="0"/>
              <a:t>Des syndicats globalement désavoués</a:t>
            </a:r>
          </a:p>
          <a:p>
            <a:r>
              <a:rPr lang="fr-FR" b="1" dirty="0"/>
              <a:t>Pourtant depuis 2009, quelques « miracles sociaux » : MDHP en 2009, CIU et CIH en 2018-2019</a:t>
            </a:r>
          </a:p>
          <a:p>
            <a:r>
              <a:rPr lang="fr-FR" b="1" dirty="0"/>
              <a:t>Pour des effets politiques faibles : le « Ségur de la santé »</a:t>
            </a:r>
          </a:p>
          <a:p>
            <a:endParaRPr lang="fr-FR" b="1" dirty="0"/>
          </a:p>
          <a:p>
            <a:pPr lvl="1"/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78076205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13A4A843-D1C2-2740-AADE-09315BEAD6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fr-FR" b="1" dirty="0"/>
              <a:t>Conclusion </a:t>
            </a:r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3335EF04-D4FE-454B-9F70-B312E21D5D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28549"/>
            <a:ext cx="10515600" cy="4964326"/>
          </a:xfrm>
        </p:spPr>
        <p:txBody>
          <a:bodyPr>
            <a:normAutofit fontScale="92500"/>
          </a:bodyPr>
          <a:lstStyle/>
          <a:p>
            <a:r>
              <a:rPr lang="fr-FR" dirty="0"/>
              <a:t>La « crise de l’hôpital » est un sous-produit de la crise systémique de l’offre de soins dans son ensemble (amont et aval de l’hôpital)</a:t>
            </a:r>
          </a:p>
          <a:p>
            <a:r>
              <a:rPr lang="fr-FR" dirty="0"/>
              <a:t>Mais une régulation de l’offre de soins en silos dommageable</a:t>
            </a:r>
          </a:p>
          <a:p>
            <a:r>
              <a:rPr lang="fr-FR" dirty="0">
                <a:solidFill>
                  <a:srgbClr val="FF0000"/>
                </a:solidFill>
              </a:rPr>
              <a:t>L’hôpital est devenu à compter du milieu des années 2000, le bouc émissaire de la politique budgétaire</a:t>
            </a:r>
          </a:p>
          <a:p>
            <a:r>
              <a:rPr lang="fr-FR" dirty="0">
                <a:solidFill>
                  <a:srgbClr val="FF0000"/>
                </a:solidFill>
              </a:rPr>
              <a:t>Les « tableaux de bord » des décideurs sont déséquilibrés au profit des indicateurs financiers (peu de choses sur la qualité de vie au travail, voire même la qualité des soins) </a:t>
            </a:r>
            <a:r>
              <a:rPr lang="fr-FR" dirty="0">
                <a:solidFill>
                  <a:srgbClr val="FF0000"/>
                </a:solidFill>
                <a:sym typeface="Wingdings" pitchFamily="2" charset="2"/>
              </a:rPr>
              <a:t> démission en janvier 2022 de trois experts de l’Observatoire national de la qualité de vie au travail des soignants</a:t>
            </a:r>
            <a:endParaRPr lang="fr-FR" dirty="0">
              <a:solidFill>
                <a:srgbClr val="FF0000"/>
              </a:solidFill>
            </a:endParaRPr>
          </a:p>
          <a:p>
            <a:r>
              <a:rPr lang="fr-FR" dirty="0"/>
              <a:t>Par conséquent : une crise vécue par les soignants et documentée par les sociologues mais ignorée par les décideurs administratifs et politiques jusqu’à la pandémie</a:t>
            </a:r>
          </a:p>
        </p:txBody>
      </p:sp>
    </p:spTree>
    <p:extLst>
      <p:ext uri="{BB962C8B-B14F-4D97-AF65-F5344CB8AC3E}">
        <p14:creationId xmlns:p14="http://schemas.microsoft.com/office/powerpoint/2010/main" val="2398675564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717</TotalTime>
  <Words>932</Words>
  <Application>Microsoft Office PowerPoint</Application>
  <PresentationFormat>Grand écran</PresentationFormat>
  <Paragraphs>85</Paragraphs>
  <Slides>10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3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10</vt:i4>
      </vt:variant>
    </vt:vector>
  </HeadingPairs>
  <TitlesOfParts>
    <vt:vector size="14" baseType="lpstr">
      <vt:lpstr>Arial</vt:lpstr>
      <vt:lpstr>Calibri</vt:lpstr>
      <vt:lpstr>Calibri Light</vt:lpstr>
      <vt:lpstr>Thème Office</vt:lpstr>
      <vt:lpstr>La crise de l’hôpital est aussi une crise politique</vt:lpstr>
      <vt:lpstr>Le legs : une offre de soins construite en silos </vt:lpstr>
      <vt:lpstr>Une gouvernance désarticulée </vt:lpstr>
      <vt:lpstr>La grande divergence à compter des années 2000</vt:lpstr>
      <vt:lpstr>Une réforme clé : HPST </vt:lpstr>
      <vt:lpstr>Un graphique édifiant </vt:lpstr>
      <vt:lpstr>La décennie terrible : 2010 - 2020</vt:lpstr>
      <vt:lpstr>Une austérité à double vitesse</vt:lpstr>
      <vt:lpstr>Des mobilisations soignantes de plus en plus fréquentes mais politiquement inefficaces</vt:lpstr>
      <vt:lpstr>Conclusion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La crise de l’hôpital est aussi une crise politique</dc:title>
  <dc:creator>Frédéric PIERRU</dc:creator>
  <cp:lastModifiedBy>Olivier Louail</cp:lastModifiedBy>
  <cp:revision>50</cp:revision>
  <cp:lastPrinted>2022-01-28T07:11:40Z</cp:lastPrinted>
  <dcterms:created xsi:type="dcterms:W3CDTF">2022-01-27T08:32:19Z</dcterms:created>
  <dcterms:modified xsi:type="dcterms:W3CDTF">2022-02-04T08:34:16Z</dcterms:modified>
</cp:coreProperties>
</file>