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14"/>
  </p:notesMasterIdLst>
  <p:handoutMasterIdLst>
    <p:handoutMasterId r:id="rId15"/>
  </p:handoutMasterIdLst>
  <p:sldIdLst>
    <p:sldId id="386" r:id="rId2"/>
    <p:sldId id="394" r:id="rId3"/>
    <p:sldId id="413" r:id="rId4"/>
    <p:sldId id="395" r:id="rId5"/>
    <p:sldId id="398" r:id="rId6"/>
    <p:sldId id="397" r:id="rId7"/>
    <p:sldId id="399" r:id="rId8"/>
    <p:sldId id="404" r:id="rId9"/>
    <p:sldId id="405" r:id="rId10"/>
    <p:sldId id="406" r:id="rId11"/>
    <p:sldId id="408" r:id="rId12"/>
    <p:sldId id="380" r:id="rId13"/>
  </p:sldIdLst>
  <p:sldSz cx="9144000" cy="6858000" type="screen4x3"/>
  <p:notesSz cx="6858000" cy="97107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5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A00BA"/>
    <a:srgbClr val="7E007E"/>
    <a:srgbClr val="993366"/>
    <a:srgbClr val="CC0099"/>
    <a:srgbClr val="66FFFF"/>
    <a:srgbClr val="99CCFF"/>
    <a:srgbClr val="333300"/>
    <a:srgbClr val="CE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03" autoAdjust="0"/>
    <p:restoredTop sz="91571" autoAdjust="0"/>
  </p:normalViewPr>
  <p:slideViewPr>
    <p:cSldViewPr snapToGrid="0">
      <p:cViewPr varScale="1">
        <p:scale>
          <a:sx n="62" d="100"/>
          <a:sy n="62" d="100"/>
        </p:scale>
        <p:origin x="1432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-2088" y="-114"/>
      </p:cViewPr>
      <p:guideLst>
        <p:guide orient="horz" pos="305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F2F39F-D3DE-49E9-A53F-4EA20875A286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C09CC7BA-3E77-4883-B81F-0D9703AEC2DF}" type="pres">
      <dgm:prSet presAssocID="{A3F2F39F-D3DE-49E9-A53F-4EA20875A28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</dgm:ptLst>
  <dgm:cxnLst>
    <dgm:cxn modelId="{81AC360B-5B7B-4242-B7ED-A0460584FD5D}" type="presOf" srcId="{A3F2F39F-D3DE-49E9-A53F-4EA20875A286}" destId="{C09CC7BA-3E77-4883-B81F-0D9703AEC2D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33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5191A6A-7F0A-43DE-87CC-3E8FC4659F8F}" type="datetime1">
              <a:rPr lang="fr-FR"/>
              <a:pPr>
                <a:defRPr/>
              </a:pPr>
              <a:t>27/01/2022</a:t>
            </a:fld>
            <a:endParaRPr lang="fr-FR" dirty="0"/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3375"/>
            <a:ext cx="29733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23375"/>
            <a:ext cx="29733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44D070D-3A3A-47F9-A232-98B87328D68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33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E9D3470-EBED-47D2-8D48-F7D8434F1107}" type="datetime1">
              <a:rPr lang="fr-FR"/>
              <a:pPr>
                <a:defRPr/>
              </a:pPr>
              <a:t>27/01/2022</a:t>
            </a:fld>
            <a:endParaRPr lang="fr-FR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28663"/>
            <a:ext cx="4854575" cy="36401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1688"/>
            <a:ext cx="5486400" cy="437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177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3375"/>
            <a:ext cx="29733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77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223375"/>
            <a:ext cx="29733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F839CE3-3FC0-4347-B359-591AF47C321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fr-FR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19460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fr-FR" dirty="0" smtClean="0"/>
          </a:p>
        </p:txBody>
      </p:sp>
      <p:sp>
        <p:nvSpPr>
          <p:cNvPr id="34821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A97D15-E1BB-4609-9953-5C9EA54483A4}" type="slidenum">
              <a:rPr lang="fr-FR" altLang="fr-FR"/>
              <a:pPr>
                <a:spcBef>
                  <a:spcPct val="0"/>
                </a:spcBef>
              </a:pPr>
              <a:t>10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28676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fr-FR" dirty="0" smtClean="0">
              <a:solidFill>
                <a:prstClr val="black"/>
              </a:solidFill>
            </a:endParaRPr>
          </a:p>
        </p:txBody>
      </p:sp>
      <p:sp>
        <p:nvSpPr>
          <p:cNvPr id="36869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B8C3BC-6F04-4413-BACC-8F34DCB7346A}" type="slidenum">
              <a:rPr lang="fr-FR" altLang="fr-F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fr-FR" alt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16388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fr-FR" smtClean="0"/>
          </a:p>
        </p:txBody>
      </p:sp>
      <p:sp>
        <p:nvSpPr>
          <p:cNvPr id="38917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F2AF79-B60B-432F-81D7-735AF7B5E479}" type="slidenum">
              <a:rPr lang="fr-FR" altLang="fr-FR"/>
              <a:pPr>
                <a:spcBef>
                  <a:spcPct val="0"/>
                </a:spcBef>
              </a:pPr>
              <a:t>12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17412" name="Espace réservé de l'en-tête 3"/>
          <p:cNvSpPr>
            <a:spLocks noGrp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altLang="fr-FR" smtClean="0"/>
          </a:p>
        </p:txBody>
      </p:sp>
      <p:sp>
        <p:nvSpPr>
          <p:cNvPr id="18437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340F4A-D19C-461A-ADE6-2F21A6ABC33B}" type="slidenum">
              <a:rPr lang="fr-FR" altLang="fr-FR"/>
              <a:pPr>
                <a:spcBef>
                  <a:spcPct val="0"/>
                </a:spcBef>
              </a:pPr>
              <a:t>2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17412" name="Espace réservé de l'en-tête 3"/>
          <p:cNvSpPr>
            <a:spLocks noGrp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altLang="fr-FR" smtClean="0"/>
          </a:p>
        </p:txBody>
      </p:sp>
      <p:sp>
        <p:nvSpPr>
          <p:cNvPr id="20485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C0E2EC-A5EF-47B5-A047-935F90B7C9F1}" type="slidenum">
              <a:rPr lang="fr-FR" altLang="fr-FR"/>
              <a:pPr>
                <a:spcBef>
                  <a:spcPct val="0"/>
                </a:spcBef>
              </a:pPr>
              <a:t>3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18436" name="Espace réservé de l'en-tête 3"/>
          <p:cNvSpPr>
            <a:spLocks noGrp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altLang="fr-FR" smtClean="0"/>
          </a:p>
        </p:txBody>
      </p:sp>
      <p:sp>
        <p:nvSpPr>
          <p:cNvPr id="22533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EAA9A3-5A34-4DAF-8208-964A5737FCEA}" type="slidenum">
              <a:rPr lang="fr-FR" altLang="fr-FR"/>
              <a:pPr>
                <a:spcBef>
                  <a:spcPct val="0"/>
                </a:spcBef>
              </a:pPr>
              <a:t>4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18436" name="Espace réservé de l'en-tête 3"/>
          <p:cNvSpPr>
            <a:spLocks noGrp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altLang="fr-FR" smtClean="0"/>
          </a:p>
        </p:txBody>
      </p:sp>
      <p:sp>
        <p:nvSpPr>
          <p:cNvPr id="24581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4B670F-019A-4735-A03D-A17C12E279D6}" type="slidenum">
              <a:rPr lang="fr-FR" altLang="fr-FR"/>
              <a:pPr>
                <a:spcBef>
                  <a:spcPct val="0"/>
                </a:spcBef>
              </a:pPr>
              <a:t>5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18436" name="Espace réservé de l'en-tête 3"/>
          <p:cNvSpPr>
            <a:spLocks noGrp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altLang="fr-FR" smtClean="0"/>
          </a:p>
        </p:txBody>
      </p:sp>
      <p:sp>
        <p:nvSpPr>
          <p:cNvPr id="26629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4C1D91-80C1-45A6-A703-45B107A2A4D3}" type="slidenum">
              <a:rPr lang="fr-FR" altLang="fr-FR"/>
              <a:pPr>
                <a:spcBef>
                  <a:spcPct val="0"/>
                </a:spcBef>
              </a:pPr>
              <a:t>6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18436" name="Espace réservé de l'en-tête 3"/>
          <p:cNvSpPr>
            <a:spLocks noGrp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altLang="fr-FR" smtClean="0"/>
          </a:p>
        </p:txBody>
      </p:sp>
      <p:sp>
        <p:nvSpPr>
          <p:cNvPr id="28677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C0640E-DFB1-43AD-B53D-9CD0FFE1FD81}" type="slidenum">
              <a:rPr lang="fr-FR" altLang="fr-FR"/>
              <a:pPr>
                <a:spcBef>
                  <a:spcPct val="0"/>
                </a:spcBef>
              </a:pPr>
              <a:t>7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18436" name="Espace réservé de l'en-tête 3"/>
          <p:cNvSpPr>
            <a:spLocks noGrp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fr-FR" altLang="fr-FR" smtClean="0"/>
          </a:p>
        </p:txBody>
      </p:sp>
      <p:sp>
        <p:nvSpPr>
          <p:cNvPr id="30725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7DFE3A-BFE7-40D7-9EE2-12C1B320CD2D}" type="slidenum">
              <a:rPr lang="fr-FR" altLang="fr-FR"/>
              <a:pPr>
                <a:spcBef>
                  <a:spcPct val="0"/>
                </a:spcBef>
              </a:pPr>
              <a:t>8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19460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fr-FR" dirty="0" smtClean="0"/>
          </a:p>
        </p:txBody>
      </p:sp>
      <p:sp>
        <p:nvSpPr>
          <p:cNvPr id="32773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92EAF8-BC71-4169-B4D3-2627C2C817B5}" type="slidenum">
              <a:rPr lang="fr-FR" altLang="fr-FR"/>
              <a:pPr>
                <a:spcBef>
                  <a:spcPct val="0"/>
                </a:spcBef>
              </a:pPr>
              <a:t>9</a:t>
            </a:fld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26950-888B-4520-B8A0-A8819BCECCD6}" type="datetime1">
              <a:rPr lang="fr-FR"/>
              <a:pPr>
                <a:defRPr/>
              </a:pPr>
              <a:t>27/01/2022</a:t>
            </a:fld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9CB847D-FCFC-4965-A347-2B49CFF988B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0108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73920-5FAA-48E4-8D61-7669E064AF25}" type="datetime1">
              <a:rPr lang="fr-FR"/>
              <a:pPr>
                <a:defRPr/>
              </a:pPr>
              <a:t>27/01/2022</a:t>
            </a:fld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2CC664-06E8-41CD-A9C0-0DE9EA33025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3262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66570-23A7-4FED-AD98-41D909D792A3}" type="datetime1">
              <a:rPr lang="fr-FR"/>
              <a:pPr>
                <a:defRPr/>
              </a:pPr>
              <a:t>27/01/2022</a:t>
            </a:fld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F562B7-E1E2-4139-814B-78985F90086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1340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D74D7-6932-4123-9118-763E93301742}" type="datetime1">
              <a:rPr lang="fr-FR"/>
              <a:pPr>
                <a:defRPr/>
              </a:pPr>
              <a:t>27/01/2022</a:t>
            </a:fld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D00CBA-FE4F-4840-8352-E98EE2C1CB1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8568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1ACA0-4F30-40A4-A591-131AFB666424}" type="datetime1">
              <a:rPr lang="fr-FR"/>
              <a:pPr>
                <a:defRPr/>
              </a:pPr>
              <a:t>27/01/2022</a:t>
            </a:fld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F9533B-94C2-4AE6-AE43-37B9311C1F9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6597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EFFC5-1180-44F7-B8C2-DCEECFB67E3E}" type="datetime1">
              <a:rPr lang="fr-FR"/>
              <a:pPr>
                <a:defRPr/>
              </a:pPr>
              <a:t>27/01/2022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739AE7-199C-4592-8362-CAE3340A269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50021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86F09-5801-4D41-8571-AFC0CE8EFFBD}" type="datetime1">
              <a:rPr lang="fr-FR"/>
              <a:pPr>
                <a:defRPr/>
              </a:pPr>
              <a:t>27/01/2022</a:t>
            </a:fld>
            <a:endParaRPr lang="fr-F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50393F4-012F-4BD0-877E-90579C759E4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62308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8C2EF-3502-4751-8B48-BCD00A8CB975}" type="datetime1">
              <a:rPr lang="fr-FR"/>
              <a:pPr>
                <a:defRPr/>
              </a:pPr>
              <a:t>27/01/2022</a:t>
            </a:fld>
            <a:endParaRPr lang="fr-F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C8C3CB6-72B2-44FF-A202-9BF2527DF52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52011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544CD-0961-4A41-BDA9-815BFFFE4839}" type="datetime1">
              <a:rPr lang="fr-FR"/>
              <a:pPr>
                <a:defRPr/>
              </a:pPr>
              <a:t>27/01/2022</a:t>
            </a:fld>
            <a:endParaRPr lang="fr-F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A7F8C8-4194-49FF-88BD-D408C6ED7BC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7992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2F8C0-BE6D-4412-AD65-15BCC2CE5E60}" type="datetime1">
              <a:rPr lang="fr-FR"/>
              <a:pPr>
                <a:defRPr/>
              </a:pPr>
              <a:t>27/01/2022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C3D8CA6-894C-4291-9BDC-985CD39CA17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56321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73D63-DD98-49BA-8501-89557C0F7A19}" type="datetime1">
              <a:rPr lang="fr-FR"/>
              <a:pPr>
                <a:defRPr/>
              </a:pPr>
              <a:t>27/01/2022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3E69D2-5767-4995-922D-B98C5B6A6F0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08116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282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6885B65-C864-4115-935F-E7F54EFB6A58}" type="datetime1">
              <a:rPr lang="fr-FR"/>
              <a:pPr>
                <a:defRPr/>
              </a:pPr>
              <a:t>27/01/2022</a:t>
            </a:fld>
            <a:endParaRPr lang="fr-FR" dirty="0"/>
          </a:p>
        </p:txBody>
      </p:sp>
      <p:sp>
        <p:nvSpPr>
          <p:cNvPr id="282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2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07375" y="6437313"/>
            <a:ext cx="93662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fld id="{35D284EF-E0CC-4438-8B34-6065BCBEBAF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fr-FR" altLang="fr-FR" sz="2400" dirty="0" smtClean="0">
                <a:latin typeface="Times New Roman" pitchFamily="18" charset="0"/>
              </a:endParaRPr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5" r:id="rId1"/>
    <p:sldLayoutId id="2147484116" r:id="rId2"/>
    <p:sldLayoutId id="2147484117" r:id="rId3"/>
    <p:sldLayoutId id="2147484118" r:id="rId4"/>
    <p:sldLayoutId id="2147484119" r:id="rId5"/>
    <p:sldLayoutId id="2147484120" r:id="rId6"/>
    <p:sldLayoutId id="2147484121" r:id="rId7"/>
    <p:sldLayoutId id="2147484122" r:id="rId8"/>
    <p:sldLayoutId id="2147484123" r:id="rId9"/>
    <p:sldLayoutId id="2147484124" r:id="rId10"/>
    <p:sldLayoutId id="214748412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01E6A7-8D19-4A45-8E68-9C88C2F462AF}" type="slidenum">
              <a:rPr lang="fr-FR" altLang="fr-FR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fr-FR" altLang="fr-FR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81050" y="471488"/>
            <a:ext cx="7696200" cy="1143000"/>
          </a:xfrm>
        </p:spPr>
        <p:txBody>
          <a:bodyPr/>
          <a:lstStyle/>
          <a:p>
            <a:r>
              <a:rPr lang="fr-FR" altLang="fr-FR" sz="2400" smtClean="0"/>
              <a:t/>
            </a:r>
            <a:br>
              <a:rPr lang="fr-FR" altLang="fr-FR" sz="2400" smtClean="0"/>
            </a:br>
            <a:endParaRPr lang="fr-FR" altLang="fr-FR" sz="2800" b="1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95338" y="1949450"/>
            <a:ext cx="7889875" cy="4351338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fr-FR" sz="4000" b="1" dirty="0" smtClean="0"/>
              <a:t>Le financement de la santé: une approche hétérodoxe</a:t>
            </a:r>
            <a:endParaRPr lang="fr-FR" sz="4000" dirty="0"/>
          </a:p>
          <a:p>
            <a:pPr lvl="1" algn="just">
              <a:buFontTx/>
              <a:buNone/>
              <a:defRPr/>
            </a:pPr>
            <a:endParaRPr lang="fr-FR" sz="2000" dirty="0" smtClean="0">
              <a:ea typeface="+mn-ea"/>
              <a:cs typeface="+mn-cs"/>
            </a:endParaRPr>
          </a:p>
          <a:p>
            <a:pPr lvl="1" algn="ctr">
              <a:buFontTx/>
              <a:buNone/>
              <a:defRPr/>
            </a:pPr>
            <a:endParaRPr lang="fr-FR" sz="2000" b="1" dirty="0" smtClean="0">
              <a:ea typeface="+mn-ea"/>
              <a:cs typeface="+mn-cs"/>
            </a:endParaRPr>
          </a:p>
          <a:p>
            <a:pPr lvl="1" algn="ctr">
              <a:buFontTx/>
              <a:buNone/>
              <a:defRPr/>
            </a:pPr>
            <a:endParaRPr lang="fr-FR" sz="2000" b="1" dirty="0">
              <a:ea typeface="+mn-ea"/>
              <a:cs typeface="+mn-cs"/>
            </a:endParaRPr>
          </a:p>
          <a:p>
            <a:pPr lvl="1" algn="ctr">
              <a:buFontTx/>
              <a:buNone/>
              <a:defRPr/>
            </a:pPr>
            <a:r>
              <a:rPr lang="fr-FR" sz="2000" b="1" dirty="0" smtClean="0">
                <a:ea typeface="+mn-ea"/>
                <a:cs typeface="+mn-cs"/>
              </a:rPr>
              <a:t>Philippe Batifoulier </a:t>
            </a:r>
          </a:p>
          <a:p>
            <a:pPr lvl="1" algn="ctr">
              <a:buFontTx/>
              <a:buNone/>
              <a:defRPr/>
            </a:pPr>
            <a:r>
              <a:rPr lang="fr-FR" sz="2000" dirty="0" smtClean="0">
                <a:ea typeface="+mn-ea"/>
                <a:cs typeface="+mn-cs"/>
              </a:rPr>
              <a:t>CEPN-CNRS, Université Sorbonne Paris Nord</a:t>
            </a:r>
            <a:endParaRPr lang="fr-FR" sz="2000" dirty="0">
              <a:ea typeface="+mn-ea"/>
              <a:cs typeface="+mn-cs"/>
            </a:endParaRPr>
          </a:p>
          <a:p>
            <a:pPr lvl="1" algn="ctr">
              <a:buFontTx/>
              <a:buNone/>
              <a:defRPr/>
            </a:pPr>
            <a:endParaRPr lang="fr-FR" altLang="fr-FR" sz="2000" b="1" dirty="0" smtClean="0"/>
          </a:p>
          <a:p>
            <a:pPr lvl="1" algn="ctr">
              <a:buFontTx/>
              <a:buNone/>
              <a:defRPr/>
            </a:pPr>
            <a:r>
              <a:rPr lang="fr-FR" altLang="fr-FR" sz="2000" b="1" dirty="0" smtClean="0"/>
              <a:t>APSES janvier 2022</a:t>
            </a:r>
            <a:endParaRPr lang="fr-FR" sz="2000" dirty="0" smtClean="0">
              <a:ea typeface="+mn-ea"/>
              <a:cs typeface="+mn-cs"/>
            </a:endParaRPr>
          </a:p>
          <a:p>
            <a:pPr lvl="1" algn="ctr">
              <a:buFontTx/>
              <a:buNone/>
              <a:defRPr/>
            </a:pPr>
            <a:endParaRPr lang="fr-FR" sz="2000" dirty="0">
              <a:ea typeface="+mn-ea"/>
              <a:cs typeface="+mn-cs"/>
            </a:endParaRPr>
          </a:p>
          <a:p>
            <a:pPr lvl="1" algn="ctr">
              <a:buFontTx/>
              <a:buNone/>
              <a:defRPr/>
            </a:pPr>
            <a:endParaRPr lang="fr-FR" sz="2000" dirty="0" smtClean="0">
              <a:ea typeface="+mn-ea"/>
              <a:cs typeface="+mn-cs"/>
            </a:endParaRPr>
          </a:p>
          <a:p>
            <a:pPr lvl="1" algn="r">
              <a:buFontTx/>
              <a:buNone/>
              <a:defRPr/>
            </a:pPr>
            <a:endParaRPr lang="fr-FR" sz="2000" dirty="0" smtClean="0">
              <a:ea typeface="+mn-ea"/>
              <a:cs typeface="+mn-cs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fr-FR" sz="1800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fr-FR" sz="1800" b="1" dirty="0" smtClean="0"/>
          </a:p>
          <a:p>
            <a:pPr algn="ctr">
              <a:lnSpc>
                <a:spcPct val="90000"/>
              </a:lnSpc>
              <a:defRPr/>
            </a:pPr>
            <a:endParaRPr lang="fr-FR" sz="2000" b="1" i="1" dirty="0" smtClean="0"/>
          </a:p>
        </p:txBody>
      </p:sp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781050" y="5461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2900" b="1">
              <a:solidFill>
                <a:schemeClr val="tx2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7F4743-96DD-4660-91B3-3AE2C9D8AC18}" type="slidenum">
              <a:rPr lang="fr-FR" altLang="fr-FR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fr-FR" altLang="fr-FR" sz="1400"/>
          </a:p>
        </p:txBody>
      </p:sp>
      <p:sp>
        <p:nvSpPr>
          <p:cNvPr id="33795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just"/>
            <a:r>
              <a:rPr lang="fr-FR" altLang="fr-FR" sz="2800" smtClean="0"/>
              <a:t>De l’aléa moral à la théorie de l’aléa moral du patient </a:t>
            </a:r>
          </a:p>
        </p:txBody>
      </p:sp>
      <p:sp>
        <p:nvSpPr>
          <p:cNvPr id="33796" name="Espace réservé du conten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>
              <a:spcBef>
                <a:spcPts val="1800"/>
              </a:spcBef>
            </a:pPr>
            <a:r>
              <a:rPr lang="fr-FR" altLang="fr-FR" sz="2400" dirty="0" smtClean="0"/>
              <a:t>Une machine de guerre</a:t>
            </a:r>
          </a:p>
          <a:p>
            <a:pPr lvl="1" algn="just"/>
            <a:r>
              <a:rPr lang="fr-FR" altLang="fr-FR" sz="2000" dirty="0" err="1" smtClean="0"/>
              <a:t>Pauly</a:t>
            </a:r>
            <a:r>
              <a:rPr lang="fr-FR" altLang="fr-FR" sz="2000" dirty="0" smtClean="0"/>
              <a:t> (1968) : effet prix et perte de bien être. Aléa moral comme distorsion par rapport au jeu du marché</a:t>
            </a:r>
          </a:p>
          <a:p>
            <a:pPr lvl="1" algn="just"/>
            <a:r>
              <a:rPr lang="fr-FR" altLang="fr-FR" sz="2000" dirty="0" smtClean="0"/>
              <a:t>Enquête de la Rand Corporation (1974) : réduction de la quantité d’assurance sans effet sur l’état de santé (</a:t>
            </a:r>
            <a:r>
              <a:rPr lang="fr-FR" altLang="fr-FR" sz="1800" dirty="0" smtClean="0"/>
              <a:t>Elasticité prix autour de - 0.2 et ticket modérateur optimal à 25%)</a:t>
            </a:r>
          </a:p>
          <a:p>
            <a:pPr algn="just">
              <a:spcBef>
                <a:spcPts val="1800"/>
              </a:spcBef>
            </a:pPr>
            <a:r>
              <a:rPr lang="fr-FR" altLang="fr-FR" sz="2400" dirty="0" smtClean="0"/>
              <a:t>Controverse </a:t>
            </a:r>
            <a:r>
              <a:rPr lang="fr-FR" altLang="fr-FR" sz="2400" dirty="0" smtClean="0"/>
              <a:t>: L’aléa moral comme effet revenu permettant d’accéder aux soins </a:t>
            </a:r>
            <a:endParaRPr lang="fr-FR" altLang="fr-FR" sz="2400" i="1" dirty="0" smtClean="0"/>
          </a:p>
          <a:p>
            <a:pPr lvl="1" algn="just"/>
            <a:r>
              <a:rPr lang="fr-FR" altLang="fr-FR" sz="2000" dirty="0" smtClean="0"/>
              <a:t>Relativisation de l’effet prix : seuls les malades bénéficient de l’assurance</a:t>
            </a:r>
          </a:p>
          <a:p>
            <a:pPr lvl="1" algn="just"/>
            <a:r>
              <a:rPr lang="fr-FR" altLang="fr-FR" sz="2000" dirty="0" smtClean="0"/>
              <a:t>Les individus achètent de l’assurance pour obtenir un revenu supplémentaire en cas de maladie </a:t>
            </a:r>
          </a:p>
          <a:p>
            <a:pPr lvl="1" algn="just"/>
            <a:endParaRPr lang="fr-FR" altLang="fr-FR" sz="1800" dirty="0" smtClean="0"/>
          </a:p>
        </p:txBody>
      </p:sp>
      <p:sp>
        <p:nvSpPr>
          <p:cNvPr id="33797" name="Espace réservé du numéro de diapositive 3"/>
          <p:cNvSpPr txBox="1">
            <a:spLocks noGrp="1"/>
          </p:cNvSpPr>
          <p:nvPr/>
        </p:nvSpPr>
        <p:spPr bwMode="auto">
          <a:xfrm>
            <a:off x="8207375" y="6437313"/>
            <a:ext cx="93662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9E71D5F-B66E-495B-AD71-459DAE65B6C7}" type="slidenum">
              <a:rPr lang="fr-FR" altLang="fr-FR" sz="1400"/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fr-FR" altLang="fr-F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5A45659-FEA4-41F8-9CDA-437FC9260894}" type="slidenum">
              <a:rPr lang="fr-FR" altLang="fr-FR" sz="14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fr-FR" altLang="fr-FR" sz="1400">
              <a:solidFill>
                <a:srgbClr val="000000"/>
              </a:solidFill>
            </a:endParaRPr>
          </a:p>
        </p:txBody>
      </p:sp>
      <p:sp>
        <p:nvSpPr>
          <p:cNvPr id="35843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altLang="fr-FR" sz="2800" smtClean="0"/>
              <a:t>Du débat scientifique au débat  politique</a:t>
            </a:r>
            <a:endParaRPr lang="fr-FR" altLang="fr-FR" sz="2400" smtClean="0"/>
          </a:p>
        </p:txBody>
      </p:sp>
      <p:sp>
        <p:nvSpPr>
          <p:cNvPr id="35844" name="Espace réservé du contenu 2"/>
          <p:cNvSpPr>
            <a:spLocks noGrp="1"/>
          </p:cNvSpPr>
          <p:nvPr>
            <p:ph idx="4294967295"/>
          </p:nvPr>
        </p:nvSpPr>
        <p:spPr>
          <a:xfrm>
            <a:off x="762000" y="1905000"/>
            <a:ext cx="7696200" cy="4267200"/>
          </a:xfrm>
        </p:spPr>
        <p:txBody>
          <a:bodyPr/>
          <a:lstStyle/>
          <a:p>
            <a:pPr algn="just">
              <a:spcBef>
                <a:spcPts val="1800"/>
              </a:spcBef>
            </a:pPr>
            <a:r>
              <a:rPr lang="fr-FR" altLang="fr-FR" sz="2400" smtClean="0"/>
              <a:t>Une stratégie absurde ?</a:t>
            </a:r>
          </a:p>
          <a:p>
            <a:pPr lvl="1" algn="just"/>
            <a:r>
              <a:rPr lang="fr-FR" altLang="fr-FR" sz="2000" smtClean="0"/>
              <a:t>Faire payer le patient : Des politiques aveugles aux types de soins (essentiels/non essentiels) </a:t>
            </a:r>
          </a:p>
          <a:p>
            <a:pPr lvl="1" algn="just">
              <a:spcBef>
                <a:spcPts val="200"/>
              </a:spcBef>
            </a:pPr>
            <a:r>
              <a:rPr lang="fr-FR" altLang="fr-FR" sz="2000" smtClean="0"/>
              <a:t>Stratégie des 3 R (Renoncement, Retard et Report de soins) foncièrement couteuse : dépense différée et majorée</a:t>
            </a:r>
          </a:p>
          <a:p>
            <a:pPr lvl="1" algn="just">
              <a:spcBef>
                <a:spcPts val="200"/>
              </a:spcBef>
            </a:pPr>
            <a:r>
              <a:rPr lang="fr-FR" altLang="fr-FR" sz="2000" smtClean="0"/>
              <a:t>Le moindre euro transféré à l’assurance santé complémentaire est un euro d’inégalité </a:t>
            </a:r>
          </a:p>
          <a:p>
            <a:pPr algn="just">
              <a:spcBef>
                <a:spcPts val="200"/>
              </a:spcBef>
            </a:pPr>
            <a:r>
              <a:rPr lang="fr-FR" altLang="fr-FR" sz="2400" smtClean="0"/>
              <a:t>Une stratégie dangereuse ?</a:t>
            </a:r>
          </a:p>
          <a:p>
            <a:pPr lvl="1" algn="just">
              <a:spcBef>
                <a:spcPts val="200"/>
              </a:spcBef>
            </a:pPr>
            <a:r>
              <a:rPr lang="fr-FR" altLang="fr-FR" sz="2000" smtClean="0"/>
              <a:t>Stratégies correctrices de segmentation des patients</a:t>
            </a:r>
          </a:p>
          <a:p>
            <a:pPr lvl="1" algn="just">
              <a:spcBef>
                <a:spcPts val="200"/>
              </a:spcBef>
            </a:pPr>
            <a:r>
              <a:rPr lang="fr-FR" altLang="fr-FR" sz="2000" smtClean="0"/>
              <a:t>« Yalta du risque » insuffisant pour les bénéficiaires et insupportable pour les autres</a:t>
            </a:r>
          </a:p>
          <a:p>
            <a:pPr lvl="1" algn="just"/>
            <a:endParaRPr lang="fr-FR" altLang="fr-FR" sz="2000" smtClean="0"/>
          </a:p>
        </p:txBody>
      </p:sp>
      <p:sp>
        <p:nvSpPr>
          <p:cNvPr id="35845" name="Espace réservé du numéro de diapositive 3"/>
          <p:cNvSpPr txBox="1">
            <a:spLocks noGrp="1"/>
          </p:cNvSpPr>
          <p:nvPr/>
        </p:nvSpPr>
        <p:spPr bwMode="auto">
          <a:xfrm>
            <a:off x="8207375" y="6437313"/>
            <a:ext cx="93662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BE20B9A3-9350-401E-B8C5-F9130AB8AB5A}" type="slidenum">
              <a:rPr lang="fr-FR" altLang="fr-FR" sz="1400">
                <a:solidFill>
                  <a:srgbClr val="000000"/>
                </a:solidFill>
              </a:rPr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fr-FR" altLang="fr-FR" sz="1400">
              <a:solidFill>
                <a:srgbClr val="000000"/>
              </a:solidFill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2652664" y="381690"/>
          <a:ext cx="3615304" cy="307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B68834-F5E0-4E24-BA4F-AA8FE872E371}" type="slidenum">
              <a:rPr lang="fr-FR" altLang="fr-FR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fr-FR" altLang="fr-FR" sz="1400"/>
          </a:p>
        </p:txBody>
      </p:sp>
      <p:sp>
        <p:nvSpPr>
          <p:cNvPr id="37891" name="Titre 1"/>
          <p:cNvSpPr>
            <a:spLocks noGrp="1"/>
          </p:cNvSpPr>
          <p:nvPr>
            <p:ph type="title" idx="4294967295"/>
          </p:nvPr>
        </p:nvSpPr>
        <p:spPr>
          <a:xfrm>
            <a:off x="692150" y="339725"/>
            <a:ext cx="7696200" cy="1143000"/>
          </a:xfrm>
        </p:spPr>
        <p:txBody>
          <a:bodyPr/>
          <a:lstStyle/>
          <a:p>
            <a:r>
              <a:rPr lang="fr-FR" altLang="fr-FR" sz="2800" smtClean="0"/>
              <a:t>Conclusion : un brouillage des frontières</a:t>
            </a:r>
            <a:endParaRPr lang="fr-FR" altLang="fr-FR" sz="2800" i="1" smtClean="0"/>
          </a:p>
        </p:txBody>
      </p:sp>
      <p:sp>
        <p:nvSpPr>
          <p:cNvPr id="37892" name="Espace réservé du conten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/>
            <a:r>
              <a:rPr lang="fr-FR" altLang="fr-FR" sz="2400" smtClean="0"/>
              <a:t>Grande transformation des assurances santé </a:t>
            </a:r>
          </a:p>
          <a:p>
            <a:pPr lvl="1" algn="just"/>
            <a:r>
              <a:rPr lang="fr-FR" altLang="fr-FR" sz="2000" smtClean="0"/>
              <a:t>Vocabulaire juridique plus exigeant que le vocabulaire économique </a:t>
            </a:r>
          </a:p>
          <a:p>
            <a:pPr lvl="1" algn="just"/>
            <a:r>
              <a:rPr lang="fr-FR" altLang="fr-FR" sz="2000" smtClean="0"/>
              <a:t>Assurance privée … obligatoire par des contrats collectifs </a:t>
            </a:r>
          </a:p>
          <a:p>
            <a:pPr lvl="1" algn="just"/>
            <a:r>
              <a:rPr lang="fr-FR" altLang="fr-FR" sz="2000" smtClean="0"/>
              <a:t>Hyper réglementation </a:t>
            </a:r>
          </a:p>
          <a:p>
            <a:pPr lvl="1" algn="just"/>
            <a:r>
              <a:rPr lang="fr-FR" altLang="fr-FR" sz="2000" smtClean="0"/>
              <a:t>Chiffre d’affaire + 118 % de 2001 à 2017</a:t>
            </a:r>
          </a:p>
          <a:p>
            <a:pPr algn="just"/>
            <a:r>
              <a:rPr lang="fr-FR" altLang="fr-FR" sz="2400" smtClean="0"/>
              <a:t>Deux tendances de fond</a:t>
            </a:r>
          </a:p>
          <a:p>
            <a:pPr lvl="1" algn="just"/>
            <a:r>
              <a:rPr lang="fr-FR" altLang="fr-FR" sz="2000" smtClean="0"/>
              <a:t>Education du marché pour faire remplir des missions de « solidarité  » à l’Assurance Maladie Complémentaire</a:t>
            </a:r>
          </a:p>
          <a:p>
            <a:pPr lvl="1" algn="just"/>
            <a:r>
              <a:rPr lang="fr-FR" altLang="fr-FR" sz="2000" smtClean="0"/>
              <a:t>Nouveaux territoires de la « santé totale » pour le marché et injonction à la performance</a:t>
            </a:r>
          </a:p>
        </p:txBody>
      </p:sp>
      <p:sp>
        <p:nvSpPr>
          <p:cNvPr id="37893" name="Espace réservé du numéro de diapositive 3"/>
          <p:cNvSpPr txBox="1">
            <a:spLocks noGrp="1"/>
          </p:cNvSpPr>
          <p:nvPr/>
        </p:nvSpPr>
        <p:spPr bwMode="auto">
          <a:xfrm>
            <a:off x="8207375" y="6437313"/>
            <a:ext cx="93662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38DA3D69-7167-4934-9DEE-081AE02FF639}" type="slidenum">
              <a:rPr lang="fr-FR" altLang="fr-FR" sz="1400"/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fr-FR" altLang="fr-F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B643F2-0D99-4BEE-B4A8-304CC5936496}" type="slidenum">
              <a:rPr lang="fr-FR" altLang="fr-FR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fr-FR" altLang="fr-FR" sz="1400"/>
          </a:p>
        </p:txBody>
      </p:sp>
      <p:sp>
        <p:nvSpPr>
          <p:cNvPr id="17411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altLang="fr-FR" sz="2800" smtClean="0"/>
              <a:t>Le problème économique : De la santé à l’assurance </a:t>
            </a:r>
          </a:p>
        </p:txBody>
      </p:sp>
      <p:sp>
        <p:nvSpPr>
          <p:cNvPr id="17412" name="Espace réservé du conten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/>
            <a:r>
              <a:rPr lang="fr-FR" altLang="fr-FR" sz="2400" smtClean="0"/>
              <a:t>Primordialité de la santé</a:t>
            </a:r>
          </a:p>
          <a:p>
            <a:pPr algn="just"/>
            <a:r>
              <a:rPr lang="fr-FR" altLang="fr-FR" sz="2400" smtClean="0"/>
              <a:t>Découvertes médicales (Pénicilline en 1928, antibiotiques, streptomycine en 1944 contre la  tuberculose) =&gt; la maladie n’est plus éternelle</a:t>
            </a:r>
          </a:p>
          <a:p>
            <a:pPr algn="just"/>
            <a:r>
              <a:rPr lang="fr-FR" altLang="fr-FR" sz="2400" smtClean="0"/>
              <a:t>C’est l’assurance sociale qui permet la victoire sur la mort. En France, la mortalité par infection diminue de moitié entre 1945 et 1950, soit bien plus vite que de 1925 à 1945 (- 20 %).</a:t>
            </a:r>
          </a:p>
          <a:p>
            <a:pPr algn="just"/>
            <a:r>
              <a:rPr lang="fr-FR" altLang="fr-FR" sz="2400" smtClean="0"/>
              <a:t>Au-delà de la mort, le bien être</a:t>
            </a:r>
            <a:endParaRPr lang="fr-FR" altLang="fr-FR" sz="2400" b="1" smtClean="0"/>
          </a:p>
          <a:p>
            <a:endParaRPr lang="fr-FR" altLang="fr-FR" sz="2400" b="1" smtClean="0"/>
          </a:p>
          <a:p>
            <a:pPr algn="just"/>
            <a:endParaRPr lang="fr-FR" altLang="fr-FR" sz="2400" smtClean="0"/>
          </a:p>
        </p:txBody>
      </p:sp>
      <p:sp>
        <p:nvSpPr>
          <p:cNvPr id="17413" name="Espace réservé du numéro de diapositive 3"/>
          <p:cNvSpPr txBox="1">
            <a:spLocks noGrp="1"/>
          </p:cNvSpPr>
          <p:nvPr/>
        </p:nvSpPr>
        <p:spPr bwMode="auto">
          <a:xfrm>
            <a:off x="8207375" y="6437313"/>
            <a:ext cx="93662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302DD448-32D9-478A-8A01-526C324F2EC9}" type="slidenum">
              <a:rPr lang="fr-FR" altLang="fr-FR" sz="1400"/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fr-FR" altLang="fr-F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9C15E5-FDCD-4F67-9323-50E02416B4BC}" type="slidenum">
              <a:rPr lang="fr-FR" altLang="fr-FR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fr-FR" altLang="fr-FR" sz="1400"/>
          </a:p>
        </p:txBody>
      </p:sp>
      <p:sp>
        <p:nvSpPr>
          <p:cNvPr id="19459" name="Titre 1"/>
          <p:cNvSpPr>
            <a:spLocks noGrp="1"/>
          </p:cNvSpPr>
          <p:nvPr>
            <p:ph type="title" idx="4294967295"/>
          </p:nvPr>
        </p:nvSpPr>
        <p:spPr>
          <a:xfrm>
            <a:off x="762000" y="515938"/>
            <a:ext cx="7696200" cy="1143000"/>
          </a:xfrm>
        </p:spPr>
        <p:txBody>
          <a:bodyPr/>
          <a:lstStyle/>
          <a:p>
            <a:r>
              <a:rPr lang="fr-FR" altLang="fr-FR" sz="2800" smtClean="0"/>
              <a:t>Plan</a:t>
            </a:r>
          </a:p>
        </p:txBody>
      </p:sp>
      <p:sp>
        <p:nvSpPr>
          <p:cNvPr id="19460" name="Espace réservé du conten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/>
            <a:r>
              <a:rPr lang="fr-FR" altLang="fr-FR" sz="2400" dirty="0" smtClean="0"/>
              <a:t>Le problème du financement</a:t>
            </a:r>
          </a:p>
          <a:p>
            <a:pPr algn="just"/>
            <a:r>
              <a:rPr lang="fr-FR" altLang="fr-FR" sz="2400" dirty="0" smtClean="0"/>
              <a:t>Un  </a:t>
            </a:r>
            <a:r>
              <a:rPr lang="fr-FR" altLang="fr-FR" sz="2400" dirty="0" smtClean="0"/>
              <a:t>modèle français et ses effets </a:t>
            </a:r>
            <a:r>
              <a:rPr lang="fr-FR" altLang="fr-FR" sz="2400" dirty="0" smtClean="0"/>
              <a:t>pervers …</a:t>
            </a:r>
            <a:endParaRPr lang="fr-FR" altLang="fr-FR" sz="2400" dirty="0" smtClean="0"/>
          </a:p>
          <a:p>
            <a:pPr algn="just"/>
            <a:r>
              <a:rPr lang="fr-FR" altLang="fr-FR" sz="2400" dirty="0" smtClean="0"/>
              <a:t>… À </a:t>
            </a:r>
            <a:r>
              <a:rPr lang="fr-FR" altLang="fr-FR" sz="2400" dirty="0" smtClean="0"/>
              <a:t>la recherche de justifications </a:t>
            </a:r>
          </a:p>
          <a:p>
            <a:pPr algn="just"/>
            <a:r>
              <a:rPr lang="fr-FR" altLang="fr-FR" sz="2400" dirty="0" smtClean="0"/>
              <a:t>Un appui sur la théorie économique </a:t>
            </a:r>
          </a:p>
          <a:p>
            <a:pPr algn="just"/>
            <a:r>
              <a:rPr lang="fr-FR" altLang="fr-FR" sz="2400" dirty="0" smtClean="0"/>
              <a:t>Conclusion : de nouvelles tendances </a:t>
            </a:r>
          </a:p>
          <a:p>
            <a:pPr algn="just"/>
            <a:endParaRPr lang="fr-FR" altLang="fr-FR" sz="2400" dirty="0" smtClean="0"/>
          </a:p>
        </p:txBody>
      </p:sp>
      <p:sp>
        <p:nvSpPr>
          <p:cNvPr id="19461" name="Espace réservé du numéro de diapositive 3"/>
          <p:cNvSpPr txBox="1">
            <a:spLocks noGrp="1"/>
          </p:cNvSpPr>
          <p:nvPr/>
        </p:nvSpPr>
        <p:spPr bwMode="auto">
          <a:xfrm>
            <a:off x="8207375" y="6437313"/>
            <a:ext cx="93662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D1ADEA2C-97F5-472B-87DB-8AD823FDFEDE}" type="slidenum">
              <a:rPr lang="fr-FR" altLang="fr-FR" sz="1400"/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fr-FR" altLang="fr-F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E9AEFA-77C3-4E96-9A7B-ADC05917A91B}" type="slidenum">
              <a:rPr lang="fr-FR" altLang="fr-FR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fr-FR" altLang="fr-FR" sz="1400"/>
          </a:p>
        </p:txBody>
      </p:sp>
      <p:sp>
        <p:nvSpPr>
          <p:cNvPr id="21507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altLang="fr-FR" sz="2800" smtClean="0"/>
              <a:t>Le financement et la problématique historique du coût des soins</a:t>
            </a:r>
          </a:p>
        </p:txBody>
      </p:sp>
      <p:sp>
        <p:nvSpPr>
          <p:cNvPr id="21508" name="Espace réservé du conten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/>
            <a:r>
              <a:rPr lang="fr-FR" altLang="fr-FR" sz="2400" smtClean="0"/>
              <a:t>Soigner coûte cher. Dés 1947, grand débat: on dépense trop pour la santé</a:t>
            </a:r>
          </a:p>
          <a:p>
            <a:pPr algn="just"/>
            <a:r>
              <a:rPr lang="fr-FR" altLang="fr-FR" sz="2400" smtClean="0"/>
              <a:t>Mêmes arguments que ceux d’aujourd’hui</a:t>
            </a:r>
          </a:p>
          <a:p>
            <a:pPr algn="just"/>
            <a:r>
              <a:rPr lang="fr-FR" altLang="fr-FR" sz="2400" smtClean="0"/>
              <a:t>Victoire des réformateurs sociaux contre les partisans de l’assurance privée ou publique résiduelle </a:t>
            </a:r>
          </a:p>
          <a:p>
            <a:pPr algn="just"/>
            <a:r>
              <a:rPr lang="fr-FR" altLang="fr-FR" sz="2400" smtClean="0"/>
              <a:t>… alors que le pays est ruiné </a:t>
            </a:r>
          </a:p>
          <a:p>
            <a:pPr algn="just"/>
            <a:endParaRPr lang="fr-FR" altLang="fr-FR" sz="2000" smtClean="0"/>
          </a:p>
          <a:p>
            <a:pPr algn="just"/>
            <a:endParaRPr lang="fr-FR" altLang="fr-FR" sz="2000" smtClean="0"/>
          </a:p>
          <a:p>
            <a:pPr algn="just"/>
            <a:endParaRPr lang="fr-FR" altLang="fr-FR" sz="1900" smtClean="0"/>
          </a:p>
          <a:p>
            <a:pPr algn="just"/>
            <a:endParaRPr lang="fr-FR" altLang="fr-FR" sz="2400" b="1" smtClean="0"/>
          </a:p>
          <a:p>
            <a:endParaRPr lang="fr-FR" altLang="fr-FR" sz="2400" b="1" smtClean="0"/>
          </a:p>
          <a:p>
            <a:pPr algn="just"/>
            <a:endParaRPr lang="fr-FR" altLang="fr-FR" sz="2400" smtClean="0"/>
          </a:p>
        </p:txBody>
      </p:sp>
      <p:sp>
        <p:nvSpPr>
          <p:cNvPr id="21509" name="Espace réservé du numéro de diapositive 3"/>
          <p:cNvSpPr txBox="1">
            <a:spLocks noGrp="1"/>
          </p:cNvSpPr>
          <p:nvPr/>
        </p:nvSpPr>
        <p:spPr bwMode="auto">
          <a:xfrm>
            <a:off x="8207375" y="6437313"/>
            <a:ext cx="93662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DE5480EA-DEE3-4921-8486-21A0187025FA}" type="slidenum">
              <a:rPr lang="fr-FR" altLang="fr-FR" sz="1400"/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fr-FR" altLang="fr-F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0AE9DEE-A1B0-45F6-BC2C-46BCDA6BEBE4}" type="slidenum">
              <a:rPr lang="fr-FR" altLang="fr-FR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fr-FR" altLang="fr-FR" sz="1400"/>
          </a:p>
        </p:txBody>
      </p:sp>
      <p:sp>
        <p:nvSpPr>
          <p:cNvPr id="23555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altLang="fr-FR" sz="2800" smtClean="0"/>
              <a:t>Grande bifurcation</a:t>
            </a:r>
          </a:p>
        </p:txBody>
      </p:sp>
      <p:sp>
        <p:nvSpPr>
          <p:cNvPr id="23556" name="Espace réservé du conten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/>
            <a:r>
              <a:rPr lang="fr-FR" altLang="fr-FR" sz="2400" dirty="0" smtClean="0"/>
              <a:t>Banalisation et hausse de la part de l’assurance privée. Logique de privatisation</a:t>
            </a:r>
          </a:p>
          <a:p>
            <a:pPr algn="just"/>
            <a:r>
              <a:rPr lang="fr-FR" altLang="fr-FR" sz="2400" dirty="0" smtClean="0"/>
              <a:t>Activée par des politiques de « partage des coûts » avec le patient </a:t>
            </a:r>
            <a:endParaRPr lang="fr-FR" altLang="fr-FR" sz="2400" dirty="0" smtClean="0"/>
          </a:p>
          <a:p>
            <a:pPr algn="just"/>
            <a:r>
              <a:rPr lang="fr-FR" altLang="fr-FR" sz="2400" dirty="0" smtClean="0"/>
              <a:t>Formes </a:t>
            </a:r>
            <a:r>
              <a:rPr lang="fr-FR" altLang="fr-FR" sz="2400" dirty="0" smtClean="0"/>
              <a:t>et place de l’assurance privée : remplacer ou gérer l’assurance publique (Pays Bas, Belgique), offre de services supplémentaires quand l’assurance publique est très développée (RU, Espagne) ou non (Irlande), etc. </a:t>
            </a:r>
          </a:p>
          <a:p>
            <a:pPr algn="just"/>
            <a:endParaRPr lang="fr-FR" altLang="fr-FR" sz="2400" dirty="0" smtClean="0"/>
          </a:p>
          <a:p>
            <a:pPr algn="just"/>
            <a:endParaRPr lang="fr-FR" altLang="fr-FR" sz="2400" dirty="0" smtClean="0"/>
          </a:p>
          <a:p>
            <a:pPr algn="just"/>
            <a:endParaRPr lang="fr-FR" altLang="fr-FR" sz="2000" dirty="0" smtClean="0"/>
          </a:p>
          <a:p>
            <a:pPr algn="just"/>
            <a:endParaRPr lang="fr-FR" altLang="fr-FR" sz="2000" dirty="0" smtClean="0"/>
          </a:p>
          <a:p>
            <a:pPr algn="just"/>
            <a:endParaRPr lang="fr-FR" altLang="fr-FR" sz="1900" dirty="0" smtClean="0"/>
          </a:p>
          <a:p>
            <a:pPr algn="just"/>
            <a:endParaRPr lang="fr-FR" altLang="fr-FR" sz="2400" b="1" dirty="0" smtClean="0"/>
          </a:p>
          <a:p>
            <a:endParaRPr lang="fr-FR" altLang="fr-FR" sz="2400" b="1" dirty="0" smtClean="0"/>
          </a:p>
          <a:p>
            <a:pPr algn="just"/>
            <a:endParaRPr lang="fr-FR" altLang="fr-FR" sz="2400" dirty="0" smtClean="0"/>
          </a:p>
        </p:txBody>
      </p:sp>
      <p:sp>
        <p:nvSpPr>
          <p:cNvPr id="23557" name="Espace réservé du numéro de diapositive 3"/>
          <p:cNvSpPr txBox="1">
            <a:spLocks noGrp="1"/>
          </p:cNvSpPr>
          <p:nvPr/>
        </p:nvSpPr>
        <p:spPr bwMode="auto">
          <a:xfrm>
            <a:off x="8207375" y="6437313"/>
            <a:ext cx="93662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298C273B-37E3-4959-B436-97850654BE67}" type="slidenum">
              <a:rPr lang="fr-FR" altLang="fr-FR" sz="1400"/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fr-FR" altLang="fr-F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1550BC-E150-4805-8314-BB78165FB129}" type="slidenum">
              <a:rPr lang="fr-FR" altLang="fr-FR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fr-FR" altLang="fr-FR" sz="1400"/>
          </a:p>
        </p:txBody>
      </p:sp>
      <p:sp>
        <p:nvSpPr>
          <p:cNvPr id="25603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altLang="fr-FR" sz="2800" smtClean="0"/>
              <a:t>Le modèle français de financement</a:t>
            </a:r>
          </a:p>
        </p:txBody>
      </p:sp>
      <p:sp>
        <p:nvSpPr>
          <p:cNvPr id="25604" name="Espace réservé du contenu 2"/>
          <p:cNvSpPr>
            <a:spLocks noGrp="1"/>
          </p:cNvSpPr>
          <p:nvPr>
            <p:ph idx="4294967295"/>
          </p:nvPr>
        </p:nvSpPr>
        <p:spPr>
          <a:xfrm>
            <a:off x="762000" y="1904999"/>
            <a:ext cx="7696200" cy="4532313"/>
          </a:xfrm>
        </p:spPr>
        <p:txBody>
          <a:bodyPr/>
          <a:lstStyle/>
          <a:p>
            <a:pPr algn="just"/>
            <a:r>
              <a:rPr lang="fr-FR" altLang="fr-FR" sz="2400" dirty="0" smtClean="0"/>
              <a:t>Part sécurité sociale de l’ordre de 77 %</a:t>
            </a:r>
          </a:p>
          <a:p>
            <a:pPr algn="just"/>
            <a:r>
              <a:rPr lang="fr-FR" altLang="fr-FR" sz="2400" dirty="0" smtClean="0"/>
              <a:t>Modèle de transfert vers l’assurance privée</a:t>
            </a:r>
          </a:p>
          <a:p>
            <a:pPr algn="just"/>
            <a:r>
              <a:rPr lang="fr-FR" altLang="fr-FR" sz="2400" dirty="0" smtClean="0"/>
              <a:t>Assurance maladie </a:t>
            </a:r>
            <a:r>
              <a:rPr lang="fr-FR" altLang="fr-FR" sz="2400" b="1" dirty="0" smtClean="0"/>
              <a:t>complémentaire</a:t>
            </a:r>
            <a:r>
              <a:rPr lang="fr-FR" altLang="fr-FR" sz="2400" dirty="0" smtClean="0"/>
              <a:t> </a:t>
            </a:r>
          </a:p>
          <a:p>
            <a:pPr lvl="1" algn="just"/>
            <a:r>
              <a:rPr lang="fr-FR" altLang="fr-FR" sz="2000" dirty="0" smtClean="0"/>
              <a:t>Pour l’assurance privée: la garantie d’un marché </a:t>
            </a:r>
          </a:p>
          <a:p>
            <a:pPr lvl="1" algn="just"/>
            <a:r>
              <a:rPr lang="fr-FR" altLang="fr-FR" sz="2000" dirty="0" smtClean="0"/>
              <a:t>Pour le patient : une dépense contrainte </a:t>
            </a:r>
          </a:p>
          <a:p>
            <a:pPr algn="just"/>
            <a:r>
              <a:rPr lang="fr-FR" altLang="fr-FR" sz="2400" dirty="0" smtClean="0"/>
              <a:t>Accentuation de la contrainte sur le patient avec le développement du supplémentaire</a:t>
            </a:r>
          </a:p>
          <a:p>
            <a:pPr algn="just"/>
            <a:r>
              <a:rPr lang="fr-FR" altLang="fr-FR" sz="2400" dirty="0" smtClean="0"/>
              <a:t>Pourquoi ? Concession historique aux mutuelles</a:t>
            </a:r>
          </a:p>
          <a:p>
            <a:pPr algn="just"/>
            <a:r>
              <a:rPr lang="fr-FR" altLang="fr-FR" sz="2400" dirty="0" smtClean="0"/>
              <a:t>La complémentarité = un produit de la contestation du modèle de 1945</a:t>
            </a:r>
          </a:p>
          <a:p>
            <a:pPr algn="just"/>
            <a:endParaRPr lang="fr-FR" altLang="fr-FR" sz="2000" dirty="0" smtClean="0"/>
          </a:p>
          <a:p>
            <a:pPr algn="just"/>
            <a:endParaRPr lang="fr-FR" altLang="fr-FR" sz="1900" dirty="0" smtClean="0"/>
          </a:p>
          <a:p>
            <a:pPr algn="just"/>
            <a:endParaRPr lang="fr-FR" altLang="fr-FR" sz="2400" b="1" dirty="0" smtClean="0"/>
          </a:p>
          <a:p>
            <a:endParaRPr lang="fr-FR" altLang="fr-FR" sz="2400" b="1" dirty="0" smtClean="0"/>
          </a:p>
          <a:p>
            <a:pPr algn="just"/>
            <a:endParaRPr lang="fr-FR" altLang="fr-FR" sz="2400" dirty="0" smtClean="0"/>
          </a:p>
        </p:txBody>
      </p:sp>
      <p:sp>
        <p:nvSpPr>
          <p:cNvPr id="25605" name="Espace réservé du numéro de diapositive 3"/>
          <p:cNvSpPr txBox="1">
            <a:spLocks noGrp="1"/>
          </p:cNvSpPr>
          <p:nvPr/>
        </p:nvSpPr>
        <p:spPr bwMode="auto">
          <a:xfrm>
            <a:off x="8207375" y="6437313"/>
            <a:ext cx="93662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C8FD3E5B-C9BC-45CE-BB33-FEC4285908EB}" type="slidenum">
              <a:rPr lang="fr-FR" altLang="fr-FR" sz="1400"/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fr-FR" altLang="fr-F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42BB73-7BC2-434D-9F9C-8AF7C23DA731}" type="slidenum">
              <a:rPr lang="fr-FR" altLang="fr-FR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fr-FR" altLang="fr-FR" sz="1400"/>
          </a:p>
        </p:txBody>
      </p:sp>
      <p:sp>
        <p:nvSpPr>
          <p:cNvPr id="27651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altLang="fr-FR" sz="2800" smtClean="0"/>
              <a:t>Un triple effet pervers</a:t>
            </a:r>
          </a:p>
        </p:txBody>
      </p:sp>
      <p:sp>
        <p:nvSpPr>
          <p:cNvPr id="27652" name="Espace réservé du conten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/>
            <a:r>
              <a:rPr lang="fr-FR" altLang="fr-FR" sz="2400" dirty="0" smtClean="0"/>
              <a:t>Complexité et lourdeur bureaucratique </a:t>
            </a:r>
          </a:p>
          <a:p>
            <a:pPr lvl="1" algn="just"/>
            <a:r>
              <a:rPr lang="fr-FR" altLang="fr-FR" sz="2000" dirty="0" smtClean="0"/>
              <a:t>Système multicarte pour prouver son affiliation</a:t>
            </a:r>
          </a:p>
          <a:p>
            <a:pPr lvl="1" algn="just"/>
            <a:r>
              <a:rPr lang="fr-FR" altLang="fr-FR" sz="2000" dirty="0" smtClean="0"/>
              <a:t>Fragilise les messages de santé publique </a:t>
            </a:r>
          </a:p>
          <a:p>
            <a:pPr algn="just"/>
            <a:r>
              <a:rPr lang="fr-FR" altLang="fr-FR" sz="2400" dirty="0" smtClean="0"/>
              <a:t>Inefficacités </a:t>
            </a:r>
          </a:p>
          <a:p>
            <a:pPr lvl="1" algn="just"/>
            <a:r>
              <a:rPr lang="fr-FR" altLang="fr-FR" sz="2000" dirty="0" smtClean="0"/>
              <a:t>Dédoublement des frais de gestion</a:t>
            </a:r>
          </a:p>
          <a:p>
            <a:pPr lvl="1" algn="just"/>
            <a:r>
              <a:rPr lang="fr-FR" altLang="fr-FR" sz="2000" dirty="0" smtClean="0"/>
              <a:t>Payer pour la concurrence</a:t>
            </a:r>
          </a:p>
          <a:p>
            <a:pPr algn="just"/>
            <a:r>
              <a:rPr lang="fr-FR" altLang="fr-FR" sz="2400" dirty="0" smtClean="0"/>
              <a:t>Inégalités </a:t>
            </a:r>
          </a:p>
          <a:p>
            <a:pPr lvl="1" algn="just"/>
            <a:r>
              <a:rPr lang="fr-FR" altLang="fr-FR" sz="2000" dirty="0" smtClean="0"/>
              <a:t>Loi de l’accès inversé</a:t>
            </a:r>
          </a:p>
          <a:p>
            <a:pPr lvl="1" algn="just"/>
            <a:r>
              <a:rPr lang="fr-FR" altLang="fr-FR" sz="2000" dirty="0" smtClean="0"/>
              <a:t>Plus faible capacité de paiement = moins bonnes couvertures pour un taux d’effort et les RAC plus élevés</a:t>
            </a:r>
          </a:p>
          <a:p>
            <a:pPr algn="just"/>
            <a:endParaRPr lang="fr-FR" altLang="fr-FR" sz="1900" dirty="0" smtClean="0"/>
          </a:p>
          <a:p>
            <a:pPr algn="just"/>
            <a:endParaRPr lang="fr-FR" altLang="fr-FR" sz="2400" b="1" dirty="0" smtClean="0"/>
          </a:p>
          <a:p>
            <a:endParaRPr lang="fr-FR" altLang="fr-FR" sz="2400" b="1" dirty="0" smtClean="0"/>
          </a:p>
          <a:p>
            <a:pPr algn="just"/>
            <a:endParaRPr lang="fr-FR" altLang="fr-FR" sz="2400" dirty="0" smtClean="0"/>
          </a:p>
        </p:txBody>
      </p:sp>
      <p:sp>
        <p:nvSpPr>
          <p:cNvPr id="27653" name="Espace réservé du numéro de diapositive 3"/>
          <p:cNvSpPr txBox="1">
            <a:spLocks noGrp="1"/>
          </p:cNvSpPr>
          <p:nvPr/>
        </p:nvSpPr>
        <p:spPr bwMode="auto">
          <a:xfrm>
            <a:off x="8207375" y="6437313"/>
            <a:ext cx="93662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B4498D24-742D-4E6D-845F-C18521142CE8}" type="slidenum">
              <a:rPr lang="fr-FR" altLang="fr-FR" sz="1400"/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fr-FR" altLang="fr-F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116D523-7AEA-4C69-AF3E-C621006C9869}" type="slidenum">
              <a:rPr lang="fr-FR" altLang="fr-FR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fr-FR" altLang="fr-FR" sz="1400"/>
          </a:p>
        </p:txBody>
      </p:sp>
      <p:sp>
        <p:nvSpPr>
          <p:cNvPr id="29699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altLang="fr-FR" sz="2800" smtClean="0"/>
              <a:t>Quelles justifications ?</a:t>
            </a:r>
          </a:p>
        </p:txBody>
      </p:sp>
      <p:sp>
        <p:nvSpPr>
          <p:cNvPr id="29700" name="Espace réservé du contenu 2"/>
          <p:cNvSpPr>
            <a:spLocks noGrp="1"/>
          </p:cNvSpPr>
          <p:nvPr>
            <p:ph idx="4294967295"/>
          </p:nvPr>
        </p:nvSpPr>
        <p:spPr>
          <a:xfrm>
            <a:off x="762000" y="1676400"/>
            <a:ext cx="7696200" cy="4267200"/>
          </a:xfrm>
        </p:spPr>
        <p:txBody>
          <a:bodyPr/>
          <a:lstStyle/>
          <a:p>
            <a:pPr algn="just"/>
            <a:r>
              <a:rPr lang="fr-FR" altLang="fr-FR" sz="2400" dirty="0" smtClean="0"/>
              <a:t>Un narratif de la complémentarité</a:t>
            </a:r>
          </a:p>
          <a:p>
            <a:pPr lvl="1" algn="just"/>
            <a:r>
              <a:rPr lang="fr-FR" altLang="fr-FR" sz="1800" dirty="0" smtClean="0"/>
              <a:t>Récit d’une continuité/ interchangeabilité entre assurances santé publique et </a:t>
            </a:r>
            <a:r>
              <a:rPr lang="fr-FR" altLang="fr-FR" sz="1800" dirty="0" smtClean="0"/>
              <a:t>privée. Politique du RAC</a:t>
            </a:r>
            <a:endParaRPr lang="fr-FR" altLang="fr-FR" sz="1800" dirty="0" smtClean="0"/>
          </a:p>
          <a:p>
            <a:pPr lvl="1" algn="just"/>
            <a:r>
              <a:rPr lang="fr-FR" altLang="fr-FR" sz="1800" dirty="0" smtClean="0"/>
              <a:t>Constat non </a:t>
            </a:r>
            <a:r>
              <a:rPr lang="fr-FR" altLang="fr-FR" sz="1800" dirty="0" smtClean="0"/>
              <a:t>réfuté : un </a:t>
            </a:r>
            <a:r>
              <a:rPr lang="fr-FR" altLang="fr-FR" sz="1800" dirty="0" smtClean="0"/>
              <a:t>système inefficace et inégalitaire </a:t>
            </a:r>
          </a:p>
          <a:p>
            <a:pPr algn="just"/>
            <a:r>
              <a:rPr lang="fr-FR" altLang="fr-FR" sz="2400" dirty="0" smtClean="0"/>
              <a:t>Argument de la dépense publique</a:t>
            </a:r>
          </a:p>
          <a:p>
            <a:pPr lvl="1" algn="just"/>
            <a:r>
              <a:rPr lang="fr-FR" altLang="fr-FR" sz="1800" dirty="0" smtClean="0"/>
              <a:t>L’assurance privée se justifie – </a:t>
            </a:r>
            <a:r>
              <a:rPr lang="fr-FR" altLang="fr-FR" sz="1800" i="1" dirty="0" smtClean="0"/>
              <a:t>par défaut</a:t>
            </a:r>
            <a:r>
              <a:rPr lang="fr-FR" altLang="fr-FR" sz="1800" dirty="0" smtClean="0"/>
              <a:t> – parce qu’elle n’est pas de la dépense publique</a:t>
            </a:r>
          </a:p>
          <a:p>
            <a:pPr lvl="1" algn="just"/>
            <a:r>
              <a:rPr lang="fr-FR" altLang="fr-FR" sz="1800" dirty="0" smtClean="0"/>
              <a:t>La réduction de la dépense publique ne signifie pas suppression de la dépense</a:t>
            </a:r>
            <a:r>
              <a:rPr lang="fr-FR" altLang="fr-FR" sz="2000" dirty="0" smtClean="0"/>
              <a:t> </a:t>
            </a:r>
          </a:p>
          <a:p>
            <a:pPr algn="just"/>
            <a:r>
              <a:rPr lang="fr-FR" altLang="fr-FR" sz="2400" dirty="0" smtClean="0"/>
              <a:t>Argument de la responsabilité individuelle</a:t>
            </a:r>
          </a:p>
          <a:p>
            <a:pPr lvl="1" algn="just"/>
            <a:r>
              <a:rPr lang="fr-FR" altLang="fr-FR" sz="1800" dirty="0" smtClean="0"/>
              <a:t>Gaspillage = propriété de l’assurance publique alors que l’assurance privée va internaliser contractuellement le coût social de l’irresponsabilité du patient</a:t>
            </a:r>
          </a:p>
          <a:p>
            <a:pPr lvl="1" algn="just"/>
            <a:r>
              <a:rPr lang="fr-FR" altLang="fr-FR" sz="1800" dirty="0" smtClean="0"/>
              <a:t>L’assurance privée est plus efficace pour  organiser le renoncement aux soins</a:t>
            </a:r>
            <a:endParaRPr lang="fr-FR" altLang="fr-FR" sz="1800" u="sng" dirty="0" smtClean="0"/>
          </a:p>
          <a:p>
            <a:pPr algn="just"/>
            <a:endParaRPr lang="fr-FR" altLang="fr-FR" sz="1900" dirty="0" smtClean="0"/>
          </a:p>
          <a:p>
            <a:pPr algn="just"/>
            <a:endParaRPr lang="fr-FR" altLang="fr-FR" sz="2400" b="1" dirty="0" smtClean="0"/>
          </a:p>
          <a:p>
            <a:endParaRPr lang="fr-FR" altLang="fr-FR" sz="2400" b="1" dirty="0" smtClean="0"/>
          </a:p>
          <a:p>
            <a:pPr algn="just"/>
            <a:endParaRPr lang="fr-FR" altLang="fr-FR" sz="2400" dirty="0" smtClean="0"/>
          </a:p>
        </p:txBody>
      </p:sp>
      <p:sp>
        <p:nvSpPr>
          <p:cNvPr id="29701" name="Espace réservé du numéro de diapositive 3"/>
          <p:cNvSpPr txBox="1">
            <a:spLocks noGrp="1"/>
          </p:cNvSpPr>
          <p:nvPr/>
        </p:nvSpPr>
        <p:spPr bwMode="auto">
          <a:xfrm>
            <a:off x="8207375" y="6437313"/>
            <a:ext cx="93662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66598E8A-C857-4694-9930-E787C50040C9}" type="slidenum">
              <a:rPr lang="fr-FR" altLang="fr-FR" sz="1400"/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fr-FR" altLang="fr-F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3675C04-81D1-4A3F-A0A6-791DF1C3B218}" type="slidenum">
              <a:rPr lang="fr-FR" altLang="fr-FR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fr-FR" altLang="fr-FR" sz="1400"/>
          </a:p>
        </p:txBody>
      </p:sp>
      <p:sp>
        <p:nvSpPr>
          <p:cNvPr id="31747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altLang="fr-FR" sz="2800" smtClean="0"/>
              <a:t>Un appui sur le mainstream </a:t>
            </a:r>
          </a:p>
        </p:txBody>
      </p:sp>
      <p:sp>
        <p:nvSpPr>
          <p:cNvPr id="31748" name="Espace réservé du conten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/>
            <a:r>
              <a:rPr lang="fr-FR" altLang="fr-FR" sz="2400" smtClean="0"/>
              <a:t>Un concept clef: l’aléa moral</a:t>
            </a:r>
          </a:p>
          <a:p>
            <a:pPr lvl="1" algn="just"/>
            <a:r>
              <a:rPr lang="fr-FR" altLang="fr-FR" sz="2000" smtClean="0"/>
              <a:t>Dans le cas général : encouragement à la prise de risque provoqué par l’existence d’une assurance</a:t>
            </a:r>
          </a:p>
          <a:p>
            <a:pPr lvl="1" algn="just"/>
            <a:r>
              <a:rPr lang="fr-FR" altLang="fr-FR" sz="2000" smtClean="0"/>
              <a:t>En santé : surconsommation induite par l’assurance (Aléa moral ex post)</a:t>
            </a:r>
          </a:p>
          <a:p>
            <a:pPr algn="just">
              <a:spcBef>
                <a:spcPts val="1800"/>
              </a:spcBef>
            </a:pPr>
            <a:r>
              <a:rPr lang="fr-FR" altLang="fr-FR" sz="2400" smtClean="0"/>
              <a:t>Evidence empirique</a:t>
            </a:r>
          </a:p>
          <a:p>
            <a:pPr lvl="1" algn="just"/>
            <a:r>
              <a:rPr lang="fr-FR" altLang="fr-FR" sz="2000" smtClean="0"/>
              <a:t>Les patients bien assurés consomment davantage que ceux qui ne le sont pas </a:t>
            </a:r>
          </a:p>
          <a:p>
            <a:pPr lvl="1" algn="just"/>
            <a:r>
              <a:rPr lang="fr-FR" altLang="fr-FR" sz="2000" smtClean="0"/>
              <a:t>Situation d’aléa moral (ex post)  … neutre</a:t>
            </a:r>
          </a:p>
          <a:p>
            <a:pPr lvl="1" algn="just"/>
            <a:r>
              <a:rPr lang="fr-FR" altLang="fr-FR" sz="2000" smtClean="0"/>
              <a:t>Bonne ou mauvaise nouvelle ? Des conséquences de politique économique diamétralement opposées</a:t>
            </a:r>
          </a:p>
        </p:txBody>
      </p:sp>
      <p:sp>
        <p:nvSpPr>
          <p:cNvPr id="31749" name="Espace réservé du numéro de diapositive 3"/>
          <p:cNvSpPr txBox="1">
            <a:spLocks noGrp="1"/>
          </p:cNvSpPr>
          <p:nvPr/>
        </p:nvSpPr>
        <p:spPr bwMode="auto">
          <a:xfrm>
            <a:off x="8207375" y="6437313"/>
            <a:ext cx="93662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fld id="{D3D54F2C-C2EC-463E-AFC3-542C79F7BB4D}" type="slidenum">
              <a:rPr lang="fr-FR" altLang="fr-FR" sz="1400"/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fr-FR" altLang="fr-FR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Personnalisé 2">
      <a:dk1>
        <a:srgbClr val="000000"/>
      </a:dk1>
      <a:lt1>
        <a:srgbClr val="C0C0C0"/>
      </a:lt1>
      <a:dk2>
        <a:srgbClr val="BF0000"/>
      </a:dk2>
      <a:lt2>
        <a:srgbClr val="BF0000"/>
      </a:lt2>
      <a:accent1>
        <a:srgbClr val="4D4D4D"/>
      </a:accent1>
      <a:accent2>
        <a:srgbClr val="4D4D4D"/>
      </a:accent2>
      <a:accent3>
        <a:srgbClr val="DCDCDC"/>
      </a:accent3>
      <a:accent4>
        <a:srgbClr val="000000"/>
      </a:accent4>
      <a:accent5>
        <a:srgbClr val="B2B2B2"/>
      </a:accent5>
      <a:accent6>
        <a:srgbClr val="454545"/>
      </a:accent6>
      <a:hlink>
        <a:srgbClr val="4D4D4D"/>
      </a:hlink>
      <a:folHlink>
        <a:srgbClr val="4D4D4D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1">
        <a:dk1>
          <a:srgbClr val="000000"/>
        </a:dk1>
        <a:lt1>
          <a:srgbClr val="C0C0C0"/>
        </a:lt1>
        <a:dk2>
          <a:srgbClr val="B20E35"/>
        </a:dk2>
        <a:lt2>
          <a:srgbClr val="CD1919"/>
        </a:lt2>
        <a:accent1>
          <a:srgbClr val="97CDCC"/>
        </a:accent1>
        <a:accent2>
          <a:srgbClr val="D6E0E0"/>
        </a:accent2>
        <a:accent3>
          <a:srgbClr val="DCDCDC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12">
        <a:dk1>
          <a:srgbClr val="000000"/>
        </a:dk1>
        <a:lt1>
          <a:srgbClr val="C0C0C0"/>
        </a:lt1>
        <a:dk2>
          <a:srgbClr val="B20E35"/>
        </a:dk2>
        <a:lt2>
          <a:srgbClr val="B61616"/>
        </a:lt2>
        <a:accent1>
          <a:srgbClr val="2D5D5C"/>
        </a:accent1>
        <a:accent2>
          <a:srgbClr val="D6E0E0"/>
        </a:accent2>
        <a:accent3>
          <a:srgbClr val="DCDCDC"/>
        </a:accent3>
        <a:accent4>
          <a:srgbClr val="000000"/>
        </a:accent4>
        <a:accent5>
          <a:srgbClr val="ADB6B5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13">
        <a:dk1>
          <a:srgbClr val="000000"/>
        </a:dk1>
        <a:lt1>
          <a:srgbClr val="C0C0C0"/>
        </a:lt1>
        <a:dk2>
          <a:srgbClr val="B20E35"/>
        </a:dk2>
        <a:lt2>
          <a:srgbClr val="B61616"/>
        </a:lt2>
        <a:accent1>
          <a:srgbClr val="4D4D4D"/>
        </a:accent1>
        <a:accent2>
          <a:srgbClr val="D6E0E0"/>
        </a:accent2>
        <a:accent3>
          <a:srgbClr val="DCDCDC"/>
        </a:accent3>
        <a:accent4>
          <a:srgbClr val="000000"/>
        </a:accent4>
        <a:accent5>
          <a:srgbClr val="B2B2B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14">
        <a:dk1>
          <a:srgbClr val="000000"/>
        </a:dk1>
        <a:lt1>
          <a:srgbClr val="C0C0C0"/>
        </a:lt1>
        <a:dk2>
          <a:srgbClr val="FF0000"/>
        </a:dk2>
        <a:lt2>
          <a:srgbClr val="FF0000"/>
        </a:lt2>
        <a:accent1>
          <a:srgbClr val="4D4D4D"/>
        </a:accent1>
        <a:accent2>
          <a:srgbClr val="D6E0E0"/>
        </a:accent2>
        <a:accent3>
          <a:srgbClr val="DCDCDC"/>
        </a:accent3>
        <a:accent4>
          <a:srgbClr val="000000"/>
        </a:accent4>
        <a:accent5>
          <a:srgbClr val="B2B2B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15">
        <a:dk1>
          <a:srgbClr val="000000"/>
        </a:dk1>
        <a:lt1>
          <a:srgbClr val="C0C0C0"/>
        </a:lt1>
        <a:dk2>
          <a:srgbClr val="FF0000"/>
        </a:dk2>
        <a:lt2>
          <a:srgbClr val="FF0000"/>
        </a:lt2>
        <a:accent1>
          <a:srgbClr val="4D4D4D"/>
        </a:accent1>
        <a:accent2>
          <a:srgbClr val="4D4D4D"/>
        </a:accent2>
        <a:accent3>
          <a:srgbClr val="DCDCDC"/>
        </a:accent3>
        <a:accent4>
          <a:srgbClr val="000000"/>
        </a:accent4>
        <a:accent5>
          <a:srgbClr val="B2B2B2"/>
        </a:accent5>
        <a:accent6>
          <a:srgbClr val="454545"/>
        </a:accent6>
        <a:hlink>
          <a:srgbClr val="4D4D4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9812</TotalTime>
  <Words>699</Words>
  <Application>Microsoft Office PowerPoint</Application>
  <PresentationFormat>Affichage à l'écran (4:3)</PresentationFormat>
  <Paragraphs>145</Paragraphs>
  <Slides>12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Wingdings</vt:lpstr>
      <vt:lpstr>Times New Roman</vt:lpstr>
      <vt:lpstr>Studio</vt:lpstr>
      <vt:lpstr> </vt:lpstr>
      <vt:lpstr>Le problème économique : De la santé à l’assurance </vt:lpstr>
      <vt:lpstr>Plan</vt:lpstr>
      <vt:lpstr>Le financement et la problématique historique du coût des soins</vt:lpstr>
      <vt:lpstr>Grande bifurcation</vt:lpstr>
      <vt:lpstr>Le modèle français de financement</vt:lpstr>
      <vt:lpstr>Un triple effet pervers</vt:lpstr>
      <vt:lpstr>Quelles justifications ?</vt:lpstr>
      <vt:lpstr>Un appui sur le mainstream </vt:lpstr>
      <vt:lpstr>De l’aléa moral à la théorie de l’aléa moral du patient </vt:lpstr>
      <vt:lpstr>Du débat scientifique au débat  politique</vt:lpstr>
      <vt:lpstr>Conclusion : un brouillage des frontières</vt:lpstr>
    </vt:vector>
  </TitlesOfParts>
  <Company>FORUM-TIPS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INÉGALITÉS ET DISCRIMINATIONS SUR LE MARCHÉ DU TRAVAIL : L’IMPACT DE L’IDENTITÉ SUR L’ÉVALUATION DU TRAVAIL</dc:title>
  <dc:creator>Guillemette de Larquier</dc:creator>
  <cp:lastModifiedBy>Batifoulier</cp:lastModifiedBy>
  <cp:revision>581</cp:revision>
  <cp:lastPrinted>1601-01-01T00:00:00Z</cp:lastPrinted>
  <dcterms:created xsi:type="dcterms:W3CDTF">2005-04-04T12:12:13Z</dcterms:created>
  <dcterms:modified xsi:type="dcterms:W3CDTF">2022-01-27T08:53:45Z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