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  <p:sldMasterId id="2147483700" r:id="rId5"/>
  </p:sldMasterIdLst>
  <p:notesMasterIdLst>
    <p:notesMasterId r:id="rId40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176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fr-FR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5.9711286089238903E-2"/>
          <c:y val="8.1690330394993599E-2"/>
          <c:w val="0.88814523184601901"/>
          <c:h val="0.6584348294192849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France</c:v>
                </c:pt>
              </c:strCache>
            </c:strRef>
          </c:tx>
          <c:spPr>
            <a:solidFill>
              <a:srgbClr val="3366FF"/>
            </a:solidFill>
            <a:ln w="25560"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/>
              <a:lstStyle/>
              <a:p>
                <a:pPr>
                  <a:defRPr sz="1000" b="0" strike="noStrike" spc="-1">
                    <a:solidFill>
                      <a:srgbClr val="000000"/>
                    </a:solidFill>
                    <a:latin typeface="Calibri"/>
                    <a:ea typeface="Calibri"/>
                  </a:defRPr>
                </a:pPr>
                <a:endParaRPr lang="fr-FR"/>
              </a:p>
            </c:txPr>
            <c:dLblPos val="ctr"/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51"/>
                <c:pt idx="0">
                  <c:v>1970</c:v>
                </c:pt>
                <c:pt idx="1">
                  <c:v>1971</c:v>
                </c:pt>
                <c:pt idx="2">
                  <c:v>1972</c:v>
                </c:pt>
                <c:pt idx="3">
                  <c:v>1973</c:v>
                </c:pt>
                <c:pt idx="4">
                  <c:v>1974</c:v>
                </c:pt>
                <c:pt idx="5">
                  <c:v>1975</c:v>
                </c:pt>
                <c:pt idx="6">
                  <c:v>1976</c:v>
                </c:pt>
                <c:pt idx="7">
                  <c:v>1977</c:v>
                </c:pt>
                <c:pt idx="8">
                  <c:v>1978</c:v>
                </c:pt>
                <c:pt idx="9">
                  <c:v>1979</c:v>
                </c:pt>
                <c:pt idx="10">
                  <c:v>1980</c:v>
                </c:pt>
                <c:pt idx="11">
                  <c:v>1981</c:v>
                </c:pt>
                <c:pt idx="12">
                  <c:v>1982</c:v>
                </c:pt>
                <c:pt idx="13">
                  <c:v>1983</c:v>
                </c:pt>
                <c:pt idx="14">
                  <c:v>1984</c:v>
                </c:pt>
                <c:pt idx="15">
                  <c:v>1985</c:v>
                </c:pt>
                <c:pt idx="16">
                  <c:v>1986</c:v>
                </c:pt>
                <c:pt idx="17">
                  <c:v>1987</c:v>
                </c:pt>
                <c:pt idx="18">
                  <c:v>1988</c:v>
                </c:pt>
                <c:pt idx="19">
                  <c:v>1989</c:v>
                </c:pt>
                <c:pt idx="20">
                  <c:v>1990</c:v>
                </c:pt>
                <c:pt idx="21">
                  <c:v>1991</c:v>
                </c:pt>
                <c:pt idx="22">
                  <c:v>1992</c:v>
                </c:pt>
                <c:pt idx="23">
                  <c:v>1993</c:v>
                </c:pt>
                <c:pt idx="24">
                  <c:v>1994</c:v>
                </c:pt>
                <c:pt idx="25">
                  <c:v>1995</c:v>
                </c:pt>
                <c:pt idx="26">
                  <c:v>1996</c:v>
                </c:pt>
                <c:pt idx="27">
                  <c:v>1997</c:v>
                </c:pt>
                <c:pt idx="28">
                  <c:v>1998</c:v>
                </c:pt>
                <c:pt idx="29">
                  <c:v>1999</c:v>
                </c:pt>
                <c:pt idx="30">
                  <c:v>2000</c:v>
                </c:pt>
                <c:pt idx="31">
                  <c:v>2001</c:v>
                </c:pt>
                <c:pt idx="32">
                  <c:v>2002</c:v>
                </c:pt>
                <c:pt idx="33">
                  <c:v>2003</c:v>
                </c:pt>
                <c:pt idx="34">
                  <c:v>2004</c:v>
                </c:pt>
                <c:pt idx="35">
                  <c:v>2005</c:v>
                </c:pt>
                <c:pt idx="36">
                  <c:v>2006</c:v>
                </c:pt>
                <c:pt idx="37">
                  <c:v>2007</c:v>
                </c:pt>
                <c:pt idx="38">
                  <c:v>2008</c:v>
                </c:pt>
                <c:pt idx="39">
                  <c:v>2009</c:v>
                </c:pt>
                <c:pt idx="40">
                  <c:v>2010</c:v>
                </c:pt>
                <c:pt idx="41">
                  <c:v>2011</c:v>
                </c:pt>
                <c:pt idx="42">
                  <c:v>2012</c:v>
                </c:pt>
                <c:pt idx="43">
                  <c:v>2013</c:v>
                </c:pt>
                <c:pt idx="44">
                  <c:v>2014</c:v>
                </c:pt>
                <c:pt idx="45">
                  <c:v>2015</c:v>
                </c:pt>
                <c:pt idx="46">
                  <c:v>2016</c:v>
                </c:pt>
                <c:pt idx="47">
                  <c:v>2017</c:v>
                </c:pt>
                <c:pt idx="48">
                  <c:v>2018</c:v>
                </c:pt>
                <c:pt idx="49">
                  <c:v>2019</c:v>
                </c:pt>
                <c:pt idx="50">
                  <c:v>2020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51"/>
                <c:pt idx="0">
                  <c:v>5.5748499999999996</c:v>
                </c:pt>
                <c:pt idx="1">
                  <c:v>6.2386400000000002</c:v>
                </c:pt>
                <c:pt idx="2">
                  <c:v>6.3208599999999997</c:v>
                </c:pt>
                <c:pt idx="3">
                  <c:v>6.6318400000000004</c:v>
                </c:pt>
                <c:pt idx="4">
                  <c:v>6.5638800000000002</c:v>
                </c:pt>
                <c:pt idx="5">
                  <c:v>6.5803900000000004</c:v>
                </c:pt>
                <c:pt idx="6">
                  <c:v>6.5480400000000003</c:v>
                </c:pt>
                <c:pt idx="7">
                  <c:v>6.63192</c:v>
                </c:pt>
                <c:pt idx="8">
                  <c:v>7.2925399999999998</c:v>
                </c:pt>
                <c:pt idx="9">
                  <c:v>7.1378399999999997</c:v>
                </c:pt>
                <c:pt idx="10">
                  <c:v>7.3357299999999999</c:v>
                </c:pt>
                <c:pt idx="11">
                  <c:v>7.8181799999999999</c:v>
                </c:pt>
                <c:pt idx="12">
                  <c:v>7.8811299999999997</c:v>
                </c:pt>
                <c:pt idx="13">
                  <c:v>8.1364400000000003</c:v>
                </c:pt>
                <c:pt idx="14">
                  <c:v>8.3439999999999994</c:v>
                </c:pt>
                <c:pt idx="15">
                  <c:v>8.9681800000000003</c:v>
                </c:pt>
                <c:pt idx="16">
                  <c:v>9.66568</c:v>
                </c:pt>
                <c:pt idx="17">
                  <c:v>9.9599399999999996</c:v>
                </c:pt>
                <c:pt idx="18">
                  <c:v>11.224550000000001</c:v>
                </c:pt>
                <c:pt idx="19">
                  <c:v>11.813420000000001</c:v>
                </c:pt>
                <c:pt idx="20">
                  <c:v>12.50065</c:v>
                </c:pt>
                <c:pt idx="21">
                  <c:v>13.177440000000001</c:v>
                </c:pt>
                <c:pt idx="22">
                  <c:v>13.664199999999999</c:v>
                </c:pt>
                <c:pt idx="23">
                  <c:v>14.635590000000001</c:v>
                </c:pt>
                <c:pt idx="24">
                  <c:v>14.799519999999999</c:v>
                </c:pt>
                <c:pt idx="25">
                  <c:v>15.66667</c:v>
                </c:pt>
                <c:pt idx="26">
                  <c:v>15.90427</c:v>
                </c:pt>
                <c:pt idx="27">
                  <c:v>16.296469999999999</c:v>
                </c:pt>
                <c:pt idx="28">
                  <c:v>17.040769999999998</c:v>
                </c:pt>
                <c:pt idx="29">
                  <c:v>18.150449999999999</c:v>
                </c:pt>
                <c:pt idx="30">
                  <c:v>19.020969999999998</c:v>
                </c:pt>
                <c:pt idx="31">
                  <c:v>20.227029999999999</c:v>
                </c:pt>
                <c:pt idx="32">
                  <c:v>21.274180000000001</c:v>
                </c:pt>
                <c:pt idx="33">
                  <c:v>22.244540000000001</c:v>
                </c:pt>
                <c:pt idx="34">
                  <c:v>23.228339999999999</c:v>
                </c:pt>
                <c:pt idx="35">
                  <c:v>23.821999999999999</c:v>
                </c:pt>
                <c:pt idx="36">
                  <c:v>23.867650000000001</c:v>
                </c:pt>
                <c:pt idx="37">
                  <c:v>24.448609999999999</c:v>
                </c:pt>
                <c:pt idx="38">
                  <c:v>24.541119999999999</c:v>
                </c:pt>
                <c:pt idx="39">
                  <c:v>25.43853</c:v>
                </c:pt>
                <c:pt idx="40">
                  <c:v>25.311599999999999</c:v>
                </c:pt>
                <c:pt idx="41">
                  <c:v>27.972000000000001</c:v>
                </c:pt>
                <c:pt idx="42">
                  <c:v>27.68</c:v>
                </c:pt>
                <c:pt idx="43">
                  <c:v>27.265999999999998</c:v>
                </c:pt>
                <c:pt idx="44">
                  <c:v>27.83</c:v>
                </c:pt>
                <c:pt idx="45">
                  <c:v>27.908000000000001</c:v>
                </c:pt>
                <c:pt idx="46">
                  <c:v>28.632000000000001</c:v>
                </c:pt>
                <c:pt idx="47">
                  <c:v>28.690999999999999</c:v>
                </c:pt>
                <c:pt idx="48">
                  <c:v>29.2</c:v>
                </c:pt>
                <c:pt idx="49">
                  <c:v>29.92</c:v>
                </c:pt>
                <c:pt idx="50">
                  <c:v>30.556000000000001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073-4584-A5B4-77A507AD7F2F}"/>
            </c:ext>
          </c:extLst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Exportation</c:v>
                </c:pt>
              </c:strCache>
            </c:strRef>
          </c:tx>
          <c:spPr>
            <a:solidFill>
              <a:srgbClr val="993366"/>
            </a:solidFill>
            <a:ln w="25560"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/>
              <a:lstStyle/>
              <a:p>
                <a:pPr>
                  <a:defRPr sz="1000" b="0" strike="noStrike" spc="-1">
                    <a:solidFill>
                      <a:srgbClr val="000000"/>
                    </a:solidFill>
                    <a:latin typeface="Calibri"/>
                    <a:ea typeface="Calibri"/>
                  </a:defRPr>
                </a:pPr>
                <a:endParaRPr lang="fr-FR"/>
              </a:p>
            </c:txPr>
            <c:dLblPos val="ctr"/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51"/>
                <c:pt idx="0">
                  <c:v>1970</c:v>
                </c:pt>
                <c:pt idx="1">
                  <c:v>1971</c:v>
                </c:pt>
                <c:pt idx="2">
                  <c:v>1972</c:v>
                </c:pt>
                <c:pt idx="3">
                  <c:v>1973</c:v>
                </c:pt>
                <c:pt idx="4">
                  <c:v>1974</c:v>
                </c:pt>
                <c:pt idx="5">
                  <c:v>1975</c:v>
                </c:pt>
                <c:pt idx="6">
                  <c:v>1976</c:v>
                </c:pt>
                <c:pt idx="7">
                  <c:v>1977</c:v>
                </c:pt>
                <c:pt idx="8">
                  <c:v>1978</c:v>
                </c:pt>
                <c:pt idx="9">
                  <c:v>1979</c:v>
                </c:pt>
                <c:pt idx="10">
                  <c:v>1980</c:v>
                </c:pt>
                <c:pt idx="11">
                  <c:v>1981</c:v>
                </c:pt>
                <c:pt idx="12">
                  <c:v>1982</c:v>
                </c:pt>
                <c:pt idx="13">
                  <c:v>1983</c:v>
                </c:pt>
                <c:pt idx="14">
                  <c:v>1984</c:v>
                </c:pt>
                <c:pt idx="15">
                  <c:v>1985</c:v>
                </c:pt>
                <c:pt idx="16">
                  <c:v>1986</c:v>
                </c:pt>
                <c:pt idx="17">
                  <c:v>1987</c:v>
                </c:pt>
                <c:pt idx="18">
                  <c:v>1988</c:v>
                </c:pt>
                <c:pt idx="19">
                  <c:v>1989</c:v>
                </c:pt>
                <c:pt idx="20">
                  <c:v>1990</c:v>
                </c:pt>
                <c:pt idx="21">
                  <c:v>1991</c:v>
                </c:pt>
                <c:pt idx="22">
                  <c:v>1992</c:v>
                </c:pt>
                <c:pt idx="23">
                  <c:v>1993</c:v>
                </c:pt>
                <c:pt idx="24">
                  <c:v>1994</c:v>
                </c:pt>
                <c:pt idx="25">
                  <c:v>1995</c:v>
                </c:pt>
                <c:pt idx="26">
                  <c:v>1996</c:v>
                </c:pt>
                <c:pt idx="27">
                  <c:v>1997</c:v>
                </c:pt>
                <c:pt idx="28">
                  <c:v>1998</c:v>
                </c:pt>
                <c:pt idx="29">
                  <c:v>1999</c:v>
                </c:pt>
                <c:pt idx="30">
                  <c:v>2000</c:v>
                </c:pt>
                <c:pt idx="31">
                  <c:v>2001</c:v>
                </c:pt>
                <c:pt idx="32">
                  <c:v>2002</c:v>
                </c:pt>
                <c:pt idx="33">
                  <c:v>2003</c:v>
                </c:pt>
                <c:pt idx="34">
                  <c:v>2004</c:v>
                </c:pt>
                <c:pt idx="35">
                  <c:v>2005</c:v>
                </c:pt>
                <c:pt idx="36">
                  <c:v>2006</c:v>
                </c:pt>
                <c:pt idx="37">
                  <c:v>2007</c:v>
                </c:pt>
                <c:pt idx="38">
                  <c:v>2008</c:v>
                </c:pt>
                <c:pt idx="39">
                  <c:v>2009</c:v>
                </c:pt>
                <c:pt idx="40">
                  <c:v>2010</c:v>
                </c:pt>
                <c:pt idx="41">
                  <c:v>2011</c:v>
                </c:pt>
                <c:pt idx="42">
                  <c:v>2012</c:v>
                </c:pt>
                <c:pt idx="43">
                  <c:v>2013</c:v>
                </c:pt>
                <c:pt idx="44">
                  <c:v>2014</c:v>
                </c:pt>
                <c:pt idx="45">
                  <c:v>2015</c:v>
                </c:pt>
                <c:pt idx="46">
                  <c:v>2016</c:v>
                </c:pt>
                <c:pt idx="47">
                  <c:v>2017</c:v>
                </c:pt>
                <c:pt idx="48">
                  <c:v>2018</c:v>
                </c:pt>
                <c:pt idx="49">
                  <c:v>2019</c:v>
                </c:pt>
                <c:pt idx="50">
                  <c:v>2020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51"/>
                <c:pt idx="0">
                  <c:v>0.83233999999999997</c:v>
                </c:pt>
                <c:pt idx="1">
                  <c:v>0.89773000000000003</c:v>
                </c:pt>
                <c:pt idx="2">
                  <c:v>0.94118000000000002</c:v>
                </c:pt>
                <c:pt idx="3">
                  <c:v>1.1044799999999999</c:v>
                </c:pt>
                <c:pt idx="4">
                  <c:v>1.1321600000000001</c:v>
                </c:pt>
                <c:pt idx="5">
                  <c:v>1.1686300000000001</c:v>
                </c:pt>
                <c:pt idx="6">
                  <c:v>1.1814899999999999</c:v>
                </c:pt>
                <c:pt idx="7">
                  <c:v>1.3127</c:v>
                </c:pt>
                <c:pt idx="8">
                  <c:v>1.42388</c:v>
                </c:pt>
                <c:pt idx="9">
                  <c:v>1.5594600000000001</c:v>
                </c:pt>
                <c:pt idx="10">
                  <c:v>1.77698</c:v>
                </c:pt>
                <c:pt idx="11">
                  <c:v>1.7124699999999999</c:v>
                </c:pt>
                <c:pt idx="12">
                  <c:v>1.7867900000000001</c:v>
                </c:pt>
                <c:pt idx="13">
                  <c:v>1.9378200000000001</c:v>
                </c:pt>
                <c:pt idx="14">
                  <c:v>2.008</c:v>
                </c:pt>
                <c:pt idx="15">
                  <c:v>2.1621199999999998</c:v>
                </c:pt>
                <c:pt idx="16">
                  <c:v>2.1472799999999999</c:v>
                </c:pt>
                <c:pt idx="17">
                  <c:v>2.1874099999999999</c:v>
                </c:pt>
                <c:pt idx="18">
                  <c:v>2.2343099999999998</c:v>
                </c:pt>
                <c:pt idx="19">
                  <c:v>2.5436200000000002</c:v>
                </c:pt>
                <c:pt idx="20">
                  <c:v>2.73272</c:v>
                </c:pt>
                <c:pt idx="21">
                  <c:v>3.2458800000000001</c:v>
                </c:pt>
                <c:pt idx="22">
                  <c:v>3.65185</c:v>
                </c:pt>
                <c:pt idx="23">
                  <c:v>3.7275999999999998</c:v>
                </c:pt>
                <c:pt idx="24">
                  <c:v>4.1479699999999999</c:v>
                </c:pt>
                <c:pt idx="25">
                  <c:v>4.7288699999999997</c:v>
                </c:pt>
                <c:pt idx="26">
                  <c:v>5.3275699999999997</c:v>
                </c:pt>
                <c:pt idx="27">
                  <c:v>6.34436</c:v>
                </c:pt>
                <c:pt idx="28">
                  <c:v>7.6829000000000001</c:v>
                </c:pt>
                <c:pt idx="29">
                  <c:v>8.8291900000000005</c:v>
                </c:pt>
                <c:pt idx="30">
                  <c:v>10.619210000000001</c:v>
                </c:pt>
                <c:pt idx="31">
                  <c:v>13.903779999999999</c:v>
                </c:pt>
                <c:pt idx="32">
                  <c:v>15.37407</c:v>
                </c:pt>
                <c:pt idx="33">
                  <c:v>15.11863</c:v>
                </c:pt>
                <c:pt idx="34">
                  <c:v>15.6371</c:v>
                </c:pt>
                <c:pt idx="35">
                  <c:v>16.747</c:v>
                </c:pt>
                <c:pt idx="36">
                  <c:v>17.726469999999999</c:v>
                </c:pt>
                <c:pt idx="37">
                  <c:v>18.41499</c:v>
                </c:pt>
                <c:pt idx="38">
                  <c:v>19.779440000000001</c:v>
                </c:pt>
                <c:pt idx="39">
                  <c:v>21.650110000000002</c:v>
                </c:pt>
                <c:pt idx="40">
                  <c:v>22.351140000000001</c:v>
                </c:pt>
                <c:pt idx="41">
                  <c:v>22.03</c:v>
                </c:pt>
                <c:pt idx="42">
                  <c:v>25.286000000000001</c:v>
                </c:pt>
                <c:pt idx="43">
                  <c:v>26.298999999999999</c:v>
                </c:pt>
                <c:pt idx="44">
                  <c:v>25.027999999999999</c:v>
                </c:pt>
                <c:pt idx="45">
                  <c:v>25.577999999999999</c:v>
                </c:pt>
                <c:pt idx="46">
                  <c:v>26.081</c:v>
                </c:pt>
                <c:pt idx="47">
                  <c:v>26.48</c:v>
                </c:pt>
                <c:pt idx="48">
                  <c:v>26.960999999999999</c:v>
                </c:pt>
                <c:pt idx="49">
                  <c:v>29.957999999999998</c:v>
                </c:pt>
                <c:pt idx="50">
                  <c:v>31.588999999999999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073-4584-A5B4-77A507AD7F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8651585"/>
        <c:axId val="33283810"/>
      </c:barChart>
      <c:catAx>
        <c:axId val="28651585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 w="3240">
            <a:solidFill>
              <a:srgbClr val="808080"/>
            </a:solidFill>
            <a:round/>
          </a:ln>
        </c:spPr>
        <c:txPr>
          <a:bodyPr rot="-5400000"/>
          <a:lstStyle/>
          <a:p>
            <a:pPr>
              <a:defRPr sz="1000" b="0" strike="noStrike" spc="-1">
                <a:solidFill>
                  <a:srgbClr val="000000"/>
                </a:solidFill>
                <a:latin typeface="Calibri"/>
                <a:ea typeface="Calibri"/>
              </a:defRPr>
            </a:pPr>
            <a:endParaRPr lang="fr-FR"/>
          </a:p>
        </c:txPr>
        <c:crossAx val="33283810"/>
        <c:crosses val="autoZero"/>
        <c:auto val="1"/>
        <c:lblAlgn val="ctr"/>
        <c:lblOffset val="100"/>
        <c:noMultiLvlLbl val="0"/>
      </c:catAx>
      <c:valAx>
        <c:axId val="33283810"/>
        <c:scaling>
          <c:orientation val="minMax"/>
          <c:max val="65"/>
          <c:min val="0"/>
        </c:scaling>
        <c:delete val="0"/>
        <c:axPos val="l"/>
        <c:majorGridlines>
          <c:spPr>
            <a:ln w="3240">
              <a:solidFill>
                <a:srgbClr val="808080"/>
              </a:solidFill>
              <a:round/>
            </a:ln>
          </c:spPr>
        </c:majorGridlines>
        <c:numFmt formatCode="0" sourceLinked="0"/>
        <c:majorTickMark val="out"/>
        <c:minorTickMark val="none"/>
        <c:tickLblPos val="nextTo"/>
        <c:spPr>
          <a:ln w="3240">
            <a:solidFill>
              <a:srgbClr val="808080"/>
            </a:solidFill>
            <a:round/>
          </a:ln>
        </c:spPr>
        <c:txPr>
          <a:bodyPr/>
          <a:lstStyle/>
          <a:p>
            <a:pPr>
              <a:defRPr sz="1000" b="0" strike="noStrike" spc="-1">
                <a:solidFill>
                  <a:srgbClr val="000000"/>
                </a:solidFill>
                <a:latin typeface="Calibri"/>
                <a:ea typeface="Calibri"/>
              </a:defRPr>
            </a:pPr>
            <a:endParaRPr lang="fr-FR"/>
          </a:p>
        </c:txPr>
        <c:crossAx val="28651585"/>
        <c:crosses val="autoZero"/>
        <c:crossBetween val="between"/>
      </c:valAx>
      <c:spPr>
        <a:solidFill>
          <a:srgbClr val="FFFFFF"/>
        </a:solidFill>
        <a:ln w="25560">
          <a:noFill/>
        </a:ln>
      </c:spPr>
    </c:plotArea>
    <c:legend>
      <c:legendPos val="b"/>
      <c:layout>
        <c:manualLayout>
          <c:xMode val="edge"/>
          <c:yMode val="edge"/>
          <c:x val="0.243079876209504"/>
          <c:y val="0.85901176767318499"/>
          <c:w val="0.456128648098092"/>
          <c:h val="0.116964208302791"/>
        </c:manualLayout>
      </c:layout>
      <c:overlay val="0"/>
      <c:spPr>
        <a:noFill/>
        <a:ln w="25560">
          <a:noFill/>
        </a:ln>
      </c:spPr>
      <c:txPr>
        <a:bodyPr/>
        <a:lstStyle/>
        <a:p>
          <a:pPr>
            <a:defRPr sz="845" b="0" strike="noStrike" spc="-1">
              <a:solidFill>
                <a:srgbClr val="000000"/>
              </a:solidFill>
              <a:latin typeface="Calibri"/>
              <a:ea typeface="Calibri"/>
            </a:defRPr>
          </a:pPr>
          <a:endParaRPr lang="fr-FR"/>
        </a:p>
      </c:txPr>
    </c:legend>
    <c:plotVisOnly val="1"/>
    <c:dispBlanksAs val="gap"/>
    <c:showDLblsOverMax val="1"/>
  </c:chart>
  <c:spPr>
    <a:solidFill>
      <a:srgbClr val="FFFFFF"/>
    </a:solidFill>
    <a:ln w="12600">
      <a:solidFill>
        <a:srgbClr val="000000"/>
      </a:solidFill>
      <a:round/>
    </a:ln>
  </c:spPr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fr-FR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0.105861694121582"/>
          <c:y val="4.6272318386261398E-2"/>
          <c:w val="0.86349193076344199"/>
          <c:h val="0.71964017991004503"/>
        </c:manualLayout>
      </c:layout>
      <c:lineChart>
        <c:grouping val="standar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Producteurs</c:v>
                </c:pt>
              </c:strCache>
            </c:strRef>
          </c:tx>
          <c:spPr>
            <a:ln w="25560">
              <a:solidFill>
                <a:srgbClr val="000000"/>
              </a:solidFill>
              <a:round/>
            </a:ln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wrap="square"/>
              <a:lstStyle/>
              <a:p>
                <a:pPr>
                  <a:defRPr sz="1000" b="0" strike="noStrike" spc="-1">
                    <a:solidFill>
                      <a:srgbClr val="000000"/>
                    </a:solidFill>
                    <a:latin typeface="Arial"/>
                    <a:ea typeface="Arial"/>
                  </a:defRPr>
                </a:pPr>
                <a:endParaRPr lang="fr-FR"/>
              </a:p>
            </c:txPr>
            <c:dLblPos val="r"/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64"/>
                <c:pt idx="0">
                  <c:v>1957</c:v>
                </c:pt>
                <c:pt idx="1">
                  <c:v>1958</c:v>
                </c:pt>
                <c:pt idx="2">
                  <c:v>1959</c:v>
                </c:pt>
                <c:pt idx="3">
                  <c:v>1960</c:v>
                </c:pt>
                <c:pt idx="4">
                  <c:v>1961</c:v>
                </c:pt>
                <c:pt idx="5">
                  <c:v>1962</c:v>
                </c:pt>
                <c:pt idx="6">
                  <c:v>1963</c:v>
                </c:pt>
                <c:pt idx="7">
                  <c:v>1964</c:v>
                </c:pt>
                <c:pt idx="8">
                  <c:v>1965</c:v>
                </c:pt>
                <c:pt idx="9">
                  <c:v>1966</c:v>
                </c:pt>
                <c:pt idx="10">
                  <c:v>1967</c:v>
                </c:pt>
                <c:pt idx="11">
                  <c:v>1968</c:v>
                </c:pt>
                <c:pt idx="12">
                  <c:v>1969</c:v>
                </c:pt>
                <c:pt idx="13">
                  <c:v>1970</c:v>
                </c:pt>
                <c:pt idx="14">
                  <c:v>1971</c:v>
                </c:pt>
                <c:pt idx="15">
                  <c:v>1972</c:v>
                </c:pt>
                <c:pt idx="16">
                  <c:v>1973</c:v>
                </c:pt>
                <c:pt idx="17">
                  <c:v>1974</c:v>
                </c:pt>
                <c:pt idx="18">
                  <c:v>1975</c:v>
                </c:pt>
                <c:pt idx="19">
                  <c:v>1976</c:v>
                </c:pt>
                <c:pt idx="20">
                  <c:v>1977</c:v>
                </c:pt>
                <c:pt idx="21">
                  <c:v>1978</c:v>
                </c:pt>
                <c:pt idx="22">
                  <c:v>1979</c:v>
                </c:pt>
                <c:pt idx="23">
                  <c:v>1980</c:v>
                </c:pt>
                <c:pt idx="24">
                  <c:v>1981</c:v>
                </c:pt>
                <c:pt idx="25">
                  <c:v>1982</c:v>
                </c:pt>
                <c:pt idx="26">
                  <c:v>1983</c:v>
                </c:pt>
                <c:pt idx="27">
                  <c:v>1984</c:v>
                </c:pt>
                <c:pt idx="28">
                  <c:v>1985</c:v>
                </c:pt>
                <c:pt idx="29">
                  <c:v>1986</c:v>
                </c:pt>
                <c:pt idx="30">
                  <c:v>1987</c:v>
                </c:pt>
                <c:pt idx="31">
                  <c:v>1988</c:v>
                </c:pt>
                <c:pt idx="32">
                  <c:v>1989</c:v>
                </c:pt>
                <c:pt idx="33">
                  <c:v>1990</c:v>
                </c:pt>
                <c:pt idx="34">
                  <c:v>1991</c:v>
                </c:pt>
                <c:pt idx="35">
                  <c:v>1992</c:v>
                </c:pt>
                <c:pt idx="36">
                  <c:v>1993</c:v>
                </c:pt>
                <c:pt idx="37">
                  <c:v>1994</c:v>
                </c:pt>
                <c:pt idx="38">
                  <c:v>1995</c:v>
                </c:pt>
                <c:pt idx="39">
                  <c:v>1996</c:v>
                </c:pt>
                <c:pt idx="40">
                  <c:v>1997</c:v>
                </c:pt>
                <c:pt idx="41">
                  <c:v>1998</c:v>
                </c:pt>
                <c:pt idx="42">
                  <c:v>1999</c:v>
                </c:pt>
                <c:pt idx="43">
                  <c:v>2000</c:v>
                </c:pt>
                <c:pt idx="44">
                  <c:v>2001</c:v>
                </c:pt>
                <c:pt idx="45">
                  <c:v>2002</c:v>
                </c:pt>
                <c:pt idx="46">
                  <c:v>2003</c:v>
                </c:pt>
                <c:pt idx="47">
                  <c:v>2004</c:v>
                </c:pt>
                <c:pt idx="48">
                  <c:v>2005</c:v>
                </c:pt>
                <c:pt idx="49">
                  <c:v>2006</c:v>
                </c:pt>
                <c:pt idx="50">
                  <c:v>2007</c:v>
                </c:pt>
                <c:pt idx="51">
                  <c:v>2008</c:v>
                </c:pt>
                <c:pt idx="52">
                  <c:v>2009</c:v>
                </c:pt>
                <c:pt idx="53">
                  <c:v>2010</c:v>
                </c:pt>
                <c:pt idx="54">
                  <c:v>2011</c:v>
                </c:pt>
                <c:pt idx="55">
                  <c:v>2012</c:v>
                </c:pt>
                <c:pt idx="56">
                  <c:v>2013</c:v>
                </c:pt>
                <c:pt idx="57">
                  <c:v>2014</c:v>
                </c:pt>
                <c:pt idx="58">
                  <c:v>2015</c:v>
                </c:pt>
                <c:pt idx="59">
                  <c:v>2016</c:v>
                </c:pt>
                <c:pt idx="60">
                  <c:v>2017</c:v>
                </c:pt>
                <c:pt idx="61">
                  <c:v>2018</c:v>
                </c:pt>
                <c:pt idx="62">
                  <c:v>2019</c:v>
                </c:pt>
                <c:pt idx="63">
                  <c:v>2020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64"/>
                <c:pt idx="0">
                  <c:v>46.7</c:v>
                </c:pt>
                <c:pt idx="1">
                  <c:v>46.7</c:v>
                </c:pt>
                <c:pt idx="2">
                  <c:v>46.7</c:v>
                </c:pt>
                <c:pt idx="3">
                  <c:v>46.7</c:v>
                </c:pt>
                <c:pt idx="4">
                  <c:v>46.7</c:v>
                </c:pt>
                <c:pt idx="5">
                  <c:v>46.7</c:v>
                </c:pt>
                <c:pt idx="6">
                  <c:v>47.4</c:v>
                </c:pt>
                <c:pt idx="7">
                  <c:v>47.4</c:v>
                </c:pt>
                <c:pt idx="8">
                  <c:v>47.4</c:v>
                </c:pt>
                <c:pt idx="9">
                  <c:v>47.4</c:v>
                </c:pt>
                <c:pt idx="10">
                  <c:v>47.4</c:v>
                </c:pt>
                <c:pt idx="11">
                  <c:v>48.2</c:v>
                </c:pt>
                <c:pt idx="12">
                  <c:v>47.1</c:v>
                </c:pt>
                <c:pt idx="13">
                  <c:v>47.6</c:v>
                </c:pt>
                <c:pt idx="14">
                  <c:v>48.3</c:v>
                </c:pt>
                <c:pt idx="15">
                  <c:v>48.3</c:v>
                </c:pt>
                <c:pt idx="16">
                  <c:v>49.5</c:v>
                </c:pt>
                <c:pt idx="17">
                  <c:v>49.5</c:v>
                </c:pt>
                <c:pt idx="18">
                  <c:v>49.5</c:v>
                </c:pt>
                <c:pt idx="19">
                  <c:v>52.5</c:v>
                </c:pt>
                <c:pt idx="20">
                  <c:v>56.2</c:v>
                </c:pt>
                <c:pt idx="21">
                  <c:v>56.2</c:v>
                </c:pt>
                <c:pt idx="22">
                  <c:v>56.2</c:v>
                </c:pt>
                <c:pt idx="23">
                  <c:v>56.2</c:v>
                </c:pt>
                <c:pt idx="24">
                  <c:v>56.2</c:v>
                </c:pt>
                <c:pt idx="25">
                  <c:v>55.7</c:v>
                </c:pt>
                <c:pt idx="26">
                  <c:v>56.6</c:v>
                </c:pt>
                <c:pt idx="27">
                  <c:v>57</c:v>
                </c:pt>
                <c:pt idx="28">
                  <c:v>57</c:v>
                </c:pt>
                <c:pt idx="29">
                  <c:v>57</c:v>
                </c:pt>
                <c:pt idx="30">
                  <c:v>57.4</c:v>
                </c:pt>
                <c:pt idx="31">
                  <c:v>58.1</c:v>
                </c:pt>
                <c:pt idx="32">
                  <c:v>59.5</c:v>
                </c:pt>
                <c:pt idx="33">
                  <c:v>59.5</c:v>
                </c:pt>
                <c:pt idx="34">
                  <c:v>62</c:v>
                </c:pt>
                <c:pt idx="35">
                  <c:v>63.5</c:v>
                </c:pt>
                <c:pt idx="36">
                  <c:v>64.099999999999994</c:v>
                </c:pt>
                <c:pt idx="37">
                  <c:v>64.599999999999994</c:v>
                </c:pt>
                <c:pt idx="38">
                  <c:v>65</c:v>
                </c:pt>
                <c:pt idx="39">
                  <c:v>65.400000000000006</c:v>
                </c:pt>
                <c:pt idx="40">
                  <c:v>65.8</c:v>
                </c:pt>
                <c:pt idx="41">
                  <c:v>66.5</c:v>
                </c:pt>
                <c:pt idx="42">
                  <c:v>64.2</c:v>
                </c:pt>
                <c:pt idx="43">
                  <c:v>64.400000000000006</c:v>
                </c:pt>
                <c:pt idx="44">
                  <c:v>65.099999999999994</c:v>
                </c:pt>
                <c:pt idx="45">
                  <c:v>66</c:v>
                </c:pt>
                <c:pt idx="46">
                  <c:v>66.400000000000006</c:v>
                </c:pt>
                <c:pt idx="47">
                  <c:v>65.7</c:v>
                </c:pt>
                <c:pt idx="48">
                  <c:v>66.3</c:v>
                </c:pt>
                <c:pt idx="49">
                  <c:v>67.900000000000006</c:v>
                </c:pt>
                <c:pt idx="50">
                  <c:v>67.599999999999994</c:v>
                </c:pt>
                <c:pt idx="51">
                  <c:v>66.8</c:v>
                </c:pt>
                <c:pt idx="52">
                  <c:v>68</c:v>
                </c:pt>
                <c:pt idx="53">
                  <c:v>67.599999999999994</c:v>
                </c:pt>
                <c:pt idx="54">
                  <c:v>68</c:v>
                </c:pt>
                <c:pt idx="55">
                  <c:v>65.8</c:v>
                </c:pt>
                <c:pt idx="56">
                  <c:v>64.8</c:v>
                </c:pt>
                <c:pt idx="57">
                  <c:v>63</c:v>
                </c:pt>
                <c:pt idx="58">
                  <c:v>65.5</c:v>
                </c:pt>
                <c:pt idx="59">
                  <c:v>67.5</c:v>
                </c:pt>
                <c:pt idx="60">
                  <c:v>67.5</c:v>
                </c:pt>
                <c:pt idx="61">
                  <c:v>69.3</c:v>
                </c:pt>
                <c:pt idx="62">
                  <c:v>67.400000000000006</c:v>
                </c:pt>
                <c:pt idx="63">
                  <c:v>63.6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E73-47E9-B4CA-9F3708A23993}"/>
            </c:ext>
          </c:extLst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Pharmacies</c:v>
                </c:pt>
              </c:strCache>
            </c:strRef>
          </c:tx>
          <c:spPr>
            <a:ln w="25560">
              <a:solidFill>
                <a:srgbClr val="99CC00"/>
              </a:solidFill>
              <a:round/>
            </a:ln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wrap="square"/>
              <a:lstStyle/>
              <a:p>
                <a:pPr>
                  <a:defRPr sz="1000" b="0" strike="noStrike" spc="-1">
                    <a:solidFill>
                      <a:srgbClr val="000000"/>
                    </a:solidFill>
                    <a:latin typeface="Arial"/>
                    <a:ea typeface="Arial"/>
                  </a:defRPr>
                </a:pPr>
                <a:endParaRPr lang="fr-FR"/>
              </a:p>
            </c:txPr>
            <c:dLblPos val="r"/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64"/>
                <c:pt idx="0">
                  <c:v>1957</c:v>
                </c:pt>
                <c:pt idx="1">
                  <c:v>1958</c:v>
                </c:pt>
                <c:pt idx="2">
                  <c:v>1959</c:v>
                </c:pt>
                <c:pt idx="3">
                  <c:v>1960</c:v>
                </c:pt>
                <c:pt idx="4">
                  <c:v>1961</c:v>
                </c:pt>
                <c:pt idx="5">
                  <c:v>1962</c:v>
                </c:pt>
                <c:pt idx="6">
                  <c:v>1963</c:v>
                </c:pt>
                <c:pt idx="7">
                  <c:v>1964</c:v>
                </c:pt>
                <c:pt idx="8">
                  <c:v>1965</c:v>
                </c:pt>
                <c:pt idx="9">
                  <c:v>1966</c:v>
                </c:pt>
                <c:pt idx="10">
                  <c:v>1967</c:v>
                </c:pt>
                <c:pt idx="11">
                  <c:v>1968</c:v>
                </c:pt>
                <c:pt idx="12">
                  <c:v>1969</c:v>
                </c:pt>
                <c:pt idx="13">
                  <c:v>1970</c:v>
                </c:pt>
                <c:pt idx="14">
                  <c:v>1971</c:v>
                </c:pt>
                <c:pt idx="15">
                  <c:v>1972</c:v>
                </c:pt>
                <c:pt idx="16">
                  <c:v>1973</c:v>
                </c:pt>
                <c:pt idx="17">
                  <c:v>1974</c:v>
                </c:pt>
                <c:pt idx="18">
                  <c:v>1975</c:v>
                </c:pt>
                <c:pt idx="19">
                  <c:v>1976</c:v>
                </c:pt>
                <c:pt idx="20">
                  <c:v>1977</c:v>
                </c:pt>
                <c:pt idx="21">
                  <c:v>1978</c:v>
                </c:pt>
                <c:pt idx="22">
                  <c:v>1979</c:v>
                </c:pt>
                <c:pt idx="23">
                  <c:v>1980</c:v>
                </c:pt>
                <c:pt idx="24">
                  <c:v>1981</c:v>
                </c:pt>
                <c:pt idx="25">
                  <c:v>1982</c:v>
                </c:pt>
                <c:pt idx="26">
                  <c:v>1983</c:v>
                </c:pt>
                <c:pt idx="27">
                  <c:v>1984</c:v>
                </c:pt>
                <c:pt idx="28">
                  <c:v>1985</c:v>
                </c:pt>
                <c:pt idx="29">
                  <c:v>1986</c:v>
                </c:pt>
                <c:pt idx="30">
                  <c:v>1987</c:v>
                </c:pt>
                <c:pt idx="31">
                  <c:v>1988</c:v>
                </c:pt>
                <c:pt idx="32">
                  <c:v>1989</c:v>
                </c:pt>
                <c:pt idx="33">
                  <c:v>1990</c:v>
                </c:pt>
                <c:pt idx="34">
                  <c:v>1991</c:v>
                </c:pt>
                <c:pt idx="35">
                  <c:v>1992</c:v>
                </c:pt>
                <c:pt idx="36">
                  <c:v>1993</c:v>
                </c:pt>
                <c:pt idx="37">
                  <c:v>1994</c:v>
                </c:pt>
                <c:pt idx="38">
                  <c:v>1995</c:v>
                </c:pt>
                <c:pt idx="39">
                  <c:v>1996</c:v>
                </c:pt>
                <c:pt idx="40">
                  <c:v>1997</c:v>
                </c:pt>
                <c:pt idx="41">
                  <c:v>1998</c:v>
                </c:pt>
                <c:pt idx="42">
                  <c:v>1999</c:v>
                </c:pt>
                <c:pt idx="43">
                  <c:v>2000</c:v>
                </c:pt>
                <c:pt idx="44">
                  <c:v>2001</c:v>
                </c:pt>
                <c:pt idx="45">
                  <c:v>2002</c:v>
                </c:pt>
                <c:pt idx="46">
                  <c:v>2003</c:v>
                </c:pt>
                <c:pt idx="47">
                  <c:v>2004</c:v>
                </c:pt>
                <c:pt idx="48">
                  <c:v>2005</c:v>
                </c:pt>
                <c:pt idx="49">
                  <c:v>2006</c:v>
                </c:pt>
                <c:pt idx="50">
                  <c:v>2007</c:v>
                </c:pt>
                <c:pt idx="51">
                  <c:v>2008</c:v>
                </c:pt>
                <c:pt idx="52">
                  <c:v>2009</c:v>
                </c:pt>
                <c:pt idx="53">
                  <c:v>2010</c:v>
                </c:pt>
                <c:pt idx="54">
                  <c:v>2011</c:v>
                </c:pt>
                <c:pt idx="55">
                  <c:v>2012</c:v>
                </c:pt>
                <c:pt idx="56">
                  <c:v>2013</c:v>
                </c:pt>
                <c:pt idx="57">
                  <c:v>2014</c:v>
                </c:pt>
                <c:pt idx="58">
                  <c:v>2015</c:v>
                </c:pt>
                <c:pt idx="59">
                  <c:v>2016</c:v>
                </c:pt>
                <c:pt idx="60">
                  <c:v>2017</c:v>
                </c:pt>
                <c:pt idx="61">
                  <c:v>2018</c:v>
                </c:pt>
                <c:pt idx="62">
                  <c:v>2019</c:v>
                </c:pt>
                <c:pt idx="63">
                  <c:v>2020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64"/>
                <c:pt idx="0">
                  <c:v>27.8</c:v>
                </c:pt>
                <c:pt idx="1">
                  <c:v>27.8</c:v>
                </c:pt>
                <c:pt idx="2">
                  <c:v>27.8</c:v>
                </c:pt>
                <c:pt idx="3">
                  <c:v>27.8</c:v>
                </c:pt>
                <c:pt idx="4">
                  <c:v>27.8</c:v>
                </c:pt>
                <c:pt idx="5">
                  <c:v>27.8</c:v>
                </c:pt>
                <c:pt idx="6">
                  <c:v>27.1</c:v>
                </c:pt>
                <c:pt idx="7">
                  <c:v>27.1</c:v>
                </c:pt>
                <c:pt idx="8">
                  <c:v>27.1</c:v>
                </c:pt>
                <c:pt idx="9">
                  <c:v>27.1</c:v>
                </c:pt>
                <c:pt idx="10">
                  <c:v>27.1</c:v>
                </c:pt>
                <c:pt idx="11">
                  <c:v>28.9</c:v>
                </c:pt>
                <c:pt idx="12">
                  <c:v>29.4</c:v>
                </c:pt>
                <c:pt idx="13">
                  <c:v>28</c:v>
                </c:pt>
                <c:pt idx="14">
                  <c:v>27.2</c:v>
                </c:pt>
                <c:pt idx="15">
                  <c:v>27.2</c:v>
                </c:pt>
                <c:pt idx="16">
                  <c:v>27.9</c:v>
                </c:pt>
                <c:pt idx="17">
                  <c:v>27.9</c:v>
                </c:pt>
                <c:pt idx="18">
                  <c:v>27.9</c:v>
                </c:pt>
                <c:pt idx="19">
                  <c:v>29.6</c:v>
                </c:pt>
                <c:pt idx="20">
                  <c:v>31.3</c:v>
                </c:pt>
                <c:pt idx="21">
                  <c:v>31.3</c:v>
                </c:pt>
                <c:pt idx="22">
                  <c:v>31.3</c:v>
                </c:pt>
                <c:pt idx="23">
                  <c:v>31.3</c:v>
                </c:pt>
                <c:pt idx="24">
                  <c:v>31.3</c:v>
                </c:pt>
                <c:pt idx="25">
                  <c:v>31.3</c:v>
                </c:pt>
                <c:pt idx="26">
                  <c:v>31</c:v>
                </c:pt>
                <c:pt idx="27">
                  <c:v>30.8</c:v>
                </c:pt>
                <c:pt idx="28">
                  <c:v>30.8</c:v>
                </c:pt>
                <c:pt idx="29">
                  <c:v>30.8</c:v>
                </c:pt>
                <c:pt idx="30">
                  <c:v>30.8</c:v>
                </c:pt>
                <c:pt idx="31">
                  <c:v>30.5</c:v>
                </c:pt>
                <c:pt idx="32">
                  <c:v>28.9</c:v>
                </c:pt>
                <c:pt idx="33">
                  <c:v>28.9</c:v>
                </c:pt>
                <c:pt idx="34">
                  <c:v>29.2</c:v>
                </c:pt>
                <c:pt idx="35">
                  <c:v>27.6</c:v>
                </c:pt>
                <c:pt idx="36">
                  <c:v>27</c:v>
                </c:pt>
                <c:pt idx="37">
                  <c:v>26.4</c:v>
                </c:pt>
                <c:pt idx="38">
                  <c:v>25.9</c:v>
                </c:pt>
                <c:pt idx="39">
                  <c:v>25.5</c:v>
                </c:pt>
                <c:pt idx="40">
                  <c:v>25</c:v>
                </c:pt>
                <c:pt idx="41">
                  <c:v>24.3</c:v>
                </c:pt>
                <c:pt idx="42">
                  <c:v>26.1</c:v>
                </c:pt>
                <c:pt idx="43">
                  <c:v>26</c:v>
                </c:pt>
                <c:pt idx="44">
                  <c:v>25.5</c:v>
                </c:pt>
                <c:pt idx="45">
                  <c:v>25.2</c:v>
                </c:pt>
                <c:pt idx="46">
                  <c:v>25.2</c:v>
                </c:pt>
                <c:pt idx="47">
                  <c:v>24.9</c:v>
                </c:pt>
                <c:pt idx="48">
                  <c:v>24.5</c:v>
                </c:pt>
                <c:pt idx="49">
                  <c:v>23.3</c:v>
                </c:pt>
                <c:pt idx="50">
                  <c:v>23.3</c:v>
                </c:pt>
                <c:pt idx="51">
                  <c:v>23.9</c:v>
                </c:pt>
                <c:pt idx="52">
                  <c:v>25</c:v>
                </c:pt>
                <c:pt idx="53">
                  <c:v>24.8</c:v>
                </c:pt>
                <c:pt idx="54">
                  <c:v>25</c:v>
                </c:pt>
                <c:pt idx="55">
                  <c:v>25</c:v>
                </c:pt>
                <c:pt idx="56">
                  <c:v>25.6</c:v>
                </c:pt>
                <c:pt idx="57">
                  <c:v>26.4</c:v>
                </c:pt>
                <c:pt idx="58">
                  <c:v>21.5</c:v>
                </c:pt>
                <c:pt idx="59">
                  <c:v>20.6</c:v>
                </c:pt>
                <c:pt idx="60">
                  <c:v>20.2</c:v>
                </c:pt>
                <c:pt idx="61">
                  <c:v>17.7</c:v>
                </c:pt>
                <c:pt idx="62">
                  <c:v>17.8</c:v>
                </c:pt>
                <c:pt idx="63">
                  <c:v>15.9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E73-47E9-B4CA-9F3708A23993}"/>
            </c:ext>
          </c:extLst>
        </c:ser>
        <c:ser>
          <c:idx val="2"/>
          <c:order val="2"/>
          <c:tx>
            <c:strRef>
              <c:f>label 2</c:f>
              <c:strCache>
                <c:ptCount val="1"/>
                <c:pt idx="0">
                  <c:v>Grossistes</c:v>
                </c:pt>
              </c:strCache>
            </c:strRef>
          </c:tx>
          <c:spPr>
            <a:ln w="25560">
              <a:solidFill>
                <a:srgbClr val="558ED5"/>
              </a:solidFill>
              <a:round/>
            </a:ln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wrap="square"/>
              <a:lstStyle/>
              <a:p>
                <a:pPr>
                  <a:defRPr sz="1000" b="0" strike="noStrike" spc="-1">
                    <a:solidFill>
                      <a:srgbClr val="000000"/>
                    </a:solidFill>
                    <a:latin typeface="Arial"/>
                    <a:ea typeface="Arial"/>
                  </a:defRPr>
                </a:pPr>
                <a:endParaRPr lang="fr-FR"/>
              </a:p>
            </c:txPr>
            <c:dLblPos val="r"/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64"/>
                <c:pt idx="0">
                  <c:v>1957</c:v>
                </c:pt>
                <c:pt idx="1">
                  <c:v>1958</c:v>
                </c:pt>
                <c:pt idx="2">
                  <c:v>1959</c:v>
                </c:pt>
                <c:pt idx="3">
                  <c:v>1960</c:v>
                </c:pt>
                <c:pt idx="4">
                  <c:v>1961</c:v>
                </c:pt>
                <c:pt idx="5">
                  <c:v>1962</c:v>
                </c:pt>
                <c:pt idx="6">
                  <c:v>1963</c:v>
                </c:pt>
                <c:pt idx="7">
                  <c:v>1964</c:v>
                </c:pt>
                <c:pt idx="8">
                  <c:v>1965</c:v>
                </c:pt>
                <c:pt idx="9">
                  <c:v>1966</c:v>
                </c:pt>
                <c:pt idx="10">
                  <c:v>1967</c:v>
                </c:pt>
                <c:pt idx="11">
                  <c:v>1968</c:v>
                </c:pt>
                <c:pt idx="12">
                  <c:v>1969</c:v>
                </c:pt>
                <c:pt idx="13">
                  <c:v>1970</c:v>
                </c:pt>
                <c:pt idx="14">
                  <c:v>1971</c:v>
                </c:pt>
                <c:pt idx="15">
                  <c:v>1972</c:v>
                </c:pt>
                <c:pt idx="16">
                  <c:v>1973</c:v>
                </c:pt>
                <c:pt idx="17">
                  <c:v>1974</c:v>
                </c:pt>
                <c:pt idx="18">
                  <c:v>1975</c:v>
                </c:pt>
                <c:pt idx="19">
                  <c:v>1976</c:v>
                </c:pt>
                <c:pt idx="20">
                  <c:v>1977</c:v>
                </c:pt>
                <c:pt idx="21">
                  <c:v>1978</c:v>
                </c:pt>
                <c:pt idx="22">
                  <c:v>1979</c:v>
                </c:pt>
                <c:pt idx="23">
                  <c:v>1980</c:v>
                </c:pt>
                <c:pt idx="24">
                  <c:v>1981</c:v>
                </c:pt>
                <c:pt idx="25">
                  <c:v>1982</c:v>
                </c:pt>
                <c:pt idx="26">
                  <c:v>1983</c:v>
                </c:pt>
                <c:pt idx="27">
                  <c:v>1984</c:v>
                </c:pt>
                <c:pt idx="28">
                  <c:v>1985</c:v>
                </c:pt>
                <c:pt idx="29">
                  <c:v>1986</c:v>
                </c:pt>
                <c:pt idx="30">
                  <c:v>1987</c:v>
                </c:pt>
                <c:pt idx="31">
                  <c:v>1988</c:v>
                </c:pt>
                <c:pt idx="32">
                  <c:v>1989</c:v>
                </c:pt>
                <c:pt idx="33">
                  <c:v>1990</c:v>
                </c:pt>
                <c:pt idx="34">
                  <c:v>1991</c:v>
                </c:pt>
                <c:pt idx="35">
                  <c:v>1992</c:v>
                </c:pt>
                <c:pt idx="36">
                  <c:v>1993</c:v>
                </c:pt>
                <c:pt idx="37">
                  <c:v>1994</c:v>
                </c:pt>
                <c:pt idx="38">
                  <c:v>1995</c:v>
                </c:pt>
                <c:pt idx="39">
                  <c:v>1996</c:v>
                </c:pt>
                <c:pt idx="40">
                  <c:v>1997</c:v>
                </c:pt>
                <c:pt idx="41">
                  <c:v>1998</c:v>
                </c:pt>
                <c:pt idx="42">
                  <c:v>1999</c:v>
                </c:pt>
                <c:pt idx="43">
                  <c:v>2000</c:v>
                </c:pt>
                <c:pt idx="44">
                  <c:v>2001</c:v>
                </c:pt>
                <c:pt idx="45">
                  <c:v>2002</c:v>
                </c:pt>
                <c:pt idx="46">
                  <c:v>2003</c:v>
                </c:pt>
                <c:pt idx="47">
                  <c:v>2004</c:v>
                </c:pt>
                <c:pt idx="48">
                  <c:v>2005</c:v>
                </c:pt>
                <c:pt idx="49">
                  <c:v>2006</c:v>
                </c:pt>
                <c:pt idx="50">
                  <c:v>2007</c:v>
                </c:pt>
                <c:pt idx="51">
                  <c:v>2008</c:v>
                </c:pt>
                <c:pt idx="52">
                  <c:v>2009</c:v>
                </c:pt>
                <c:pt idx="53">
                  <c:v>2010</c:v>
                </c:pt>
                <c:pt idx="54">
                  <c:v>2011</c:v>
                </c:pt>
                <c:pt idx="55">
                  <c:v>2012</c:v>
                </c:pt>
                <c:pt idx="56">
                  <c:v>2013</c:v>
                </c:pt>
                <c:pt idx="57">
                  <c:v>2014</c:v>
                </c:pt>
                <c:pt idx="58">
                  <c:v>2015</c:v>
                </c:pt>
                <c:pt idx="59">
                  <c:v>2016</c:v>
                </c:pt>
                <c:pt idx="60">
                  <c:v>2017</c:v>
                </c:pt>
                <c:pt idx="61">
                  <c:v>2018</c:v>
                </c:pt>
                <c:pt idx="62">
                  <c:v>2019</c:v>
                </c:pt>
                <c:pt idx="63">
                  <c:v>2020</c:v>
                </c:pt>
              </c:strCache>
            </c:strRef>
          </c:cat>
          <c:val>
            <c:numRef>
              <c:f>2</c:f>
              <c:numCache>
                <c:formatCode>General</c:formatCode>
                <c:ptCount val="64"/>
                <c:pt idx="0">
                  <c:v>6.9</c:v>
                </c:pt>
                <c:pt idx="1">
                  <c:v>6.9</c:v>
                </c:pt>
                <c:pt idx="2">
                  <c:v>6.9</c:v>
                </c:pt>
                <c:pt idx="3">
                  <c:v>6.9</c:v>
                </c:pt>
                <c:pt idx="4">
                  <c:v>6.9</c:v>
                </c:pt>
                <c:pt idx="5">
                  <c:v>6.9</c:v>
                </c:pt>
                <c:pt idx="6">
                  <c:v>6.8</c:v>
                </c:pt>
                <c:pt idx="7">
                  <c:v>6.8</c:v>
                </c:pt>
                <c:pt idx="8">
                  <c:v>6.8</c:v>
                </c:pt>
                <c:pt idx="9">
                  <c:v>6.8</c:v>
                </c:pt>
                <c:pt idx="10">
                  <c:v>6.8</c:v>
                </c:pt>
                <c:pt idx="11">
                  <c:v>6.3</c:v>
                </c:pt>
                <c:pt idx="12">
                  <c:v>5.9</c:v>
                </c:pt>
                <c:pt idx="13">
                  <c:v>5.7</c:v>
                </c:pt>
                <c:pt idx="14">
                  <c:v>5.8</c:v>
                </c:pt>
                <c:pt idx="15">
                  <c:v>5.8</c:v>
                </c:pt>
                <c:pt idx="16">
                  <c:v>5.9</c:v>
                </c:pt>
                <c:pt idx="17">
                  <c:v>5.9</c:v>
                </c:pt>
                <c:pt idx="18">
                  <c:v>5.9</c:v>
                </c:pt>
                <c:pt idx="19">
                  <c:v>6.3</c:v>
                </c:pt>
                <c:pt idx="20">
                  <c:v>6</c:v>
                </c:pt>
                <c:pt idx="21">
                  <c:v>6</c:v>
                </c:pt>
                <c:pt idx="22">
                  <c:v>6</c:v>
                </c:pt>
                <c:pt idx="23">
                  <c:v>6</c:v>
                </c:pt>
                <c:pt idx="24">
                  <c:v>6</c:v>
                </c:pt>
                <c:pt idx="25">
                  <c:v>6.5</c:v>
                </c:pt>
                <c:pt idx="26">
                  <c:v>6.1</c:v>
                </c:pt>
                <c:pt idx="27">
                  <c:v>6.2</c:v>
                </c:pt>
                <c:pt idx="28">
                  <c:v>6.2</c:v>
                </c:pt>
                <c:pt idx="29">
                  <c:v>6.2</c:v>
                </c:pt>
                <c:pt idx="30">
                  <c:v>6.2</c:v>
                </c:pt>
                <c:pt idx="31">
                  <c:v>6.2</c:v>
                </c:pt>
                <c:pt idx="32">
                  <c:v>6.4</c:v>
                </c:pt>
                <c:pt idx="33">
                  <c:v>6.4</c:v>
                </c:pt>
                <c:pt idx="34">
                  <c:v>6.7</c:v>
                </c:pt>
                <c:pt idx="35">
                  <c:v>6.8</c:v>
                </c:pt>
                <c:pt idx="36">
                  <c:v>6.9</c:v>
                </c:pt>
                <c:pt idx="37">
                  <c:v>6.9</c:v>
                </c:pt>
                <c:pt idx="38">
                  <c:v>7</c:v>
                </c:pt>
                <c:pt idx="39">
                  <c:v>7</c:v>
                </c:pt>
                <c:pt idx="40">
                  <c:v>7.1</c:v>
                </c:pt>
                <c:pt idx="41">
                  <c:v>7.1</c:v>
                </c:pt>
                <c:pt idx="42">
                  <c:v>3.8</c:v>
                </c:pt>
                <c:pt idx="43">
                  <c:v>3.4</c:v>
                </c:pt>
                <c:pt idx="44">
                  <c:v>3.3</c:v>
                </c:pt>
                <c:pt idx="45">
                  <c:v>3.3</c:v>
                </c:pt>
                <c:pt idx="46">
                  <c:v>3.2</c:v>
                </c:pt>
                <c:pt idx="47">
                  <c:v>3.1</c:v>
                </c:pt>
                <c:pt idx="48">
                  <c:v>2.4</c:v>
                </c:pt>
                <c:pt idx="49">
                  <c:v>2.4</c:v>
                </c:pt>
                <c:pt idx="50">
                  <c:v>2.5</c:v>
                </c:pt>
                <c:pt idx="51">
                  <c:v>2.4</c:v>
                </c:pt>
                <c:pt idx="52">
                  <c:v>2</c:v>
                </c:pt>
                <c:pt idx="53">
                  <c:v>1.9</c:v>
                </c:pt>
                <c:pt idx="54">
                  <c:v>2</c:v>
                </c:pt>
                <c:pt idx="55">
                  <c:v>2.6</c:v>
                </c:pt>
                <c:pt idx="56">
                  <c:v>2.7</c:v>
                </c:pt>
                <c:pt idx="57">
                  <c:v>2.8</c:v>
                </c:pt>
                <c:pt idx="58">
                  <c:v>3</c:v>
                </c:pt>
                <c:pt idx="59">
                  <c:v>2.7</c:v>
                </c:pt>
                <c:pt idx="60">
                  <c:v>2.2999999999999998</c:v>
                </c:pt>
                <c:pt idx="61">
                  <c:v>2.2000000000000002</c:v>
                </c:pt>
                <c:pt idx="62">
                  <c:v>2.1</c:v>
                </c:pt>
                <c:pt idx="63">
                  <c:v>2.2999999999999998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E73-47E9-B4CA-9F3708A23993}"/>
            </c:ext>
          </c:extLst>
        </c:ser>
        <c:ser>
          <c:idx val="3"/>
          <c:order val="3"/>
          <c:tx>
            <c:strRef>
              <c:f>label 3</c:f>
              <c:strCache>
                <c:ptCount val="1"/>
                <c:pt idx="0">
                  <c:v>Taxes</c:v>
                </c:pt>
              </c:strCache>
            </c:strRef>
          </c:tx>
          <c:spPr>
            <a:ln w="25560">
              <a:solidFill>
                <a:srgbClr val="FF0000"/>
              </a:solidFill>
              <a:round/>
            </a:ln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wrap="square"/>
              <a:lstStyle/>
              <a:p>
                <a:pPr>
                  <a:defRPr sz="1000" b="0" strike="noStrike" spc="-1">
                    <a:solidFill>
                      <a:srgbClr val="000000"/>
                    </a:solidFill>
                    <a:latin typeface="Arial"/>
                    <a:ea typeface="Arial"/>
                  </a:defRPr>
                </a:pPr>
                <a:endParaRPr lang="fr-FR"/>
              </a:p>
            </c:txPr>
            <c:dLblPos val="r"/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64"/>
                <c:pt idx="0">
                  <c:v>1957</c:v>
                </c:pt>
                <c:pt idx="1">
                  <c:v>1958</c:v>
                </c:pt>
                <c:pt idx="2">
                  <c:v>1959</c:v>
                </c:pt>
                <c:pt idx="3">
                  <c:v>1960</c:v>
                </c:pt>
                <c:pt idx="4">
                  <c:v>1961</c:v>
                </c:pt>
                <c:pt idx="5">
                  <c:v>1962</c:v>
                </c:pt>
                <c:pt idx="6">
                  <c:v>1963</c:v>
                </c:pt>
                <c:pt idx="7">
                  <c:v>1964</c:v>
                </c:pt>
                <c:pt idx="8">
                  <c:v>1965</c:v>
                </c:pt>
                <c:pt idx="9">
                  <c:v>1966</c:v>
                </c:pt>
                <c:pt idx="10">
                  <c:v>1967</c:v>
                </c:pt>
                <c:pt idx="11">
                  <c:v>1968</c:v>
                </c:pt>
                <c:pt idx="12">
                  <c:v>1969</c:v>
                </c:pt>
                <c:pt idx="13">
                  <c:v>1970</c:v>
                </c:pt>
                <c:pt idx="14">
                  <c:v>1971</c:v>
                </c:pt>
                <c:pt idx="15">
                  <c:v>1972</c:v>
                </c:pt>
                <c:pt idx="16">
                  <c:v>1973</c:v>
                </c:pt>
                <c:pt idx="17">
                  <c:v>1974</c:v>
                </c:pt>
                <c:pt idx="18">
                  <c:v>1975</c:v>
                </c:pt>
                <c:pt idx="19">
                  <c:v>1976</c:v>
                </c:pt>
                <c:pt idx="20">
                  <c:v>1977</c:v>
                </c:pt>
                <c:pt idx="21">
                  <c:v>1978</c:v>
                </c:pt>
                <c:pt idx="22">
                  <c:v>1979</c:v>
                </c:pt>
                <c:pt idx="23">
                  <c:v>1980</c:v>
                </c:pt>
                <c:pt idx="24">
                  <c:v>1981</c:v>
                </c:pt>
                <c:pt idx="25">
                  <c:v>1982</c:v>
                </c:pt>
                <c:pt idx="26">
                  <c:v>1983</c:v>
                </c:pt>
                <c:pt idx="27">
                  <c:v>1984</c:v>
                </c:pt>
                <c:pt idx="28">
                  <c:v>1985</c:v>
                </c:pt>
                <c:pt idx="29">
                  <c:v>1986</c:v>
                </c:pt>
                <c:pt idx="30">
                  <c:v>1987</c:v>
                </c:pt>
                <c:pt idx="31">
                  <c:v>1988</c:v>
                </c:pt>
                <c:pt idx="32">
                  <c:v>1989</c:v>
                </c:pt>
                <c:pt idx="33">
                  <c:v>1990</c:v>
                </c:pt>
                <c:pt idx="34">
                  <c:v>1991</c:v>
                </c:pt>
                <c:pt idx="35">
                  <c:v>1992</c:v>
                </c:pt>
                <c:pt idx="36">
                  <c:v>1993</c:v>
                </c:pt>
                <c:pt idx="37">
                  <c:v>1994</c:v>
                </c:pt>
                <c:pt idx="38">
                  <c:v>1995</c:v>
                </c:pt>
                <c:pt idx="39">
                  <c:v>1996</c:v>
                </c:pt>
                <c:pt idx="40">
                  <c:v>1997</c:v>
                </c:pt>
                <c:pt idx="41">
                  <c:v>1998</c:v>
                </c:pt>
                <c:pt idx="42">
                  <c:v>1999</c:v>
                </c:pt>
                <c:pt idx="43">
                  <c:v>2000</c:v>
                </c:pt>
                <c:pt idx="44">
                  <c:v>2001</c:v>
                </c:pt>
                <c:pt idx="45">
                  <c:v>2002</c:v>
                </c:pt>
                <c:pt idx="46">
                  <c:v>2003</c:v>
                </c:pt>
                <c:pt idx="47">
                  <c:v>2004</c:v>
                </c:pt>
                <c:pt idx="48">
                  <c:v>2005</c:v>
                </c:pt>
                <c:pt idx="49">
                  <c:v>2006</c:v>
                </c:pt>
                <c:pt idx="50">
                  <c:v>2007</c:v>
                </c:pt>
                <c:pt idx="51">
                  <c:v>2008</c:v>
                </c:pt>
                <c:pt idx="52">
                  <c:v>2009</c:v>
                </c:pt>
                <c:pt idx="53">
                  <c:v>2010</c:v>
                </c:pt>
                <c:pt idx="54">
                  <c:v>2011</c:v>
                </c:pt>
                <c:pt idx="55">
                  <c:v>2012</c:v>
                </c:pt>
                <c:pt idx="56">
                  <c:v>2013</c:v>
                </c:pt>
                <c:pt idx="57">
                  <c:v>2014</c:v>
                </c:pt>
                <c:pt idx="58">
                  <c:v>2015</c:v>
                </c:pt>
                <c:pt idx="59">
                  <c:v>2016</c:v>
                </c:pt>
                <c:pt idx="60">
                  <c:v>2017</c:v>
                </c:pt>
                <c:pt idx="61">
                  <c:v>2018</c:v>
                </c:pt>
                <c:pt idx="62">
                  <c:v>2019</c:v>
                </c:pt>
                <c:pt idx="63">
                  <c:v>2020</c:v>
                </c:pt>
              </c:strCache>
            </c:strRef>
          </c:cat>
          <c:val>
            <c:numRef>
              <c:f>3</c:f>
              <c:numCache>
                <c:formatCode>General</c:formatCode>
                <c:ptCount val="64"/>
                <c:pt idx="0">
                  <c:v>18.600000000000001</c:v>
                </c:pt>
                <c:pt idx="1">
                  <c:v>18.600000000000001</c:v>
                </c:pt>
                <c:pt idx="2">
                  <c:v>18.600000000000001</c:v>
                </c:pt>
                <c:pt idx="3">
                  <c:v>18.600000000000001</c:v>
                </c:pt>
                <c:pt idx="4">
                  <c:v>18.600000000000001</c:v>
                </c:pt>
                <c:pt idx="5">
                  <c:v>18.600000000000001</c:v>
                </c:pt>
                <c:pt idx="6">
                  <c:v>18.600000000000001</c:v>
                </c:pt>
                <c:pt idx="7">
                  <c:v>18.600000000000001</c:v>
                </c:pt>
                <c:pt idx="8">
                  <c:v>18.600000000000001</c:v>
                </c:pt>
                <c:pt idx="9">
                  <c:v>18.600000000000001</c:v>
                </c:pt>
                <c:pt idx="10">
                  <c:v>18.600000000000001</c:v>
                </c:pt>
                <c:pt idx="11">
                  <c:v>16.7</c:v>
                </c:pt>
                <c:pt idx="12">
                  <c:v>17.7</c:v>
                </c:pt>
                <c:pt idx="13">
                  <c:v>18.7</c:v>
                </c:pt>
                <c:pt idx="14">
                  <c:v>18.7</c:v>
                </c:pt>
                <c:pt idx="15">
                  <c:v>18.7</c:v>
                </c:pt>
                <c:pt idx="16">
                  <c:v>16.7</c:v>
                </c:pt>
                <c:pt idx="17">
                  <c:v>16.7</c:v>
                </c:pt>
                <c:pt idx="18">
                  <c:v>16.7</c:v>
                </c:pt>
                <c:pt idx="19">
                  <c:v>11.6</c:v>
                </c:pt>
                <c:pt idx="20">
                  <c:v>6.5</c:v>
                </c:pt>
                <c:pt idx="21">
                  <c:v>6.5</c:v>
                </c:pt>
                <c:pt idx="22">
                  <c:v>6.5</c:v>
                </c:pt>
                <c:pt idx="23">
                  <c:v>6.5</c:v>
                </c:pt>
                <c:pt idx="24">
                  <c:v>6.5</c:v>
                </c:pt>
                <c:pt idx="25">
                  <c:v>6.5</c:v>
                </c:pt>
                <c:pt idx="26">
                  <c:v>6.3</c:v>
                </c:pt>
                <c:pt idx="27">
                  <c:v>6</c:v>
                </c:pt>
                <c:pt idx="28">
                  <c:v>6</c:v>
                </c:pt>
                <c:pt idx="29">
                  <c:v>6</c:v>
                </c:pt>
                <c:pt idx="30">
                  <c:v>5.7</c:v>
                </c:pt>
                <c:pt idx="31">
                  <c:v>5.2</c:v>
                </c:pt>
                <c:pt idx="32">
                  <c:v>5.2</c:v>
                </c:pt>
                <c:pt idx="33">
                  <c:v>5.2</c:v>
                </c:pt>
                <c:pt idx="34">
                  <c:v>2.1</c:v>
                </c:pt>
                <c:pt idx="35">
                  <c:v>2.1</c:v>
                </c:pt>
                <c:pt idx="36">
                  <c:v>2.1</c:v>
                </c:pt>
                <c:pt idx="37">
                  <c:v>2.1</c:v>
                </c:pt>
                <c:pt idx="38">
                  <c:v>2.1</c:v>
                </c:pt>
                <c:pt idx="39">
                  <c:v>2.1</c:v>
                </c:pt>
                <c:pt idx="40">
                  <c:v>2.1</c:v>
                </c:pt>
                <c:pt idx="41">
                  <c:v>2.1</c:v>
                </c:pt>
                <c:pt idx="42">
                  <c:v>5.9</c:v>
                </c:pt>
                <c:pt idx="43">
                  <c:v>6.2</c:v>
                </c:pt>
                <c:pt idx="44">
                  <c:v>6.1</c:v>
                </c:pt>
                <c:pt idx="45">
                  <c:v>5.5</c:v>
                </c:pt>
                <c:pt idx="46">
                  <c:v>5.2</c:v>
                </c:pt>
                <c:pt idx="47">
                  <c:v>6.3</c:v>
                </c:pt>
                <c:pt idx="48">
                  <c:v>6.8</c:v>
                </c:pt>
                <c:pt idx="49">
                  <c:v>6.3</c:v>
                </c:pt>
                <c:pt idx="50">
                  <c:v>6.6</c:v>
                </c:pt>
                <c:pt idx="51">
                  <c:v>6.9</c:v>
                </c:pt>
                <c:pt idx="52">
                  <c:v>5</c:v>
                </c:pt>
                <c:pt idx="53">
                  <c:v>5.8</c:v>
                </c:pt>
                <c:pt idx="54">
                  <c:v>6</c:v>
                </c:pt>
                <c:pt idx="55">
                  <c:v>7</c:v>
                </c:pt>
                <c:pt idx="56">
                  <c:v>6.9</c:v>
                </c:pt>
                <c:pt idx="57">
                  <c:v>7.8</c:v>
                </c:pt>
                <c:pt idx="58">
                  <c:v>10</c:v>
                </c:pt>
                <c:pt idx="59">
                  <c:v>9.1999999999999993</c:v>
                </c:pt>
                <c:pt idx="60">
                  <c:v>10</c:v>
                </c:pt>
                <c:pt idx="61">
                  <c:v>10.8</c:v>
                </c:pt>
                <c:pt idx="62">
                  <c:v>12.8</c:v>
                </c:pt>
                <c:pt idx="63">
                  <c:v>18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FE73-47E9-B4CA-9F3708A239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hiLowLines>
          <c:spPr>
            <a:ln w="0">
              <a:noFill/>
            </a:ln>
          </c:spPr>
        </c:hiLowLines>
        <c:smooth val="0"/>
        <c:axId val="35676591"/>
        <c:axId val="22024365"/>
      </c:lineChart>
      <c:catAx>
        <c:axId val="35676591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 w="3240">
            <a:solidFill>
              <a:srgbClr val="808080"/>
            </a:solidFill>
            <a:round/>
          </a:ln>
        </c:spPr>
        <c:txPr>
          <a:bodyPr rot="-5400000"/>
          <a:lstStyle/>
          <a:p>
            <a:pPr>
              <a:defRPr sz="1300" b="0" strike="noStrike" spc="-1">
                <a:solidFill>
                  <a:srgbClr val="000000"/>
                </a:solidFill>
                <a:latin typeface="Calibri"/>
                <a:ea typeface="Calibri"/>
              </a:defRPr>
            </a:pPr>
            <a:endParaRPr lang="fr-FR"/>
          </a:p>
        </c:txPr>
        <c:crossAx val="22024365"/>
        <c:crossesAt val="0"/>
        <c:auto val="1"/>
        <c:lblAlgn val="ctr"/>
        <c:lblOffset val="100"/>
        <c:noMultiLvlLbl val="0"/>
      </c:catAx>
      <c:valAx>
        <c:axId val="22024365"/>
        <c:scaling>
          <c:orientation val="minMax"/>
        </c:scaling>
        <c:delete val="0"/>
        <c:axPos val="l"/>
        <c:majorGridlines>
          <c:spPr>
            <a:ln w="3240">
              <a:solidFill>
                <a:srgbClr val="808080"/>
              </a:solidFill>
              <a:round/>
            </a:ln>
          </c:spPr>
        </c:majorGridlines>
        <c:title>
          <c:tx>
            <c:rich>
              <a:bodyPr rot="-5400000"/>
              <a:lstStyle/>
              <a:p>
                <a:pPr>
                  <a:defRPr lang="fr-FR" sz="1000" b="1" strike="noStrike" spc="-1">
                    <a:solidFill>
                      <a:srgbClr val="000000"/>
                    </a:solidFill>
                    <a:latin typeface="Calibri"/>
                    <a:ea typeface="Calibri"/>
                  </a:defRPr>
                </a:pPr>
                <a:r>
                  <a:rPr lang="fr-FR" sz="1000" b="1" strike="noStrike" spc="-1">
                    <a:solidFill>
                      <a:srgbClr val="000000"/>
                    </a:solidFill>
                    <a:latin typeface="Calibri"/>
                    <a:ea typeface="Calibri"/>
                  </a:rPr>
                  <a:t>en %</a:t>
                </a:r>
              </a:p>
            </c:rich>
          </c:tx>
          <c:layout>
            <c:manualLayout>
              <c:xMode val="edge"/>
              <c:yMode val="edge"/>
              <c:x val="4.3398277447947199E-2"/>
              <c:y val="0.36118304484121599"/>
            </c:manualLayout>
          </c:layout>
          <c:overlay val="0"/>
          <c:spPr>
            <a:noFill/>
            <a:ln w="25560">
              <a:noFill/>
            </a:ln>
          </c:spPr>
        </c:title>
        <c:numFmt formatCode="0" sourceLinked="0"/>
        <c:majorTickMark val="out"/>
        <c:minorTickMark val="none"/>
        <c:tickLblPos val="nextTo"/>
        <c:spPr>
          <a:ln w="3240">
            <a:solidFill>
              <a:srgbClr val="808080"/>
            </a:solidFill>
            <a:round/>
          </a:ln>
        </c:spPr>
        <c:txPr>
          <a:bodyPr/>
          <a:lstStyle/>
          <a:p>
            <a:pPr>
              <a:defRPr sz="1300" b="0" strike="noStrike" spc="-1">
                <a:solidFill>
                  <a:srgbClr val="000000"/>
                </a:solidFill>
                <a:latin typeface="Calibri"/>
                <a:ea typeface="Calibri"/>
              </a:defRPr>
            </a:pPr>
            <a:endParaRPr lang="fr-FR"/>
          </a:p>
        </c:txPr>
        <c:crossAx val="35676591"/>
        <c:crossesAt val="1"/>
        <c:crossBetween val="midCat"/>
      </c:valAx>
      <c:spPr>
        <a:solidFill>
          <a:srgbClr val="FFFFFF"/>
        </a:solidFill>
        <a:ln w="25560">
          <a:noFill/>
        </a:ln>
      </c:spPr>
    </c:plotArea>
    <c:plotVisOnly val="1"/>
    <c:dispBlanksAs val="gap"/>
    <c:showDLblsOverMax val="1"/>
  </c:chart>
  <c:spPr>
    <a:solidFill>
      <a:srgbClr val="FFFFFF"/>
    </a:solidFill>
    <a:ln w="3240">
      <a:solidFill>
        <a:srgbClr val="808080"/>
      </a:solidFill>
      <a:round/>
    </a:ln>
  </c:spPr>
  <c:userShapes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fr-FR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7.4803149606299205E-2"/>
          <c:y val="1.71110972334978E-2"/>
          <c:w val="0.89236220472440897"/>
          <c:h val="0.868294510710048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Total</c:v>
                </c:pt>
              </c:strCache>
            </c:strRef>
          </c:tx>
          <c:spPr>
            <a:gradFill>
              <a:gsLst>
                <a:gs pos="0">
                  <a:srgbClr val="3E7FCC"/>
                </a:gs>
                <a:gs pos="100000">
                  <a:srgbClr val="A4C1FF"/>
                </a:gs>
              </a:gsLst>
              <a:lin ang="16200000"/>
            </a:gradFill>
            <a:ln w="0"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/>
              <a:lstStyle/>
              <a:p>
                <a:pPr>
                  <a:defRPr sz="1000" b="0" strike="noStrike" spc="-1">
                    <a:solidFill>
                      <a:srgbClr val="000000"/>
                    </a:solidFill>
                    <a:latin typeface="Calibri"/>
                  </a:defRPr>
                </a:pPr>
                <a:endParaRPr lang="fr-FR"/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54"/>
                <c:pt idx="0">
                  <c:v>1967</c:v>
                </c:pt>
                <c:pt idx="1">
                  <c:v>1968</c:v>
                </c:pt>
                <c:pt idx="2">
                  <c:v>1969</c:v>
                </c:pt>
                <c:pt idx="3">
                  <c:v>1970</c:v>
                </c:pt>
                <c:pt idx="4">
                  <c:v>1971</c:v>
                </c:pt>
                <c:pt idx="5">
                  <c:v>1972</c:v>
                </c:pt>
                <c:pt idx="6">
                  <c:v>1973</c:v>
                </c:pt>
                <c:pt idx="7">
                  <c:v>1974</c:v>
                </c:pt>
                <c:pt idx="8">
                  <c:v>1975</c:v>
                </c:pt>
                <c:pt idx="9">
                  <c:v>1976</c:v>
                </c:pt>
                <c:pt idx="10">
                  <c:v>1977</c:v>
                </c:pt>
                <c:pt idx="11">
                  <c:v>1978</c:v>
                </c:pt>
                <c:pt idx="12">
                  <c:v>1979</c:v>
                </c:pt>
                <c:pt idx="13">
                  <c:v>1980</c:v>
                </c:pt>
                <c:pt idx="14">
                  <c:v>1981</c:v>
                </c:pt>
                <c:pt idx="15">
                  <c:v>1982</c:v>
                </c:pt>
                <c:pt idx="16">
                  <c:v>1983</c:v>
                </c:pt>
                <c:pt idx="17">
                  <c:v>1984</c:v>
                </c:pt>
                <c:pt idx="18">
                  <c:v>1985</c:v>
                </c:pt>
                <c:pt idx="19">
                  <c:v>1986</c:v>
                </c:pt>
                <c:pt idx="20">
                  <c:v>1987</c:v>
                </c:pt>
                <c:pt idx="21">
                  <c:v>1988</c:v>
                </c:pt>
                <c:pt idx="22">
                  <c:v>1989</c:v>
                </c:pt>
                <c:pt idx="23">
                  <c:v>1990</c:v>
                </c:pt>
                <c:pt idx="24">
                  <c:v>1991</c:v>
                </c:pt>
                <c:pt idx="25">
                  <c:v>1992</c:v>
                </c:pt>
                <c:pt idx="26">
                  <c:v>1993</c:v>
                </c:pt>
                <c:pt idx="27">
                  <c:v>1994</c:v>
                </c:pt>
                <c:pt idx="28">
                  <c:v>1995</c:v>
                </c:pt>
                <c:pt idx="29">
                  <c:v>1996</c:v>
                </c:pt>
                <c:pt idx="30">
                  <c:v>1997</c:v>
                </c:pt>
                <c:pt idx="31">
                  <c:v>1998</c:v>
                </c:pt>
                <c:pt idx="32">
                  <c:v>1999</c:v>
                </c:pt>
                <c:pt idx="33">
                  <c:v>2000</c:v>
                </c:pt>
                <c:pt idx="34">
                  <c:v>2001</c:v>
                </c:pt>
                <c:pt idx="35">
                  <c:v>2002</c:v>
                </c:pt>
                <c:pt idx="36">
                  <c:v>2003</c:v>
                </c:pt>
                <c:pt idx="37">
                  <c:v>2004</c:v>
                </c:pt>
                <c:pt idx="38">
                  <c:v>2005</c:v>
                </c:pt>
                <c:pt idx="39">
                  <c:v>2006</c:v>
                </c:pt>
                <c:pt idx="40">
                  <c:v>2007</c:v>
                </c:pt>
                <c:pt idx="41">
                  <c:v>2008</c:v>
                </c:pt>
                <c:pt idx="42">
                  <c:v>2009</c:v>
                </c:pt>
                <c:pt idx="43">
                  <c:v>2010</c:v>
                </c:pt>
                <c:pt idx="44">
                  <c:v>2011</c:v>
                </c:pt>
                <c:pt idx="45">
                  <c:v>2012</c:v>
                </c:pt>
                <c:pt idx="46">
                  <c:v>2013</c:v>
                </c:pt>
                <c:pt idx="47">
                  <c:v>2014</c:v>
                </c:pt>
                <c:pt idx="48">
                  <c:v>2015</c:v>
                </c:pt>
                <c:pt idx="49">
                  <c:v>2016</c:v>
                </c:pt>
                <c:pt idx="50">
                  <c:v>2017</c:v>
                </c:pt>
                <c:pt idx="51">
                  <c:v>2018</c:v>
                </c:pt>
                <c:pt idx="52">
                  <c:v>2019</c:v>
                </c:pt>
                <c:pt idx="53">
                  <c:v>2020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54"/>
                <c:pt idx="0">
                  <c:v>55530</c:v>
                </c:pt>
                <c:pt idx="1">
                  <c:v>57130</c:v>
                </c:pt>
                <c:pt idx="2">
                  <c:v>58360</c:v>
                </c:pt>
                <c:pt idx="3">
                  <c:v>60500</c:v>
                </c:pt>
                <c:pt idx="4">
                  <c:v>61661</c:v>
                </c:pt>
                <c:pt idx="5">
                  <c:v>60776</c:v>
                </c:pt>
                <c:pt idx="6">
                  <c:v>63793</c:v>
                </c:pt>
                <c:pt idx="7">
                  <c:v>64892</c:v>
                </c:pt>
                <c:pt idx="8">
                  <c:v>64257</c:v>
                </c:pt>
                <c:pt idx="9">
                  <c:v>63130</c:v>
                </c:pt>
                <c:pt idx="10">
                  <c:v>63559</c:v>
                </c:pt>
                <c:pt idx="11">
                  <c:v>64614</c:v>
                </c:pt>
                <c:pt idx="12">
                  <c:v>64431</c:v>
                </c:pt>
                <c:pt idx="13">
                  <c:v>65267</c:v>
                </c:pt>
                <c:pt idx="14">
                  <c:v>65267</c:v>
                </c:pt>
                <c:pt idx="15">
                  <c:v>65003</c:v>
                </c:pt>
                <c:pt idx="16">
                  <c:v>66837</c:v>
                </c:pt>
                <c:pt idx="17">
                  <c:v>67113</c:v>
                </c:pt>
                <c:pt idx="18">
                  <c:v>71010</c:v>
                </c:pt>
                <c:pt idx="19">
                  <c:v>71250</c:v>
                </c:pt>
                <c:pt idx="20">
                  <c:v>72400</c:v>
                </c:pt>
                <c:pt idx="21">
                  <c:v>73430</c:v>
                </c:pt>
                <c:pt idx="22">
                  <c:v>76990</c:v>
                </c:pt>
                <c:pt idx="23">
                  <c:v>79650</c:v>
                </c:pt>
                <c:pt idx="24">
                  <c:v>80100</c:v>
                </c:pt>
                <c:pt idx="25">
                  <c:v>81200</c:v>
                </c:pt>
                <c:pt idx="26">
                  <c:v>81800</c:v>
                </c:pt>
                <c:pt idx="27">
                  <c:v>83300</c:v>
                </c:pt>
                <c:pt idx="28">
                  <c:v>84300</c:v>
                </c:pt>
                <c:pt idx="29">
                  <c:v>85500</c:v>
                </c:pt>
                <c:pt idx="30">
                  <c:v>87700</c:v>
                </c:pt>
                <c:pt idx="31">
                  <c:v>90100</c:v>
                </c:pt>
                <c:pt idx="32">
                  <c:v>92200</c:v>
                </c:pt>
                <c:pt idx="33">
                  <c:v>95300</c:v>
                </c:pt>
                <c:pt idx="34">
                  <c:v>96300</c:v>
                </c:pt>
                <c:pt idx="35">
                  <c:v>98100</c:v>
                </c:pt>
                <c:pt idx="36">
                  <c:v>98900</c:v>
                </c:pt>
                <c:pt idx="37">
                  <c:v>99400</c:v>
                </c:pt>
                <c:pt idx="38">
                  <c:v>101500</c:v>
                </c:pt>
                <c:pt idx="39">
                  <c:v>103530</c:v>
                </c:pt>
                <c:pt idx="40">
                  <c:v>103633</c:v>
                </c:pt>
                <c:pt idx="41">
                  <c:v>102928</c:v>
                </c:pt>
                <c:pt idx="42">
                  <c:v>100355</c:v>
                </c:pt>
                <c:pt idx="43">
                  <c:v>97645</c:v>
                </c:pt>
                <c:pt idx="44">
                  <c:v>95692</c:v>
                </c:pt>
                <c:pt idx="45">
                  <c:v>94821</c:v>
                </c:pt>
                <c:pt idx="46">
                  <c:v>99453</c:v>
                </c:pt>
                <c:pt idx="47">
                  <c:v>98810</c:v>
                </c:pt>
                <c:pt idx="48">
                  <c:v>98528</c:v>
                </c:pt>
                <c:pt idx="49">
                  <c:v>98528</c:v>
                </c:pt>
                <c:pt idx="50">
                  <c:v>98528</c:v>
                </c:pt>
                <c:pt idx="51">
                  <c:v>98530</c:v>
                </c:pt>
                <c:pt idx="52">
                  <c:v>98780</c:v>
                </c:pt>
                <c:pt idx="53">
                  <c:v>99310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0CC-47E3-A32D-F100B0ADAA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9847221"/>
        <c:axId val="91985309"/>
      </c:barChart>
      <c:catAx>
        <c:axId val="59847221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 w="9360">
            <a:solidFill>
              <a:srgbClr val="878787"/>
            </a:solidFill>
            <a:round/>
          </a:ln>
        </c:spPr>
        <c:txPr>
          <a:bodyPr/>
          <a:lstStyle/>
          <a:p>
            <a:pPr>
              <a:defRPr sz="1300" b="0" strike="noStrike" spc="-1">
                <a:solidFill>
                  <a:srgbClr val="000000"/>
                </a:solidFill>
                <a:latin typeface="Calibri"/>
              </a:defRPr>
            </a:pPr>
            <a:endParaRPr lang="fr-FR"/>
          </a:p>
        </c:txPr>
        <c:crossAx val="91985309"/>
        <c:crosses val="autoZero"/>
        <c:auto val="1"/>
        <c:lblAlgn val="ctr"/>
        <c:lblOffset val="100"/>
        <c:noMultiLvlLbl val="0"/>
      </c:catAx>
      <c:valAx>
        <c:axId val="91985309"/>
        <c:scaling>
          <c:orientation val="minMax"/>
        </c:scaling>
        <c:delete val="0"/>
        <c:axPos val="l"/>
        <c:majorGridlines>
          <c:spPr>
            <a:ln w="9360">
              <a:solidFill>
                <a:srgbClr val="878787"/>
              </a:solidFill>
              <a:round/>
            </a:ln>
          </c:spPr>
        </c:majorGridlines>
        <c:numFmt formatCode="General" sourceLinked="0"/>
        <c:majorTickMark val="out"/>
        <c:minorTickMark val="none"/>
        <c:tickLblPos val="nextTo"/>
        <c:spPr>
          <a:ln w="9360">
            <a:solidFill>
              <a:srgbClr val="878787"/>
            </a:solidFill>
            <a:round/>
          </a:ln>
        </c:spPr>
        <c:txPr>
          <a:bodyPr/>
          <a:lstStyle/>
          <a:p>
            <a:pPr>
              <a:defRPr sz="1300" b="0" strike="noStrike" spc="-1">
                <a:solidFill>
                  <a:srgbClr val="000000"/>
                </a:solidFill>
                <a:latin typeface="Calibri"/>
              </a:defRPr>
            </a:pPr>
            <a:endParaRPr lang="fr-FR"/>
          </a:p>
        </c:txPr>
        <c:crossAx val="59847221"/>
        <c:crosses val="autoZero"/>
        <c:crossBetween val="between"/>
      </c:valAx>
      <c:spPr>
        <a:noFill/>
        <a:ln w="0">
          <a:noFill/>
        </a:ln>
      </c:spPr>
    </c:plotArea>
    <c:plotVisOnly val="1"/>
    <c:dispBlanksAs val="gap"/>
    <c:showDLblsOverMax val="1"/>
  </c:chart>
  <c:spPr>
    <a:noFill/>
    <a:ln w="9360">
      <a:solidFill>
        <a:srgbClr val="D9D9D9"/>
      </a:solidFill>
      <a:round/>
    </a:ln>
  </c:spPr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0.41876</cdr:x>
      <cdr:y>0.16812</cdr:y>
    </cdr:from>
    <cdr:to>
      <cdr:x>0.54804</cdr:x>
      <cdr:y>0.25712</cdr:y>
    </cdr:to>
    <cdr:sp macro="" textlink="">
      <cdr:nvSpPr>
        <cdr:cNvPr id="247" name="Text Box 1"/>
        <cdr:cNvSpPr/>
      </cdr:nvSpPr>
      <cdr:spPr>
        <a:xfrm xmlns:a="http://schemas.openxmlformats.org/drawingml/2006/main">
          <a:off x="3605760" y="888120"/>
          <a:ext cx="1113120" cy="47016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0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/>
      </cdr:style>
      <cdr:txBody>
        <a:bodyPr xmlns:a="http://schemas.openxmlformats.org/drawingml/2006/main" vertOverflow="clip" lIns="27360" tIns="18000" rIns="27360" bIns="18000" anchor="ctr">
          <a:noAutofit/>
        </a:bodyPr>
        <a:lstStyle xmlns:a="http://schemas.openxmlformats.org/drawingml/2006/main"/>
        <a:p xmlns:a="http://schemas.openxmlformats.org/drawingml/2006/main">
          <a:pPr algn="ctr">
            <a:lnSpc>
              <a:spcPct val="100000"/>
            </a:lnSpc>
            <a:buNone/>
          </a:pPr>
          <a:r>
            <a:rPr lang="fr-FR" sz="1300" b="1" strike="noStrike" spc="-1">
              <a:solidFill>
                <a:srgbClr val="000000"/>
              </a:solidFill>
              <a:latin typeface="Calibri"/>
            </a:rPr>
            <a:t>Producteurs</a:t>
          </a:r>
          <a:endParaRPr sz="1300" b="0" strike="noStrike" spc="-1">
            <a:latin typeface="Times New Roman"/>
          </a:endParaRPr>
        </a:p>
      </cdr:txBody>
    </cdr:sp>
  </cdr:relSizeAnchor>
  <cdr:relSizeAnchor xmlns:cdr="http://schemas.openxmlformats.org/drawingml/2006/chartDrawing">
    <cdr:from>
      <cdr:x>0.41187</cdr:x>
      <cdr:y>0.36691</cdr:y>
    </cdr:from>
    <cdr:to>
      <cdr:x>0.52931</cdr:x>
      <cdr:y>0.51029</cdr:y>
    </cdr:to>
    <cdr:sp macro="" textlink="">
      <cdr:nvSpPr>
        <cdr:cNvPr id="248" name="Text Box 2"/>
        <cdr:cNvSpPr/>
      </cdr:nvSpPr>
      <cdr:spPr>
        <a:xfrm xmlns:a="http://schemas.openxmlformats.org/drawingml/2006/main">
          <a:off x="3546360" y="1938240"/>
          <a:ext cx="1011240" cy="75744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0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/>
      </cdr:style>
      <cdr:txBody>
        <a:bodyPr xmlns:a="http://schemas.openxmlformats.org/drawingml/2006/main" vertOverflow="clip" lIns="27360" tIns="18000" rIns="27360" bIns="18000" anchor="ctr">
          <a:noAutofit/>
        </a:bodyPr>
        <a:lstStyle xmlns:a="http://schemas.openxmlformats.org/drawingml/2006/main"/>
        <a:p xmlns:a="http://schemas.openxmlformats.org/drawingml/2006/main">
          <a:pPr algn="ctr">
            <a:lnSpc>
              <a:spcPct val="100000"/>
            </a:lnSpc>
            <a:buNone/>
          </a:pPr>
          <a:r>
            <a:rPr lang="fr-FR" sz="1300" b="1" strike="noStrike" spc="-1">
              <a:solidFill>
                <a:srgbClr val="99CC00"/>
              </a:solidFill>
              <a:latin typeface="Calibri"/>
            </a:rPr>
            <a:t>Pharmacies</a:t>
          </a:r>
          <a:endParaRPr sz="1300" b="0" strike="noStrike" spc="-1">
            <a:latin typeface="Times New Roman"/>
          </a:endParaRPr>
        </a:p>
      </cdr:txBody>
    </cdr:sp>
  </cdr:relSizeAnchor>
  <cdr:relSizeAnchor xmlns:cdr="http://schemas.openxmlformats.org/drawingml/2006/chartDrawing">
    <cdr:from>
      <cdr:x>0.22749</cdr:x>
      <cdr:y>0.58246</cdr:y>
    </cdr:from>
    <cdr:to>
      <cdr:x>0.3405</cdr:x>
      <cdr:y>0.74894</cdr:y>
    </cdr:to>
    <cdr:sp macro="" textlink="">
      <cdr:nvSpPr>
        <cdr:cNvPr id="249" name="Text Box 3"/>
        <cdr:cNvSpPr/>
      </cdr:nvSpPr>
      <cdr:spPr>
        <a:xfrm xmlns:a="http://schemas.openxmlformats.org/drawingml/2006/main">
          <a:off x="1958760" y="3076920"/>
          <a:ext cx="973080" cy="87948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0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/>
      </cdr:style>
      <cdr:txBody>
        <a:bodyPr xmlns:a="http://schemas.openxmlformats.org/drawingml/2006/main" vertOverflow="clip" lIns="27360" tIns="18000" rIns="27360" bIns="18000" anchor="ctr">
          <a:noAutofit/>
        </a:bodyPr>
        <a:lstStyle xmlns:a="http://schemas.openxmlformats.org/drawingml/2006/main"/>
        <a:p xmlns:a="http://schemas.openxmlformats.org/drawingml/2006/main">
          <a:pPr algn="ctr">
            <a:lnSpc>
              <a:spcPct val="100000"/>
            </a:lnSpc>
            <a:buNone/>
          </a:pPr>
          <a:r>
            <a:rPr lang="fr-FR" sz="1300" b="1" strike="noStrike" spc="-1">
              <a:solidFill>
                <a:srgbClr val="558ED5"/>
              </a:solidFill>
              <a:latin typeface="Calibri"/>
            </a:rPr>
            <a:t>Grossistes</a:t>
          </a:r>
          <a:endParaRPr sz="1300" b="0" strike="noStrike" spc="-1">
            <a:latin typeface="Times New Roman"/>
          </a:endParaRPr>
        </a:p>
      </cdr:txBody>
    </cdr:sp>
  </cdr:relSizeAnchor>
  <cdr:relSizeAnchor xmlns:cdr="http://schemas.openxmlformats.org/drawingml/2006/chartDrawing">
    <cdr:from>
      <cdr:x>0.40434</cdr:x>
      <cdr:y>0.61013</cdr:y>
    </cdr:from>
    <cdr:to>
      <cdr:x>0.48277</cdr:x>
      <cdr:y>0.69552</cdr:y>
    </cdr:to>
    <cdr:sp macro="" textlink="">
      <cdr:nvSpPr>
        <cdr:cNvPr id="250" name="Text Box 4"/>
        <cdr:cNvSpPr/>
      </cdr:nvSpPr>
      <cdr:spPr>
        <a:xfrm xmlns:a="http://schemas.openxmlformats.org/drawingml/2006/main">
          <a:off x="3481560" y="3223080"/>
          <a:ext cx="675360" cy="45108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0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/>
      </cdr:style>
      <cdr:txBody>
        <a:bodyPr xmlns:a="http://schemas.openxmlformats.org/drawingml/2006/main" vertOverflow="clip" lIns="27360" tIns="18000" rIns="27360" bIns="18000" anchor="ctr">
          <a:noAutofit/>
        </a:bodyPr>
        <a:lstStyle xmlns:a="http://schemas.openxmlformats.org/drawingml/2006/main"/>
        <a:p xmlns:a="http://schemas.openxmlformats.org/drawingml/2006/main">
          <a:pPr algn="ctr">
            <a:lnSpc>
              <a:spcPct val="100000"/>
            </a:lnSpc>
            <a:buNone/>
          </a:pPr>
          <a:r>
            <a:rPr lang="fr-FR" sz="1300" b="1" strike="noStrike" spc="-1">
              <a:solidFill>
                <a:srgbClr val="FF0000"/>
              </a:solidFill>
              <a:latin typeface="Calibri"/>
            </a:rPr>
            <a:t>Taxes</a:t>
          </a:r>
          <a:endParaRPr sz="1300" b="0" strike="noStrike" spc="-1">
            <a:latin typeface="Times New Roman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Cliquez pour déplacer la diapo</a:t>
            </a:r>
          </a:p>
        </p:txBody>
      </p:sp>
      <p:sp>
        <p:nvSpPr>
          <p:cNvPr id="207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fr-FR" sz="2000" b="0" strike="noStrike" spc="-1">
                <a:latin typeface="Arial"/>
              </a:rPr>
              <a:t>Cliquez pour modifier le format des notes</a:t>
            </a:r>
          </a:p>
        </p:txBody>
      </p:sp>
      <p:sp>
        <p:nvSpPr>
          <p:cNvPr id="208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fr-FR" sz="1400" b="0" strike="noStrike" spc="-1">
                <a:latin typeface="Times New Roman"/>
              </a:rPr>
              <a:t>&lt;en-tête&gt;</a:t>
            </a:r>
          </a:p>
        </p:txBody>
      </p:sp>
      <p:sp>
        <p:nvSpPr>
          <p:cNvPr id="209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algn="r">
              <a:buNone/>
            </a:pPr>
            <a:r>
              <a:rPr lang="fr-FR" sz="1400" b="0" strike="noStrike" spc="-1">
                <a:latin typeface="Times New Roman"/>
              </a:rPr>
              <a:t>&lt;date/heure&gt;</a:t>
            </a:r>
          </a:p>
        </p:txBody>
      </p:sp>
      <p:sp>
        <p:nvSpPr>
          <p:cNvPr id="210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r>
              <a:rPr lang="fr-FR" sz="1400" b="0" strike="noStrike" spc="-1">
                <a:latin typeface="Times New Roman"/>
              </a:rPr>
              <a:t>&lt;pied de page&gt;</a:t>
            </a:r>
          </a:p>
        </p:txBody>
      </p:sp>
      <p:sp>
        <p:nvSpPr>
          <p:cNvPr id="211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 algn="r">
              <a:buNone/>
            </a:pPr>
            <a:fld id="{6E6146B5-8701-4E00-A1A3-B2F8DB5C5CDD}" type="slidenum">
              <a:rPr lang="fr-FR" sz="1400" b="0" strike="noStrike" spc="-1">
                <a:latin typeface="Times New Roman"/>
              </a:rPr>
              <a:t>‹N°›</a:t>
            </a:fld>
            <a:endParaRPr lang="fr-FR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  <a:ln w="0">
            <a:noFill/>
          </a:ln>
        </p:spPr>
      </p:sp>
      <p:sp>
        <p:nvSpPr>
          <p:cNvPr id="31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216000" indent="-216000">
              <a:lnSpc>
                <a:spcPct val="100000"/>
              </a:lnSpc>
              <a:buNone/>
            </a:pPr>
            <a:endParaRPr lang="fr-FR" sz="20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  <a:buNone/>
            </a:pPr>
            <a:r>
              <a:rPr lang="fr-FR" sz="1200" b="0" i="1" strike="noStrike" spc="-1">
                <a:solidFill>
                  <a:srgbClr val="000000"/>
                </a:solidFill>
                <a:latin typeface="+mn-lt"/>
                <a:ea typeface="+mn-ea"/>
              </a:rPr>
              <a:t>Chapitre 9.</a:t>
            </a:r>
            <a:r>
              <a:rPr lang="fr-FR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	</a:t>
            </a:r>
            <a:r>
              <a:rPr lang="fr-FR" sz="1200" b="0" i="1" strike="noStrike" spc="-1">
                <a:solidFill>
                  <a:srgbClr val="000000"/>
                </a:solidFill>
                <a:latin typeface="+mn-lt"/>
                <a:ea typeface="+mn-ea"/>
              </a:rPr>
              <a:t>Des rapports de domination malgré les proximités sociales	582</a:t>
            </a:r>
            <a:endParaRPr lang="fr-FR" sz="12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  <a:buNone/>
            </a:pPr>
            <a:r>
              <a:rPr lang="fr-FR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9.1	Des représentantes haut de gamme proches des médecins	584</a:t>
            </a:r>
            <a:endParaRPr lang="fr-FR" sz="12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  <a:buNone/>
            </a:pPr>
            <a:r>
              <a:rPr lang="fr-FR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9.1.1	Des « petits bourgeois intellectuels »	584</a:t>
            </a:r>
            <a:endParaRPr lang="fr-FR" sz="12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  <a:buNone/>
            </a:pPr>
            <a:r>
              <a:rPr lang="fr-FR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9.1.2	Une situation économique confortable	589</a:t>
            </a:r>
            <a:endParaRPr lang="fr-FR" sz="12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  <a:buNone/>
            </a:pPr>
            <a:r>
              <a:rPr lang="fr-FR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9.1.3	Des trajectoires scolaires et professionnelles variées et heurtées	590</a:t>
            </a:r>
            <a:endParaRPr lang="fr-FR" sz="12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  <a:buNone/>
            </a:pPr>
            <a:endParaRPr lang="fr-FR" sz="1200" b="0" strike="noStrike" spc="-1">
              <a:latin typeface="Arial"/>
            </a:endParaRPr>
          </a:p>
        </p:txBody>
      </p:sp>
      <p:sp>
        <p:nvSpPr>
          <p:cNvPr id="315" name="PlaceHolder 3"/>
          <p:cNvSpPr>
            <a:spLocks noGrp="1"/>
          </p:cNvSpPr>
          <p:nvPr>
            <p:ph type="sldNum"/>
          </p:nvPr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A0EFB710-D886-48C0-BF84-AD7D6DFC6FB0}" type="slidenum">
              <a:rPr lang="fr-FR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21</a:t>
            </a:fld>
            <a:endParaRPr lang="fr-FR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2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0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1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3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4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5" name="PlaceHolder 4"/>
          <p:cNvSpPr>
            <a:spLocks noGrp="1"/>
          </p:cNvSpPr>
          <p:nvPr>
            <p:ph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8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9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1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2" name="PlaceHolder 3"/>
          <p:cNvSpPr>
            <a:spLocks noGrp="1"/>
          </p:cNvSpPr>
          <p:nvPr>
            <p:ph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4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5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6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7" name="PlaceHolder 5"/>
          <p:cNvSpPr>
            <a:spLocks noGrp="1"/>
          </p:cNvSpPr>
          <p:nvPr>
            <p:ph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9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0" name="PlaceHolder 3"/>
          <p:cNvSpPr>
            <a:spLocks noGrp="1"/>
          </p:cNvSpPr>
          <p:nvPr>
            <p:ph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1" name="PlaceHolder 4"/>
          <p:cNvSpPr>
            <a:spLocks noGrp="1"/>
          </p:cNvSpPr>
          <p:nvPr>
            <p:ph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2" name="PlaceHolder 5"/>
          <p:cNvSpPr>
            <a:spLocks noGrp="1"/>
          </p:cNvSpPr>
          <p:nvPr>
            <p:ph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3" name="PlaceHolder 6"/>
          <p:cNvSpPr>
            <a:spLocks noGrp="1"/>
          </p:cNvSpPr>
          <p:nvPr>
            <p:ph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4" name="PlaceHolder 7"/>
          <p:cNvSpPr>
            <a:spLocks noGrp="1"/>
          </p:cNvSpPr>
          <p:nvPr>
            <p:ph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1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3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5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6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0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1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2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4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5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6" name="PlaceHolder 4"/>
          <p:cNvSpPr>
            <a:spLocks noGrp="1"/>
          </p:cNvSpPr>
          <p:nvPr>
            <p:ph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8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9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0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2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3" name="PlaceHolder 3"/>
          <p:cNvSpPr>
            <a:spLocks noGrp="1"/>
          </p:cNvSpPr>
          <p:nvPr>
            <p:ph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5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6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7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8" name="PlaceHolder 5"/>
          <p:cNvSpPr>
            <a:spLocks noGrp="1"/>
          </p:cNvSpPr>
          <p:nvPr>
            <p:ph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0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1" name="PlaceHolder 3"/>
          <p:cNvSpPr>
            <a:spLocks noGrp="1"/>
          </p:cNvSpPr>
          <p:nvPr>
            <p:ph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2" name="PlaceHolder 4"/>
          <p:cNvSpPr>
            <a:spLocks noGrp="1"/>
          </p:cNvSpPr>
          <p:nvPr>
            <p:ph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3" name="PlaceHolder 5"/>
          <p:cNvSpPr>
            <a:spLocks noGrp="1"/>
          </p:cNvSpPr>
          <p:nvPr>
            <p:ph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4" name="PlaceHolder 6"/>
          <p:cNvSpPr>
            <a:spLocks noGrp="1"/>
          </p:cNvSpPr>
          <p:nvPr>
            <p:ph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5" name="PlaceHolder 7"/>
          <p:cNvSpPr>
            <a:spLocks noGrp="1"/>
          </p:cNvSpPr>
          <p:nvPr>
            <p:ph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D6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fr-FR" sz="4400" b="0" strike="noStrike" spc="-1">
                <a:solidFill>
                  <a:srgbClr val="000000"/>
                </a:solidFill>
                <a:latin typeface="Calibri"/>
              </a:rPr>
              <a:t>Cliquez et modifiez le titre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fr-FR" sz="3200" b="0" strike="noStrike" spc="-1">
                <a:solidFill>
                  <a:srgbClr val="000000"/>
                </a:solidFill>
                <a:latin typeface="Calibri"/>
              </a:rPr>
              <a:t>Cliquez pour modifier les styles du texte du masque</a:t>
            </a:r>
          </a:p>
          <a:p>
            <a:pPr marL="743040" lvl="1" indent="-28584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lang="fr-FR" sz="2800" b="0" strike="noStrike" spc="-1">
                <a:solidFill>
                  <a:srgbClr val="000000"/>
                </a:solidFill>
                <a:latin typeface="Calibri"/>
              </a:rPr>
              <a:t>Deuxième niveau</a:t>
            </a:r>
          </a:p>
          <a:p>
            <a:pPr marL="1143000" lvl="2" indent="-2286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fr-FR" sz="2400" b="0" strike="noStrike" spc="-1">
                <a:solidFill>
                  <a:srgbClr val="000000"/>
                </a:solidFill>
                <a:latin typeface="Calibri"/>
              </a:rPr>
              <a:t>Troisième niveau</a:t>
            </a:r>
          </a:p>
          <a:p>
            <a:pPr marL="1600200" lvl="3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lang="fr-FR" sz="2000" b="0" strike="noStrike" spc="-1">
                <a:solidFill>
                  <a:srgbClr val="000000"/>
                </a:solidFill>
                <a:latin typeface="Calibri"/>
              </a:rPr>
              <a:t>Quatrième niveau</a:t>
            </a:r>
          </a:p>
          <a:p>
            <a:pPr marL="2057400" lvl="4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lang="fr-FR" sz="2000" b="0" strike="noStrike" spc="-1">
                <a:solidFill>
                  <a:srgbClr val="000000"/>
                </a:solidFill>
                <a:latin typeface="Calibri"/>
              </a:rPr>
              <a:t>Cinquième niveau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  <a:buNone/>
            </a:pPr>
            <a:fld id="{F72F2CC1-A1C9-4338-8EA3-32B465F28ECB}" type="datetime">
              <a:rPr lang="fr-FR" sz="1200" b="0" strike="noStrike" spc="-1">
                <a:solidFill>
                  <a:srgbClr val="8B8B8B"/>
                </a:solidFill>
                <a:latin typeface="Calibri"/>
              </a:rPr>
              <a:t>07/02/2022</a:t>
            </a:fld>
            <a:endParaRPr lang="fr-FR" sz="1200" b="0" strike="noStrike" spc="-1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endParaRPr lang="fr-FR" sz="2400" b="0" strike="noStrike" spc="-1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7FAB6B40-C721-4304-95DF-4A95DA40950B}" type="slidenum">
              <a:rPr lang="fr-FR" sz="1200" b="0" strike="noStrike" spc="-1">
                <a:solidFill>
                  <a:srgbClr val="8B8B8B"/>
                </a:solidFill>
                <a:latin typeface="Calibri"/>
              </a:rPr>
              <a:t>‹N°›</a:t>
            </a:fld>
            <a:endParaRPr lang="fr-FR" sz="12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D6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fr-FR" sz="4400" b="0" strike="noStrike" spc="-1">
                <a:solidFill>
                  <a:srgbClr val="000000"/>
                </a:solidFill>
                <a:latin typeface="Calibri"/>
              </a:rPr>
              <a:t>Cliquez et modifiez le titre</a:t>
            </a:r>
          </a:p>
        </p:txBody>
      </p:sp>
      <p:sp>
        <p:nvSpPr>
          <p:cNvPr id="42" name="PlaceHolder 2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  <a:buNone/>
            </a:pPr>
            <a:fld id="{65968947-4062-405E-B85F-CA8523D345DD}" type="datetime">
              <a:rPr lang="fr-FR" sz="1200" b="0" strike="noStrike" spc="-1">
                <a:solidFill>
                  <a:srgbClr val="8B8B8B"/>
                </a:solidFill>
                <a:latin typeface="Calibri"/>
              </a:rPr>
              <a:t>07/02/2022</a:t>
            </a:fld>
            <a:endParaRPr lang="fr-FR" sz="1200" b="0" strike="noStrike" spc="-1"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endParaRPr lang="fr-FR" sz="2400" b="0" strike="noStrike" spc="-1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A12C836D-D6E4-4486-AF9A-9D06C97AB205}" type="slidenum">
              <a:rPr lang="fr-FR" sz="1200" b="0" strike="noStrike" spc="-1">
                <a:solidFill>
                  <a:srgbClr val="8B8B8B"/>
                </a:solidFill>
                <a:latin typeface="Calibri"/>
              </a:rPr>
              <a:t>‹N°›</a:t>
            </a:fld>
            <a:endParaRPr lang="fr-FR" sz="1200" b="0" strike="noStrike" spc="-1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200" b="0" strike="noStrike" spc="-1">
                <a:solidFill>
                  <a:srgbClr val="000000"/>
                </a:solidFill>
                <a:latin typeface="Calibri"/>
              </a:rPr>
              <a:t>Cliquez pour éditer le format du plan de texte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400" b="0" strike="noStrike" spc="-1">
                <a:solidFill>
                  <a:srgbClr val="000000"/>
                </a:solidFill>
                <a:latin typeface="Calibri"/>
              </a:rPr>
              <a:t>Second niveau de plan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Calibri"/>
              </a:rPr>
              <a:t>Troisième niveau de plan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000" b="0" strike="noStrike" spc="-1">
                <a:solidFill>
                  <a:srgbClr val="000000"/>
                </a:solidFill>
                <a:latin typeface="Calibri"/>
              </a:rPr>
              <a:t>Quatrième niveau de plan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Calibri"/>
              </a:rPr>
              <a:t>Cinquième niveau de plan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Calibri"/>
              </a:rPr>
              <a:t>Sixième niveau de plan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Calibri"/>
              </a:rPr>
              <a:t>Septième niveau de plan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D6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  <a:buNone/>
            </a:pPr>
            <a:fld id="{3581288C-9BB8-4EE8-A74C-CCBEA248E315}" type="datetime">
              <a:rPr lang="fr-FR" sz="1200" b="0" strike="noStrike" spc="-1">
                <a:solidFill>
                  <a:srgbClr val="8B8B8B"/>
                </a:solidFill>
                <a:latin typeface="Calibri"/>
              </a:rPr>
              <a:t>07/02/2022</a:t>
            </a:fld>
            <a:endParaRPr lang="fr-FR" sz="1200" b="0" strike="noStrike" spc="-1">
              <a:latin typeface="Times New Roman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endParaRPr lang="fr-FR" sz="2400" b="0" strike="noStrike" spc="-1">
              <a:latin typeface="Times New Roman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3D912552-3C23-4298-8444-6EC7C364909F}" type="slidenum">
              <a:rPr lang="fr-FR" sz="1200" b="0" strike="noStrike" spc="-1">
                <a:solidFill>
                  <a:srgbClr val="8B8B8B"/>
                </a:solidFill>
                <a:latin typeface="Calibri"/>
              </a:rPr>
              <a:t>‹N°›</a:t>
            </a:fld>
            <a:endParaRPr lang="fr-FR" sz="1200" b="0" strike="noStrike" spc="-1">
              <a:latin typeface="Times New Roman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Cliquez pour éditer le format du texte-titre</a:t>
            </a:r>
          </a:p>
        </p:txBody>
      </p:sp>
      <p:sp>
        <p:nvSpPr>
          <p:cNvPr id="86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200" b="0" strike="noStrike" spc="-1">
                <a:solidFill>
                  <a:srgbClr val="000000"/>
                </a:solidFill>
                <a:latin typeface="Calibri"/>
              </a:rPr>
              <a:t>Cliquez pour éditer le format du plan de texte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400" b="0" strike="noStrike" spc="-1">
                <a:solidFill>
                  <a:srgbClr val="000000"/>
                </a:solidFill>
                <a:latin typeface="Calibri"/>
              </a:rPr>
              <a:t>Second niveau de plan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Calibri"/>
              </a:rPr>
              <a:t>Troisième niveau de plan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000" b="0" strike="noStrike" spc="-1">
                <a:solidFill>
                  <a:srgbClr val="000000"/>
                </a:solidFill>
                <a:latin typeface="Calibri"/>
              </a:rPr>
              <a:t>Quatrième niveau de plan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Calibri"/>
              </a:rPr>
              <a:t>Cinquième niveau de plan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Calibri"/>
              </a:rPr>
              <a:t>Sixième niveau de plan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Calibri"/>
              </a:rPr>
              <a:t>Septième niveau de plan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D6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fr-FR" sz="4400" b="0" strike="noStrike" spc="-1">
                <a:solidFill>
                  <a:srgbClr val="000000"/>
                </a:solidFill>
                <a:latin typeface="Calibri"/>
              </a:rPr>
              <a:t>Cliquez et modifiez le titre</a:t>
            </a:r>
          </a:p>
        </p:txBody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343080" indent="-3430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lang="fr-FR" sz="2800" b="0" strike="noStrike" spc="-1">
                <a:solidFill>
                  <a:srgbClr val="000000"/>
                </a:solidFill>
                <a:latin typeface="Calibri"/>
              </a:rPr>
              <a:t>Cliquez pour modifier les styles du texte du masque</a:t>
            </a:r>
          </a:p>
          <a:p>
            <a:pPr marL="743040" lvl="1" indent="-2858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lang="fr-FR" sz="2400" b="0" strike="noStrike" spc="-1">
                <a:solidFill>
                  <a:srgbClr val="000000"/>
                </a:solidFill>
                <a:latin typeface="Calibri"/>
              </a:rPr>
              <a:t>Deuxième niveau</a:t>
            </a:r>
          </a:p>
          <a:p>
            <a:pPr marL="1143000" lvl="2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lang="fr-FR" sz="2000" b="0" strike="noStrike" spc="-1">
                <a:solidFill>
                  <a:srgbClr val="000000"/>
                </a:solidFill>
                <a:latin typeface="Calibri"/>
              </a:rPr>
              <a:t>Troisième niveau</a:t>
            </a:r>
          </a:p>
          <a:p>
            <a:pPr marL="1600200" lvl="3" indent="-2286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Quatrième niveau</a:t>
            </a:r>
          </a:p>
          <a:p>
            <a:pPr marL="2057400" lvl="4" indent="-2286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»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Cinquième niveau</a:t>
            </a:r>
          </a:p>
        </p:txBody>
      </p:sp>
      <p:sp>
        <p:nvSpPr>
          <p:cNvPr id="125" name="PlaceHolder 3"/>
          <p:cNvSpPr>
            <a:spLocks noGrp="1"/>
          </p:cNvSpPr>
          <p:nvPr>
            <p:ph type="body"/>
          </p:nvPr>
        </p:nvSpPr>
        <p:spPr>
          <a:xfrm>
            <a:off x="464832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343080" indent="-3430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lang="fr-FR" sz="2800" b="0" strike="noStrike" spc="-1">
                <a:solidFill>
                  <a:srgbClr val="000000"/>
                </a:solidFill>
                <a:latin typeface="Calibri"/>
              </a:rPr>
              <a:t>Cliquez pour modifier les styles du texte du masque</a:t>
            </a:r>
          </a:p>
          <a:p>
            <a:pPr marL="743040" lvl="1" indent="-2858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lang="fr-FR" sz="2400" b="0" strike="noStrike" spc="-1">
                <a:solidFill>
                  <a:srgbClr val="000000"/>
                </a:solidFill>
                <a:latin typeface="Calibri"/>
              </a:rPr>
              <a:t>Deuxième niveau</a:t>
            </a:r>
          </a:p>
          <a:p>
            <a:pPr marL="1143000" lvl="2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lang="fr-FR" sz="2000" b="0" strike="noStrike" spc="-1">
                <a:solidFill>
                  <a:srgbClr val="000000"/>
                </a:solidFill>
                <a:latin typeface="Calibri"/>
              </a:rPr>
              <a:t>Troisième niveau</a:t>
            </a:r>
          </a:p>
          <a:p>
            <a:pPr marL="1600200" lvl="3" indent="-2286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Quatrième niveau</a:t>
            </a:r>
          </a:p>
          <a:p>
            <a:pPr marL="2057400" lvl="4" indent="-2286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»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Cinquième niveau</a:t>
            </a:r>
          </a:p>
        </p:txBody>
      </p:sp>
      <p:sp>
        <p:nvSpPr>
          <p:cNvPr id="126" name="PlaceHolder 4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  <a:buNone/>
            </a:pPr>
            <a:fld id="{7ED0B583-3747-4731-B3A7-18A005878DE1}" type="datetime">
              <a:rPr lang="fr-FR" sz="1200" b="0" strike="noStrike" spc="-1">
                <a:solidFill>
                  <a:srgbClr val="8B8B8B"/>
                </a:solidFill>
                <a:latin typeface="Calibri"/>
              </a:rPr>
              <a:t>07/02/2022</a:t>
            </a:fld>
            <a:endParaRPr lang="fr-FR" sz="1200" b="0" strike="noStrike" spc="-1">
              <a:latin typeface="Times New Roman"/>
            </a:endParaRPr>
          </a:p>
        </p:txBody>
      </p:sp>
      <p:sp>
        <p:nvSpPr>
          <p:cNvPr id="127" name="PlaceHolder 5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endParaRPr lang="fr-FR" sz="2400" b="0" strike="noStrike" spc="-1">
              <a:latin typeface="Times New Roman"/>
            </a:endParaRPr>
          </a:p>
        </p:txBody>
      </p:sp>
      <p:sp>
        <p:nvSpPr>
          <p:cNvPr id="128" name="PlaceHolder 6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0B9F0513-C3A3-4B2C-AE52-6B8EDF8C560E}" type="slidenum">
              <a:rPr lang="fr-FR" sz="1200" b="0" strike="noStrike" spc="-1">
                <a:solidFill>
                  <a:srgbClr val="8B8B8B"/>
                </a:solidFill>
                <a:latin typeface="Calibri"/>
              </a:rPr>
              <a:t>‹N°›</a:t>
            </a:fld>
            <a:endParaRPr lang="fr-FR" sz="12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D6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fr-FR" sz="4400" b="0" strike="noStrike" spc="-1">
                <a:solidFill>
                  <a:srgbClr val="000000"/>
                </a:solidFill>
                <a:latin typeface="Calibri"/>
              </a:rPr>
              <a:t>Cliquez et modifiez le titre</a:t>
            </a:r>
          </a:p>
        </p:txBody>
      </p:sp>
      <p:sp>
        <p:nvSpPr>
          <p:cNvPr id="166" name="PlaceHolder 2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  <a:buNone/>
            </a:pPr>
            <a:fld id="{3230CC24-C9AA-4FD6-8D79-D0783D199031}" type="datetime">
              <a:rPr lang="fr-FR" sz="1200" b="0" strike="noStrike" spc="-1">
                <a:solidFill>
                  <a:srgbClr val="8B8B8B"/>
                </a:solidFill>
                <a:latin typeface="Calibri"/>
              </a:rPr>
              <a:t>07/02/2022</a:t>
            </a:fld>
            <a:endParaRPr lang="fr-FR" sz="1200" b="0" strike="noStrike" spc="-1">
              <a:latin typeface="Times New Roman"/>
            </a:endParaRPr>
          </a:p>
        </p:txBody>
      </p:sp>
      <p:sp>
        <p:nvSpPr>
          <p:cNvPr id="167" name="PlaceHolder 3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endParaRPr lang="fr-FR" sz="2400" b="0" strike="noStrike" spc="-1">
              <a:latin typeface="Times New Roman"/>
            </a:endParaRPr>
          </a:p>
        </p:txBody>
      </p:sp>
      <p:sp>
        <p:nvSpPr>
          <p:cNvPr id="168" name="PlaceHolder 4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18D85E4C-4D36-4C1F-864B-BDB7FB6A4A4E}" type="slidenum">
              <a:rPr lang="fr-FR" sz="1200" b="0" strike="noStrike" spc="-1">
                <a:solidFill>
                  <a:srgbClr val="8B8B8B"/>
                </a:solidFill>
                <a:latin typeface="Calibri"/>
              </a:rPr>
              <a:t>‹N°›</a:t>
            </a:fld>
            <a:endParaRPr lang="fr-FR" sz="1200" b="0" strike="noStrike" spc="-1">
              <a:latin typeface="Times New Roman"/>
            </a:endParaRPr>
          </a:p>
        </p:txBody>
      </p:sp>
      <p:sp>
        <p:nvSpPr>
          <p:cNvPr id="169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200" b="0" strike="noStrike" spc="-1">
                <a:solidFill>
                  <a:srgbClr val="000000"/>
                </a:solidFill>
                <a:latin typeface="Calibri"/>
              </a:rPr>
              <a:t>Cliquez pour éditer le format du plan de texte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400" b="0" strike="noStrike" spc="-1">
                <a:solidFill>
                  <a:srgbClr val="000000"/>
                </a:solidFill>
                <a:latin typeface="Calibri"/>
              </a:rPr>
              <a:t>Second niveau de plan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Calibri"/>
              </a:rPr>
              <a:t>Troisième niveau de plan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000" b="0" strike="noStrike" spc="-1">
                <a:solidFill>
                  <a:srgbClr val="000000"/>
                </a:solidFill>
                <a:latin typeface="Calibri"/>
              </a:rPr>
              <a:t>Quatrième niveau de plan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Calibri"/>
              </a:rPr>
              <a:t>Cinquième niveau de plan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Calibri"/>
              </a:rPr>
              <a:t>Sixième niveau de plan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Calibri"/>
              </a:rPr>
              <a:t>Septième niveau de plan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5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PlaceHolder 1"/>
          <p:cNvSpPr>
            <a:spLocks noGrp="1"/>
          </p:cNvSpPr>
          <p:nvPr>
            <p:ph type="title"/>
          </p:nvPr>
        </p:nvSpPr>
        <p:spPr>
          <a:xfrm rot="10800000">
            <a:off x="457200" y="0"/>
            <a:ext cx="8229240" cy="2743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 fontScale="27000"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3" name="PlaceHolder 2"/>
          <p:cNvSpPr>
            <a:spLocks noGrp="1"/>
          </p:cNvSpPr>
          <p:nvPr>
            <p:ph/>
          </p:nvPr>
        </p:nvSpPr>
        <p:spPr>
          <a:xfrm>
            <a:off x="457200" y="274680"/>
            <a:ext cx="8229240" cy="58510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algn="ctr">
              <a:lnSpc>
                <a:spcPct val="100000"/>
              </a:lnSpc>
              <a:spcBef>
                <a:spcPts val="641"/>
              </a:spcBef>
              <a:buNone/>
              <a:tabLst>
                <a:tab pos="0" algn="l"/>
              </a:tabLst>
            </a:pPr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  <a:spcBef>
                <a:spcPts val="641"/>
              </a:spcBef>
              <a:buNone/>
              <a:tabLst>
                <a:tab pos="0" algn="l"/>
              </a:tabLst>
            </a:pPr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  <a:spcBef>
                <a:spcPts val="641"/>
              </a:spcBef>
              <a:buNone/>
              <a:tabLst>
                <a:tab pos="0" algn="l"/>
              </a:tabLst>
            </a:pPr>
            <a:r>
              <a:rPr lang="fr-FR" sz="4000" b="1" strike="noStrike" spc="-1">
                <a:solidFill>
                  <a:srgbClr val="FF0000"/>
                </a:solidFill>
                <a:latin typeface="Calibri"/>
              </a:rPr>
              <a:t>Le médicament, </a:t>
            </a:r>
            <a:endParaRPr lang="fr-FR" sz="4000" b="0" strike="noStrike" spc="-1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  <a:spcBef>
                <a:spcPts val="641"/>
              </a:spcBef>
              <a:buNone/>
              <a:tabLst>
                <a:tab pos="0" algn="l"/>
              </a:tabLst>
            </a:pPr>
            <a:r>
              <a:rPr lang="fr-FR" sz="4000" b="1" strike="noStrike" spc="-1">
                <a:solidFill>
                  <a:srgbClr val="FF0000"/>
                </a:solidFill>
                <a:latin typeface="Calibri"/>
              </a:rPr>
              <a:t>une marchandise comme les autres ?</a:t>
            </a:r>
            <a:endParaRPr lang="fr-FR" sz="4000" b="0" strike="noStrike" spc="-1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  <a:spcBef>
                <a:spcPts val="641"/>
              </a:spcBef>
              <a:buNone/>
              <a:tabLst>
                <a:tab pos="0" algn="l"/>
              </a:tabLst>
            </a:pPr>
            <a:endParaRPr lang="fr-FR" sz="4000" b="0" strike="noStrike" spc="-1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  <a:spcBef>
                <a:spcPts val="641"/>
              </a:spcBef>
              <a:buNone/>
              <a:tabLst>
                <a:tab pos="0" algn="l"/>
              </a:tabLst>
            </a:pPr>
            <a:br/>
            <a:r>
              <a:rPr lang="fr-FR" sz="3200" b="0" strike="noStrike" spc="-1">
                <a:solidFill>
                  <a:srgbClr val="000000"/>
                </a:solidFill>
                <a:latin typeface="Calibri"/>
              </a:rPr>
              <a:t>Cédric Lomba (CNRS, CRESPPA) et </a:t>
            </a:r>
          </a:p>
          <a:p>
            <a:pPr algn="ctr">
              <a:lnSpc>
                <a:spcPct val="100000"/>
              </a:lnSpc>
              <a:spcBef>
                <a:spcPts val="641"/>
              </a:spcBef>
              <a:buNone/>
              <a:tabLst>
                <a:tab pos="0" algn="l"/>
              </a:tabLst>
            </a:pPr>
            <a:r>
              <a:rPr lang="fr-FR" sz="3200" b="0" strike="noStrike" spc="-1">
                <a:solidFill>
                  <a:srgbClr val="000000"/>
                </a:solidFill>
                <a:latin typeface="Calibri"/>
              </a:rPr>
              <a:t>Jérôme Greffion (Université Paris-Nanterre (IDHES)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Espace réservé du contenu 6" descr="stérilisation de flacons.jpg"/>
          <p:cNvPicPr/>
          <p:nvPr/>
        </p:nvPicPr>
        <p:blipFill>
          <a:blip r:embed="rId2"/>
          <a:srcRect l="-86371" r="-86371"/>
          <a:stretch/>
        </p:blipFill>
        <p:spPr>
          <a:xfrm>
            <a:off x="-591480" y="3300840"/>
            <a:ext cx="6378480" cy="3507840"/>
          </a:xfrm>
          <a:prstGeom prst="rect">
            <a:avLst/>
          </a:prstGeom>
          <a:ln w="0">
            <a:noFill/>
          </a:ln>
        </p:spPr>
      </p:pic>
      <p:pic>
        <p:nvPicPr>
          <p:cNvPr id="262" name="Image 1"/>
          <p:cNvPicPr/>
          <p:nvPr/>
        </p:nvPicPr>
        <p:blipFill>
          <a:blip r:embed="rId3"/>
          <a:stretch/>
        </p:blipFill>
        <p:spPr>
          <a:xfrm>
            <a:off x="1830960" y="0"/>
            <a:ext cx="2287080" cy="3573720"/>
          </a:xfrm>
          <a:prstGeom prst="rect">
            <a:avLst/>
          </a:prstGeom>
          <a:ln w="0">
            <a:noFill/>
          </a:ln>
        </p:spPr>
      </p:pic>
      <p:pic>
        <p:nvPicPr>
          <p:cNvPr id="263" name="Image 2"/>
          <p:cNvPicPr/>
          <p:nvPr/>
        </p:nvPicPr>
        <p:blipFill>
          <a:blip r:embed="rId4"/>
          <a:stretch/>
        </p:blipFill>
        <p:spPr>
          <a:xfrm>
            <a:off x="3699720" y="3574080"/>
            <a:ext cx="5266800" cy="3234600"/>
          </a:xfrm>
          <a:prstGeom prst="rect">
            <a:avLst/>
          </a:prstGeom>
          <a:ln w="0">
            <a:noFill/>
          </a:ln>
        </p:spPr>
      </p:pic>
      <p:pic>
        <p:nvPicPr>
          <p:cNvPr id="264" name="Image 3"/>
          <p:cNvPicPr/>
          <p:nvPr/>
        </p:nvPicPr>
        <p:blipFill>
          <a:blip r:embed="rId5"/>
          <a:stretch/>
        </p:blipFill>
        <p:spPr>
          <a:xfrm>
            <a:off x="4118400" y="339120"/>
            <a:ext cx="4848120" cy="3234600"/>
          </a:xfrm>
          <a:prstGeom prst="rect">
            <a:avLst/>
          </a:prstGeom>
          <a:ln w="0">
            <a:noFill/>
          </a:ln>
        </p:spPr>
      </p:pic>
      <p:sp>
        <p:nvSpPr>
          <p:cNvPr id="26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fr-FR" sz="4400" b="0" strike="noStrike" spc="-1">
                <a:solidFill>
                  <a:srgbClr val="000000"/>
                </a:solidFill>
                <a:latin typeface="Calibri"/>
                <a:ea typeface="ＭＳ Ｐゴシック"/>
              </a:rPr>
              <a:t>Pharmaco (2007)</a:t>
            </a:r>
            <a:endParaRPr lang="fr-FR" sz="44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67" name="Espace réservé du contenu 3" descr="5.JPG"/>
          <p:cNvPicPr/>
          <p:nvPr/>
        </p:nvPicPr>
        <p:blipFill>
          <a:blip r:embed="rId2"/>
          <a:srcRect l="-18187" r="-18187"/>
          <a:stretch/>
        </p:blipFill>
        <p:spPr>
          <a:xfrm>
            <a:off x="3962520" y="3790800"/>
            <a:ext cx="4190760" cy="1993680"/>
          </a:xfrm>
          <a:prstGeom prst="rect">
            <a:avLst/>
          </a:prstGeom>
          <a:ln w="9525">
            <a:noFill/>
          </a:ln>
        </p:spPr>
      </p:pic>
      <p:pic>
        <p:nvPicPr>
          <p:cNvPr id="268" name="Espace réservé du contenu 4" descr="3.JPG"/>
          <p:cNvPicPr/>
          <p:nvPr/>
        </p:nvPicPr>
        <p:blipFill>
          <a:blip r:embed="rId3"/>
          <a:srcRect l="-18187" r="-18187"/>
          <a:stretch/>
        </p:blipFill>
        <p:spPr>
          <a:xfrm>
            <a:off x="3048120" y="1523880"/>
            <a:ext cx="3428640" cy="1979280"/>
          </a:xfrm>
          <a:prstGeom prst="rect">
            <a:avLst/>
          </a:prstGeom>
          <a:ln w="9525">
            <a:noFill/>
          </a:ln>
        </p:spPr>
      </p:pic>
      <p:pic>
        <p:nvPicPr>
          <p:cNvPr id="269" name="Espace réservé du contenu 6"/>
          <p:cNvPicPr/>
          <p:nvPr/>
        </p:nvPicPr>
        <p:blipFill>
          <a:blip r:embed="rId4"/>
          <a:srcRect l="-71219" r="-71219"/>
          <a:stretch/>
        </p:blipFill>
        <p:spPr>
          <a:xfrm>
            <a:off x="4894200" y="1093680"/>
            <a:ext cx="4935240" cy="2696760"/>
          </a:xfrm>
          <a:prstGeom prst="rect">
            <a:avLst/>
          </a:prstGeom>
          <a:ln w="0">
            <a:noFill/>
          </a:ln>
        </p:spPr>
      </p:pic>
      <p:pic>
        <p:nvPicPr>
          <p:cNvPr id="270" name="I 2"/>
          <p:cNvPicPr/>
          <p:nvPr/>
        </p:nvPicPr>
        <p:blipFill>
          <a:blip r:embed="rId5"/>
          <a:stretch/>
        </p:blipFill>
        <p:spPr>
          <a:xfrm>
            <a:off x="615960" y="1569960"/>
            <a:ext cx="2636640" cy="3992040"/>
          </a:xfrm>
          <a:prstGeom prst="rect">
            <a:avLst/>
          </a:prstGeom>
          <a:ln w="9525"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 fontScale="78000"/>
          </a:bodyPr>
          <a:lstStyle/>
          <a:p>
            <a:pPr algn="ctr">
              <a:lnSpc>
                <a:spcPct val="100000"/>
              </a:lnSpc>
              <a:buNone/>
            </a:pPr>
            <a:r>
              <a:rPr lang="fr-FR" sz="4400" b="0" strike="noStrike" spc="-1">
                <a:solidFill>
                  <a:srgbClr val="000000"/>
                </a:solidFill>
                <a:latin typeface="Calibri"/>
              </a:rPr>
              <a:t>Une rente reposant sur une capacité d’influence</a:t>
            </a:r>
          </a:p>
        </p:txBody>
      </p:sp>
      <p:sp>
        <p:nvSpPr>
          <p:cNvPr id="272" name="PlaceHolder 2"/>
          <p:cNvSpPr>
            <a:spLocks noGrp="1"/>
          </p:cNvSpPr>
          <p:nvPr>
            <p:ph/>
          </p:nvPr>
        </p:nvSpPr>
        <p:spPr>
          <a:xfrm>
            <a:off x="457200" y="1805040"/>
            <a:ext cx="8229240" cy="42494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 fontScale="63000"/>
          </a:bodyPr>
          <a:lstStyle/>
          <a:p>
            <a:pPr>
              <a:lnSpc>
                <a:spcPct val="100000"/>
              </a:lnSpc>
              <a:spcBef>
                <a:spcPts val="641"/>
              </a:spcBef>
              <a:buNone/>
              <a:tabLst>
                <a:tab pos="0" algn="l"/>
              </a:tabLst>
            </a:pPr>
            <a:r>
              <a:rPr lang="fr-FR" sz="3200" b="0" strike="noStrike" spc="-1">
                <a:solidFill>
                  <a:srgbClr val="000000"/>
                </a:solidFill>
                <a:latin typeface="Calibri"/>
              </a:rPr>
              <a:t>-&gt; marchés en filière inversée où les entreprises imposent leurs produits aux consommateurs</a:t>
            </a:r>
          </a:p>
          <a:p>
            <a:pPr>
              <a:lnSpc>
                <a:spcPct val="100000"/>
              </a:lnSpc>
              <a:spcBef>
                <a:spcPts val="641"/>
              </a:spcBef>
              <a:buNone/>
              <a:tabLst>
                <a:tab pos="0" algn="l"/>
              </a:tabLst>
            </a:pPr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641"/>
              </a:spcBef>
              <a:buNone/>
              <a:tabLst>
                <a:tab pos="0" algn="l"/>
              </a:tabLst>
            </a:pPr>
            <a:r>
              <a:rPr lang="fr-FR" sz="3200" b="0" strike="noStrike" spc="-1">
                <a:solidFill>
                  <a:srgbClr val="000000"/>
                </a:solidFill>
                <a:latin typeface="Calibri"/>
              </a:rPr>
              <a:t>-&gt; influence sur les médecins prescripteurs</a:t>
            </a:r>
          </a:p>
          <a:p>
            <a:pPr>
              <a:lnSpc>
                <a:spcPct val="100000"/>
              </a:lnSpc>
              <a:spcBef>
                <a:spcPts val="641"/>
              </a:spcBef>
              <a:buNone/>
              <a:tabLst>
                <a:tab pos="0" algn="l"/>
              </a:tabLst>
            </a:pPr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641"/>
              </a:spcBef>
              <a:buNone/>
              <a:tabLst>
                <a:tab pos="0" algn="l"/>
              </a:tabLst>
            </a:pPr>
            <a:r>
              <a:rPr lang="fr-FR" sz="3200" b="0" strike="noStrike" spc="-1">
                <a:solidFill>
                  <a:srgbClr val="000000"/>
                </a:solidFill>
                <a:latin typeface="Calibri"/>
              </a:rPr>
              <a:t>-&gt; influence sur une petite population de médecins-experts intervenant dans les agences de santé</a:t>
            </a:r>
          </a:p>
          <a:p>
            <a:pPr>
              <a:lnSpc>
                <a:spcPct val="100000"/>
              </a:lnSpc>
              <a:spcBef>
                <a:spcPts val="641"/>
              </a:spcBef>
              <a:buNone/>
              <a:tabLst>
                <a:tab pos="0" algn="l"/>
              </a:tabLst>
            </a:pPr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641"/>
              </a:spcBef>
              <a:buNone/>
              <a:tabLst>
                <a:tab pos="0" algn="l"/>
              </a:tabLst>
            </a:pPr>
            <a:r>
              <a:rPr lang="fr-FR" sz="3200" b="0" strike="noStrike" spc="-1">
                <a:solidFill>
                  <a:srgbClr val="000000"/>
                </a:solidFill>
                <a:latin typeface="Calibri"/>
              </a:rPr>
              <a:t>-&gt; reposant notamment sur des services de vente organisés et des salariées (les visiteuses médicales)</a:t>
            </a:r>
          </a:p>
          <a:p>
            <a:pPr>
              <a:lnSpc>
                <a:spcPct val="100000"/>
              </a:lnSpc>
              <a:spcBef>
                <a:spcPts val="641"/>
              </a:spcBef>
              <a:buNone/>
              <a:tabLst>
                <a:tab pos="0" algn="l"/>
              </a:tabLst>
            </a:pPr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641"/>
              </a:spcBef>
              <a:buNone/>
              <a:tabLst>
                <a:tab pos="0" algn="l"/>
              </a:tabLst>
            </a:pPr>
            <a:r>
              <a:rPr lang="fr-FR" sz="3200" b="0" strike="noStrike" spc="-1">
                <a:solidFill>
                  <a:srgbClr val="000000"/>
                </a:solidFill>
                <a:latin typeface="Calibri"/>
              </a:rPr>
              <a:t>-&gt; suscitant de la résistance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PlaceHolder 1"/>
          <p:cNvSpPr>
            <a:spLocks noGrp="1"/>
          </p:cNvSpPr>
          <p:nvPr>
            <p:ph type="title"/>
          </p:nvPr>
        </p:nvSpPr>
        <p:spPr>
          <a:xfrm>
            <a:off x="457200" y="10288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 fontScale="52000"/>
          </a:bodyPr>
          <a:lstStyle/>
          <a:p>
            <a:pPr algn="ctr">
              <a:lnSpc>
                <a:spcPct val="100000"/>
              </a:lnSpc>
              <a:buNone/>
            </a:pPr>
            <a:r>
              <a:rPr lang="fr-FR" sz="4400" b="0" strike="noStrike" spc="-1">
                <a:solidFill>
                  <a:srgbClr val="000000"/>
                </a:solidFill>
                <a:latin typeface="Calibri"/>
              </a:rPr>
              <a:t>La publicité et le marketing : cœur de métier des grandes entreprises pharmaceutiques</a:t>
            </a:r>
            <a:br/>
            <a:endParaRPr lang="fr-FR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4" name="ZoneTexte 3"/>
          <p:cNvSpPr/>
          <p:nvPr/>
        </p:nvSpPr>
        <p:spPr>
          <a:xfrm>
            <a:off x="362160" y="5991840"/>
            <a:ext cx="7713000" cy="1368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fr-FR" sz="1200" b="0" strike="noStrike" spc="-1">
                <a:solidFill>
                  <a:srgbClr val="000000"/>
                </a:solidFill>
                <a:latin typeface="Calibri"/>
              </a:rPr>
              <a:t>Source :</a:t>
            </a:r>
            <a:r>
              <a:rPr lang="fr-FR" sz="1200" b="1" strike="noStrike" spc="-1">
                <a:solidFill>
                  <a:srgbClr val="000000"/>
                </a:solidFill>
                <a:latin typeface="Calibri"/>
              </a:rPr>
              <a:t> Greffion J. et Breda T.</a:t>
            </a:r>
            <a:r>
              <a:rPr lang="fr-FR" sz="1200" b="0" strike="noStrike" spc="-1">
                <a:solidFill>
                  <a:srgbClr val="000000"/>
                </a:solidFill>
                <a:latin typeface="Calibri"/>
              </a:rPr>
              <a:t> (</a:t>
            </a:r>
            <a:r>
              <a:rPr lang="fr-FR" sz="1200" b="1" strike="noStrike" spc="-1">
                <a:solidFill>
                  <a:srgbClr val="000000"/>
                </a:solidFill>
                <a:latin typeface="Calibri"/>
              </a:rPr>
              <a:t>2015</a:t>
            </a:r>
            <a:r>
              <a:rPr lang="fr-FR" sz="1200" b="0" strike="noStrike" spc="-1">
                <a:solidFill>
                  <a:srgbClr val="000000"/>
                </a:solidFill>
                <a:latin typeface="Calibri"/>
              </a:rPr>
              <a:t>), « Façonner la prescription, influencer les médecins », Revue de la régulation. Capitalisme, institutions, pouvoirs, n°17.</a:t>
            </a:r>
            <a:endParaRPr lang="fr-FR" sz="12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fr-FR" sz="12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fr-FR" sz="12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fr-FR" sz="12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fr-FR" sz="12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fr-FR" sz="12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Espace réservé du contenu 3"/>
          <p:cNvPicPr/>
          <p:nvPr/>
        </p:nvPicPr>
        <p:blipFill>
          <a:blip r:embed="rId2"/>
          <a:srcRect l="-45968" r="-45968"/>
          <a:stretch/>
        </p:blipFill>
        <p:spPr>
          <a:xfrm>
            <a:off x="-2844720" y="-380160"/>
            <a:ext cx="12233160" cy="6727680"/>
          </a:xfrm>
          <a:prstGeom prst="rect">
            <a:avLst/>
          </a:prstGeom>
          <a:ln w="0">
            <a:noFill/>
          </a:ln>
        </p:spPr>
      </p:pic>
      <p:sp>
        <p:nvSpPr>
          <p:cNvPr id="276" name="PlaceHolder 1"/>
          <p:cNvSpPr>
            <a:spLocks noGrp="1"/>
          </p:cNvSpPr>
          <p:nvPr>
            <p:ph type="title"/>
          </p:nvPr>
        </p:nvSpPr>
        <p:spPr>
          <a:xfrm>
            <a:off x="5937840" y="2009520"/>
            <a:ext cx="2980440" cy="21704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fr-FR" sz="2000" b="0" strike="noStrike" spc="-1">
                <a:solidFill>
                  <a:srgbClr val="000000"/>
                </a:solidFill>
                <a:latin typeface="Calibri"/>
              </a:rPr>
              <a:t>La « lutte pour la réputation » du syndicat patronal : mise en avant des investissements dans la recherche et de son rôle dans l’économie française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Espace réservé du contenu 3"/>
          <p:cNvPicPr/>
          <p:nvPr/>
        </p:nvPicPr>
        <p:blipFill>
          <a:blip r:embed="rId2"/>
          <a:srcRect t="-15947" b="-15947"/>
          <a:stretch/>
        </p:blipFill>
        <p:spPr>
          <a:xfrm>
            <a:off x="0" y="576000"/>
            <a:ext cx="9360000" cy="5147280"/>
          </a:xfrm>
          <a:prstGeom prst="rect">
            <a:avLst/>
          </a:prstGeom>
          <a:ln w="0">
            <a:noFill/>
          </a:ln>
        </p:spPr>
      </p:pic>
      <p:sp>
        <p:nvSpPr>
          <p:cNvPr id="278" name="ZoneTexte 1"/>
          <p:cNvSpPr/>
          <p:nvPr/>
        </p:nvSpPr>
        <p:spPr>
          <a:xfrm>
            <a:off x="867960" y="206640"/>
            <a:ext cx="740772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fr-FR" sz="1800" b="1" strike="noStrike" spc="-1">
                <a:solidFill>
                  <a:srgbClr val="000000"/>
                </a:solidFill>
                <a:latin typeface="Calibri"/>
              </a:rPr>
              <a:t>Le poids considérable de la publicité dans le chiffre d’affaires des entreprises</a:t>
            </a:r>
            <a:endParaRPr lang="fr-FR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Image 1"/>
          <p:cNvPicPr/>
          <p:nvPr/>
        </p:nvPicPr>
        <p:blipFill>
          <a:blip r:embed="rId2"/>
          <a:stretch/>
        </p:blipFill>
        <p:spPr>
          <a:xfrm>
            <a:off x="-165600" y="2220840"/>
            <a:ext cx="9605880" cy="18640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Espace réservé du contenu 3"/>
          <p:cNvPicPr/>
          <p:nvPr/>
        </p:nvPicPr>
        <p:blipFill>
          <a:blip r:embed="rId2"/>
          <a:srcRect t="-45414" b="-45414"/>
          <a:stretch/>
        </p:blipFill>
        <p:spPr>
          <a:xfrm>
            <a:off x="0" y="0"/>
            <a:ext cx="9932400" cy="5462280"/>
          </a:xfrm>
          <a:prstGeom prst="rect">
            <a:avLst/>
          </a:prstGeom>
          <a:ln w="0">
            <a:noFill/>
          </a:ln>
        </p:spPr>
      </p:pic>
      <p:sp>
        <p:nvSpPr>
          <p:cNvPr id="281" name="ZoneTexte 1"/>
          <p:cNvSpPr/>
          <p:nvPr/>
        </p:nvSpPr>
        <p:spPr>
          <a:xfrm>
            <a:off x="1911960" y="273240"/>
            <a:ext cx="6863400" cy="395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fr-FR" sz="2000" b="1" strike="noStrike" spc="-1">
                <a:solidFill>
                  <a:srgbClr val="000000"/>
                </a:solidFill>
                <a:latin typeface="Calibri"/>
              </a:rPr>
              <a:t>Un temps de publicité considérable</a:t>
            </a:r>
            <a:endParaRPr lang="fr-FR" sz="20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Espace réservé du contenu 5"/>
          <p:cNvPicPr/>
          <p:nvPr/>
        </p:nvPicPr>
        <p:blipFill>
          <a:blip r:embed="rId2"/>
          <a:srcRect t="-32487" b="-32487"/>
          <a:stretch/>
        </p:blipFill>
        <p:spPr>
          <a:xfrm>
            <a:off x="0" y="90000"/>
            <a:ext cx="9143640" cy="50284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Image 4"/>
          <p:cNvPicPr/>
          <p:nvPr/>
        </p:nvPicPr>
        <p:blipFill>
          <a:blip r:embed="rId2"/>
          <a:stretch/>
        </p:blipFill>
        <p:spPr>
          <a:xfrm>
            <a:off x="0" y="0"/>
            <a:ext cx="9143640" cy="68090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fr-FR" sz="4400" b="0" strike="noStrike" spc="-1">
                <a:solidFill>
                  <a:srgbClr val="000000"/>
                </a:solidFill>
                <a:latin typeface="Calibri"/>
              </a:rPr>
              <a:t>T</a:t>
            </a:r>
          </a:p>
        </p:txBody>
      </p:sp>
      <p:sp>
        <p:nvSpPr>
          <p:cNvPr id="215" name="PlaceHolder 2"/>
          <p:cNvSpPr>
            <a:spLocks noGrp="1"/>
          </p:cNvSpPr>
          <p:nvPr>
            <p:ph type="subTitle"/>
          </p:nvPr>
        </p:nvSpPr>
        <p:spPr>
          <a:xfrm>
            <a:off x="1371600" y="3886200"/>
            <a:ext cx="6400440" cy="17521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algn="ctr">
              <a:buNone/>
            </a:pPr>
            <a:endParaRPr lang="fr-FR" sz="3200" b="0" strike="noStrike" spc="-1">
              <a:latin typeface="Arial"/>
            </a:endParaRPr>
          </a:p>
        </p:txBody>
      </p:sp>
      <p:pic>
        <p:nvPicPr>
          <p:cNvPr id="216" name="Image 3" descr="le cycle du médicament"/>
          <p:cNvPicPr/>
          <p:nvPr/>
        </p:nvPicPr>
        <p:blipFill>
          <a:blip r:embed="rId2"/>
          <a:stretch/>
        </p:blipFill>
        <p:spPr>
          <a:xfrm>
            <a:off x="-3062160" y="0"/>
            <a:ext cx="15033960" cy="6675840"/>
          </a:xfrm>
          <a:prstGeom prst="rect">
            <a:avLst/>
          </a:prstGeom>
          <a:ln w="9525">
            <a:noFill/>
          </a:ln>
        </p:spPr>
      </p:pic>
      <p:sp>
        <p:nvSpPr>
          <p:cNvPr id="217" name="ZoneTexte 4"/>
          <p:cNvSpPr/>
          <p:nvPr/>
        </p:nvSpPr>
        <p:spPr>
          <a:xfrm>
            <a:off x="0" y="6480000"/>
            <a:ext cx="3193920" cy="333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fr-FR" sz="1600" b="0" strike="noStrike" spc="-1">
                <a:solidFill>
                  <a:srgbClr val="000000"/>
                </a:solidFill>
                <a:latin typeface="Calibri"/>
              </a:rPr>
              <a:t>Source : site web du LEEM, mai 2010</a:t>
            </a:r>
            <a:endParaRPr lang="fr-FR" sz="1600" b="0" strike="noStrike" spc="-1">
              <a:latin typeface="Arial"/>
            </a:endParaRPr>
          </a:p>
        </p:txBody>
      </p:sp>
      <p:sp>
        <p:nvSpPr>
          <p:cNvPr id="218" name="Ellipse 22"/>
          <p:cNvSpPr/>
          <p:nvPr/>
        </p:nvSpPr>
        <p:spPr>
          <a:xfrm>
            <a:off x="2350800" y="5459760"/>
            <a:ext cx="310680" cy="318240"/>
          </a:xfrm>
          <a:prstGeom prst="ellipse">
            <a:avLst/>
          </a:prstGeom>
          <a:noFill/>
          <a:ln w="25400">
            <a:solidFill>
              <a:srgbClr val="F79646"/>
            </a:solidFill>
            <a:round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219" name="ZoneTexte 41"/>
          <p:cNvSpPr/>
          <p:nvPr/>
        </p:nvSpPr>
        <p:spPr>
          <a:xfrm>
            <a:off x="12240" y="12600"/>
            <a:ext cx="9385560" cy="36468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fr-FR" sz="1800" b="1" strike="noStrike" spc="-1">
                <a:solidFill>
                  <a:srgbClr val="000000"/>
                </a:solidFill>
                <a:latin typeface="Calibri"/>
              </a:rPr>
              <a:t>Le cycle de vie du médicament vu par les grands industriels du secteur</a:t>
            </a:r>
            <a:endParaRPr lang="fr-FR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/>
          </p:cNvSpPr>
          <p:nvPr>
            <p:ph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  <a:spcBef>
                <a:spcPts val="641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fr-FR" sz="3200" b="0" strike="noStrike" spc="-1">
                <a:solidFill>
                  <a:srgbClr val="000000"/>
                </a:solidFill>
                <a:latin typeface="Calibri"/>
              </a:rPr>
              <a:t>A l’échelle des interactions avec les médecins : une domination des salariées de l’industrie pharmaceutique (gestion du temps notamment)</a:t>
            </a:r>
          </a:p>
          <a:p>
            <a:pPr>
              <a:lnSpc>
                <a:spcPct val="100000"/>
              </a:lnSpc>
              <a:spcBef>
                <a:spcPts val="641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fr-FR" sz="3200" b="0" strike="noStrike" spc="-1">
                <a:solidFill>
                  <a:srgbClr val="000000"/>
                </a:solidFill>
                <a:latin typeface="Calibri"/>
              </a:rPr>
              <a:t>Malgré tout, des représentantes « haut de gamme », plus proches des médecins</a:t>
            </a:r>
          </a:p>
        </p:txBody>
      </p:sp>
      <p:sp>
        <p:nvSpPr>
          <p:cNvPr id="285" name="PlaceHolder 2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 fontScale="83000"/>
          </a:bodyPr>
          <a:lstStyle/>
          <a:p>
            <a:pPr algn="ctr">
              <a:lnSpc>
                <a:spcPct val="100000"/>
              </a:lnSpc>
              <a:buNone/>
            </a:pPr>
            <a:r>
              <a:rPr lang="fr-FR" sz="4400" b="0" strike="noStrike" spc="-1">
                <a:solidFill>
                  <a:srgbClr val="000000"/>
                </a:solidFill>
                <a:latin typeface="Calibri"/>
              </a:rPr>
              <a:t>Une influence sous contrôle des médecins</a:t>
            </a:r>
          </a:p>
        </p:txBody>
      </p:sp>
      <p:sp>
        <p:nvSpPr>
          <p:cNvPr id="286" name="Espace réservé du contenu 2"/>
          <p:cNvSpPr/>
          <p:nvPr/>
        </p:nvSpPr>
        <p:spPr>
          <a:xfrm>
            <a:off x="195840" y="6243480"/>
            <a:ext cx="8229240" cy="614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rmAutofit/>
          </a:bodyPr>
          <a:lstStyle/>
          <a:p>
            <a:pPr>
              <a:lnSpc>
                <a:spcPct val="100000"/>
              </a:lnSpc>
              <a:spcBef>
                <a:spcPts val="201"/>
              </a:spcBef>
              <a:buNone/>
              <a:tabLst>
                <a:tab pos="0" algn="l"/>
              </a:tabLst>
            </a:pPr>
            <a:r>
              <a:rPr lang="fr-FR" sz="1000" b="0" strike="noStrike" spc="-1">
                <a:solidFill>
                  <a:srgbClr val="000000"/>
                </a:solidFill>
                <a:latin typeface="Calibri"/>
              </a:rPr>
              <a:t>Source : </a:t>
            </a:r>
            <a:r>
              <a:rPr lang="fr-FR" sz="1000" b="1" strike="noStrike" spc="-1">
                <a:solidFill>
                  <a:srgbClr val="000000"/>
                </a:solidFill>
                <a:latin typeface="Calibri"/>
              </a:rPr>
              <a:t>Greffion J.</a:t>
            </a:r>
            <a:r>
              <a:rPr lang="fr-FR" sz="1000" b="0" strike="noStrike" spc="-1">
                <a:solidFill>
                  <a:srgbClr val="000000"/>
                </a:solidFill>
                <a:latin typeface="Calibri"/>
              </a:rPr>
              <a:t> (</a:t>
            </a:r>
            <a:r>
              <a:rPr lang="fr-FR" sz="1000" b="1" strike="noStrike" spc="-1">
                <a:solidFill>
                  <a:srgbClr val="000000"/>
                </a:solidFill>
                <a:latin typeface="Calibri"/>
              </a:rPr>
              <a:t>2014b</a:t>
            </a:r>
            <a:r>
              <a:rPr lang="fr-FR" sz="1000" b="0" strike="noStrike" spc="-1">
                <a:solidFill>
                  <a:srgbClr val="000000"/>
                </a:solidFill>
                <a:latin typeface="Calibri"/>
              </a:rPr>
              <a:t>), « Proximité sociale et domination entre représentantes de l’industrie pharmaceutique et médecins », </a:t>
            </a:r>
            <a:r>
              <a:rPr lang="fr-FR" sz="1000" b="0" i="1" strike="noStrike" spc="-1">
                <a:solidFill>
                  <a:srgbClr val="000000"/>
                </a:solidFill>
                <a:latin typeface="Calibri"/>
              </a:rPr>
              <a:t>in</a:t>
            </a:r>
            <a:r>
              <a:rPr lang="fr-FR" sz="1000" b="0" strike="noStrike" spc="-1">
                <a:solidFill>
                  <a:srgbClr val="000000"/>
                </a:solidFill>
                <a:latin typeface="Calibri"/>
              </a:rPr>
              <a:t> P. Fournier, C. Lomba et S. Muller (dir.), </a:t>
            </a:r>
            <a:r>
              <a:rPr lang="fr-FR" sz="1000" b="0" i="1" strike="noStrike" spc="-1">
                <a:solidFill>
                  <a:srgbClr val="000000"/>
                </a:solidFill>
                <a:latin typeface="Calibri"/>
              </a:rPr>
              <a:t>Les travailleurs du médicament. L’industrie pharmaceutique sous observation</a:t>
            </a:r>
            <a:r>
              <a:rPr lang="fr-FR" sz="1000" b="0" strike="noStrike" spc="-1">
                <a:solidFill>
                  <a:srgbClr val="000000"/>
                </a:solidFill>
                <a:latin typeface="Calibri"/>
              </a:rPr>
              <a:t>, Toulouse, Erès (Clinique du travail).</a:t>
            </a:r>
            <a:endParaRPr lang="fr-FR" sz="10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201"/>
              </a:spcBef>
              <a:buNone/>
              <a:tabLst>
                <a:tab pos="0" algn="l"/>
              </a:tabLst>
            </a:pPr>
            <a:endParaRPr lang="fr-FR" sz="10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Espace réservé du contenu 3"/>
          <p:cNvPicPr/>
          <p:nvPr/>
        </p:nvPicPr>
        <p:blipFill>
          <a:blip r:embed="rId3"/>
          <a:srcRect t="-23152" b="-23152"/>
          <a:stretch/>
        </p:blipFill>
        <p:spPr>
          <a:xfrm>
            <a:off x="-169560" y="730080"/>
            <a:ext cx="9614160" cy="52873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Espace réservé du contenu 3"/>
          <p:cNvPicPr/>
          <p:nvPr/>
        </p:nvPicPr>
        <p:blipFill>
          <a:blip r:embed="rId2"/>
          <a:srcRect t="-9461" b="-9461"/>
          <a:stretch/>
        </p:blipFill>
        <p:spPr>
          <a:xfrm>
            <a:off x="-116280" y="738360"/>
            <a:ext cx="9259920" cy="50925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Espace réservé du contenu 3"/>
          <p:cNvPicPr/>
          <p:nvPr/>
        </p:nvPicPr>
        <p:blipFill>
          <a:blip r:embed="rId2"/>
          <a:srcRect l="-6484" r="-6484"/>
          <a:stretch/>
        </p:blipFill>
        <p:spPr>
          <a:xfrm>
            <a:off x="-567720" y="1036440"/>
            <a:ext cx="10272960" cy="5649480"/>
          </a:xfrm>
          <a:prstGeom prst="rect">
            <a:avLst/>
          </a:prstGeom>
          <a:ln w="0">
            <a:noFill/>
          </a:ln>
        </p:spPr>
      </p:pic>
      <p:sp>
        <p:nvSpPr>
          <p:cNvPr id="290" name="PlaceHolder 1"/>
          <p:cNvSpPr>
            <a:spLocks noGrp="1"/>
          </p:cNvSpPr>
          <p:nvPr>
            <p:ph type="title"/>
          </p:nvPr>
        </p:nvSpPr>
        <p:spPr>
          <a:xfrm>
            <a:off x="457200" y="171720"/>
            <a:ext cx="8229240" cy="8647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fr-FR" sz="2800" b="0" strike="noStrike" spc="-1">
                <a:solidFill>
                  <a:srgbClr val="000000"/>
                </a:solidFill>
                <a:latin typeface="Calibri"/>
              </a:rPr>
              <a:t>Un vecteur d’intégration des médecins à leur groupe professionnel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51868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 fontScale="78000"/>
          </a:bodyPr>
          <a:lstStyle/>
          <a:p>
            <a:pPr algn="ctr">
              <a:lnSpc>
                <a:spcPct val="100000"/>
              </a:lnSpc>
              <a:buNone/>
            </a:pPr>
            <a:r>
              <a:rPr lang="fr-FR" sz="4400" b="0" strike="noStrike" spc="-1">
                <a:solidFill>
                  <a:srgbClr val="000000"/>
                </a:solidFill>
                <a:latin typeface="Calibri"/>
              </a:rPr>
              <a:t>Défendre l’indépendance en contexte de dépendance </a:t>
            </a:r>
          </a:p>
        </p:txBody>
      </p:sp>
      <p:sp>
        <p:nvSpPr>
          <p:cNvPr id="292" name="PlaceHolder 2"/>
          <p:cNvSpPr>
            <a:spLocks noGrp="1"/>
          </p:cNvSpPr>
          <p:nvPr>
            <p:ph/>
          </p:nvPr>
        </p:nvSpPr>
        <p:spPr>
          <a:xfrm>
            <a:off x="457200" y="1459080"/>
            <a:ext cx="8229240" cy="53985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pPr>
              <a:lnSpc>
                <a:spcPct val="100000"/>
              </a:lnSpc>
              <a:spcBef>
                <a:spcPts val="641"/>
              </a:spcBef>
              <a:buNone/>
              <a:tabLst>
                <a:tab pos="0" algn="l"/>
              </a:tabLst>
            </a:pPr>
            <a:r>
              <a:rPr lang="fr-FR" sz="3200" b="0" strike="noStrike" spc="-1">
                <a:solidFill>
                  <a:srgbClr val="000000"/>
                </a:solidFill>
                <a:latin typeface="Calibri"/>
              </a:rPr>
              <a:t>-&gt; Groupes militants chez mes médecins (</a:t>
            </a:r>
            <a:r>
              <a:rPr lang="fr-FR" sz="3200" b="0" i="1" strike="noStrike" spc="-1">
                <a:solidFill>
                  <a:srgbClr val="000000"/>
                </a:solidFill>
                <a:latin typeface="Calibri"/>
              </a:rPr>
              <a:t>La revue Prescrire, Formindep)</a:t>
            </a:r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Symbol"/>
              <a:buChar char="Þ"/>
              <a:tabLst>
                <a:tab pos="0" algn="l"/>
              </a:tabLst>
            </a:pPr>
            <a:r>
              <a:rPr lang="fr-FR" sz="3200" b="0" strike="noStrike" spc="-1">
                <a:solidFill>
                  <a:srgbClr val="000000"/>
                </a:solidFill>
                <a:latin typeface="Calibri"/>
              </a:rPr>
              <a:t>Refus croissant des visiteuses médicales</a:t>
            </a:r>
          </a:p>
          <a:p>
            <a:pPr>
              <a:lnSpc>
                <a:spcPct val="100000"/>
              </a:lnSpc>
              <a:spcBef>
                <a:spcPts val="641"/>
              </a:spcBef>
              <a:buNone/>
              <a:tabLst>
                <a:tab pos="0" algn="l"/>
              </a:tabLst>
            </a:pPr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641"/>
              </a:spcBef>
              <a:buNone/>
              <a:tabLst>
                <a:tab pos="0" algn="l"/>
              </a:tabLst>
            </a:pPr>
            <a:r>
              <a:rPr lang="fr-FR" sz="3200" b="0" strike="noStrike" spc="-1">
                <a:solidFill>
                  <a:srgbClr val="000000"/>
                </a:solidFill>
                <a:latin typeface="Calibri"/>
              </a:rPr>
              <a:t>-&gt; Masquer les aspects marchands de la relation (ex : dissimuler ses prescriptions)</a:t>
            </a:r>
          </a:p>
          <a:p>
            <a:pPr>
              <a:lnSpc>
                <a:spcPct val="100000"/>
              </a:lnSpc>
              <a:spcBef>
                <a:spcPts val="641"/>
              </a:spcBef>
              <a:buNone/>
              <a:tabLst>
                <a:tab pos="0" algn="l"/>
              </a:tabLst>
            </a:pPr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641"/>
              </a:spcBef>
              <a:buNone/>
              <a:tabLst>
                <a:tab pos="0" algn="l"/>
              </a:tabLst>
            </a:pPr>
            <a:r>
              <a:rPr lang="fr-FR" sz="3200" b="0" strike="noStrike" spc="-1">
                <a:solidFill>
                  <a:srgbClr val="000000"/>
                </a:solidFill>
                <a:latin typeface="Calibri"/>
              </a:rPr>
              <a:t>-&gt; Des pouvoirs publics n’ayant jamais franchi le pas de l’interdiction. Mais dispositifs de régulation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 fontScale="78000"/>
          </a:bodyPr>
          <a:lstStyle/>
          <a:p>
            <a:pPr algn="ctr">
              <a:lnSpc>
                <a:spcPct val="100000"/>
              </a:lnSpc>
              <a:buNone/>
            </a:pPr>
            <a:r>
              <a:rPr lang="fr-FR" sz="4400" b="0" strike="noStrike" spc="-1">
                <a:solidFill>
                  <a:srgbClr val="000000"/>
                </a:solidFill>
                <a:latin typeface="Calibri"/>
              </a:rPr>
              <a:t>Lutte contre les conflits d’intérêts</a:t>
            </a:r>
            <a:br/>
            <a:endParaRPr lang="fr-FR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4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  <a:spcBef>
                <a:spcPts val="641"/>
              </a:spcBef>
              <a:buNone/>
              <a:tabLst>
                <a:tab pos="0" algn="l"/>
              </a:tabLst>
            </a:pPr>
            <a:r>
              <a:rPr lang="fr-FR" sz="3200" b="0" strike="noStrike" spc="-1">
                <a:solidFill>
                  <a:srgbClr val="000000"/>
                </a:solidFill>
                <a:latin typeface="Calibri"/>
              </a:rPr>
              <a:t>-&gt; intrication des intérêts privés dans le secteur sanitaire </a:t>
            </a:r>
          </a:p>
          <a:p>
            <a:pPr>
              <a:lnSpc>
                <a:spcPct val="100000"/>
              </a:lnSpc>
              <a:spcBef>
                <a:spcPts val="641"/>
              </a:spcBef>
              <a:buNone/>
              <a:tabLst>
                <a:tab pos="0" algn="l"/>
              </a:tabLst>
            </a:pPr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641"/>
              </a:spcBef>
              <a:buNone/>
              <a:tabLst>
                <a:tab pos="0" algn="l"/>
              </a:tabLst>
            </a:pPr>
            <a:r>
              <a:rPr lang="fr-FR" sz="3200" b="0" strike="noStrike" spc="-1">
                <a:solidFill>
                  <a:srgbClr val="000000"/>
                </a:solidFill>
                <a:latin typeface="Calibri"/>
              </a:rPr>
              <a:t>-&gt; « transparence » des liens d’intérêts des médecins</a:t>
            </a:r>
          </a:p>
          <a:p>
            <a:pPr>
              <a:lnSpc>
                <a:spcPct val="100000"/>
              </a:lnSpc>
              <a:spcBef>
                <a:spcPts val="641"/>
              </a:spcBef>
              <a:buNone/>
              <a:tabLst>
                <a:tab pos="0" algn="l"/>
              </a:tabLst>
            </a:pPr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641"/>
              </a:spcBef>
              <a:buNone/>
              <a:tabLst>
                <a:tab pos="0" algn="l"/>
              </a:tabLst>
            </a:pPr>
            <a:r>
              <a:rPr lang="fr-FR" sz="3200" b="0" strike="noStrike" spc="-1">
                <a:solidFill>
                  <a:srgbClr val="000000"/>
                </a:solidFill>
                <a:latin typeface="Calibri"/>
              </a:rPr>
              <a:t>-&gt; gestion des conflits d’intérêts au sein des agences de santé 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PlaceHolder 1"/>
          <p:cNvSpPr>
            <a:spLocks noGrp="1"/>
          </p:cNvSpPr>
          <p:nvPr>
            <p:ph type="title"/>
          </p:nvPr>
        </p:nvSpPr>
        <p:spPr>
          <a:xfrm>
            <a:off x="457200" y="10692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fr-FR" sz="4400" b="0" strike="noStrike" spc="-1">
                <a:solidFill>
                  <a:srgbClr val="000000"/>
                </a:solidFill>
                <a:latin typeface="Calibri"/>
              </a:rPr>
              <a:t>La base transparence-santé</a:t>
            </a:r>
          </a:p>
        </p:txBody>
      </p:sp>
      <p:pic>
        <p:nvPicPr>
          <p:cNvPr id="296" name="Image 6"/>
          <p:cNvPicPr/>
          <p:nvPr/>
        </p:nvPicPr>
        <p:blipFill>
          <a:blip r:embed="rId2"/>
          <a:stretch/>
        </p:blipFill>
        <p:spPr>
          <a:xfrm>
            <a:off x="569880" y="1249920"/>
            <a:ext cx="7718760" cy="50245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 fontScale="78000"/>
          </a:bodyPr>
          <a:lstStyle/>
          <a:p>
            <a:pPr algn="ctr">
              <a:lnSpc>
                <a:spcPct val="100000"/>
              </a:lnSpc>
              <a:buNone/>
            </a:pPr>
            <a:r>
              <a:rPr lang="fr-FR" sz="4400" b="0" strike="noStrike" spc="-1">
                <a:solidFill>
                  <a:srgbClr val="000000"/>
                </a:solidFill>
                <a:latin typeface="Calibri"/>
              </a:rPr>
              <a:t>Un collectif militant au service de la transparence (eurosfordocs)</a:t>
            </a:r>
          </a:p>
        </p:txBody>
      </p:sp>
      <p:pic>
        <p:nvPicPr>
          <p:cNvPr id="298" name="Image 7"/>
          <p:cNvPicPr/>
          <p:nvPr/>
        </p:nvPicPr>
        <p:blipFill>
          <a:blip r:embed="rId2"/>
          <a:stretch/>
        </p:blipFill>
        <p:spPr>
          <a:xfrm>
            <a:off x="0" y="1774800"/>
            <a:ext cx="9143640" cy="5082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Picture 2"/>
          <p:cNvPicPr/>
          <p:nvPr/>
        </p:nvPicPr>
        <p:blipFill>
          <a:blip r:embed="rId2"/>
          <a:stretch/>
        </p:blipFill>
        <p:spPr>
          <a:xfrm>
            <a:off x="363960" y="2435400"/>
            <a:ext cx="7670520" cy="4266720"/>
          </a:xfrm>
          <a:prstGeom prst="rect">
            <a:avLst/>
          </a:prstGeom>
          <a:ln w="0">
            <a:noFill/>
          </a:ln>
        </p:spPr>
      </p:pic>
      <p:sp>
        <p:nvSpPr>
          <p:cNvPr id="300" name="ZoneTexte 3"/>
          <p:cNvSpPr/>
          <p:nvPr/>
        </p:nvSpPr>
        <p:spPr>
          <a:xfrm>
            <a:off x="689040" y="1454760"/>
            <a:ext cx="8058240" cy="63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Graphique : Nombre d’articles portant sur la base transparence santé et publiés en France, par année de publication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301" name="ZoneTexte 1"/>
          <p:cNvSpPr/>
          <p:nvPr/>
        </p:nvSpPr>
        <p:spPr>
          <a:xfrm>
            <a:off x="950040" y="332640"/>
            <a:ext cx="723168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fr-FR" sz="2400" b="0" strike="noStrike" spc="-1">
                <a:solidFill>
                  <a:srgbClr val="000000"/>
                </a:solidFill>
                <a:latin typeface="Calibri"/>
              </a:rPr>
              <a:t>Un usage essentiellement journalistique</a:t>
            </a:r>
            <a:endParaRPr lang="fr-FR" sz="24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 fontScale="77000"/>
          </a:bodyPr>
          <a:lstStyle/>
          <a:p>
            <a:pPr algn="ctr">
              <a:lnSpc>
                <a:spcPct val="100000"/>
              </a:lnSpc>
              <a:buNone/>
            </a:pPr>
            <a:r>
              <a:rPr lang="fr-FR" sz="4400" b="0" strike="noStrike" spc="-1">
                <a:solidFill>
                  <a:srgbClr val="000000"/>
                </a:solidFill>
                <a:latin typeface="Calibri"/>
              </a:rPr>
              <a:t>Au sein des agences, une gestion des conflits d’intérêts contreproductive ?</a:t>
            </a:r>
          </a:p>
        </p:txBody>
      </p:sp>
      <p:sp>
        <p:nvSpPr>
          <p:cNvPr id="303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  <a:spcBef>
                <a:spcPts val="641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641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fr-FR" sz="3200" b="0" strike="noStrike" spc="-1">
                <a:solidFill>
                  <a:srgbClr val="000000"/>
                </a:solidFill>
                <a:latin typeface="Calibri"/>
              </a:rPr>
              <a:t>Les experts sans conflits d’intérêt sont-ils moins compétents ?</a:t>
            </a:r>
            <a:br/>
            <a:r>
              <a:rPr lang="fr-FR" sz="3200" b="0" strike="noStrike" spc="-1">
                <a:solidFill>
                  <a:srgbClr val="000000"/>
                </a:solidFill>
                <a:latin typeface="Calibri"/>
              </a:rPr>
              <a:t>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PlaceHolder 1"/>
          <p:cNvSpPr>
            <a:spLocks noGrp="1"/>
          </p:cNvSpPr>
          <p:nvPr>
            <p:ph type="title"/>
          </p:nvPr>
        </p:nvSpPr>
        <p:spPr>
          <a:xfrm>
            <a:off x="457200" y="56602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lstStyle/>
          <a:p>
            <a:pPr algn="ctr">
              <a:lnSpc>
                <a:spcPct val="100000"/>
              </a:lnSpc>
              <a:buNone/>
            </a:pPr>
            <a:br/>
            <a:br/>
            <a:r>
              <a:rPr lang="fr-FR" sz="1400" b="1" strike="noStrike" spc="-1">
                <a:solidFill>
                  <a:srgbClr val="000000"/>
                </a:solidFill>
                <a:latin typeface="Calibri"/>
              </a:rPr>
              <a:t>Site associé à la recherche : http://medicament.hypotheses.org</a:t>
            </a:r>
            <a:endParaRPr lang="fr-FR" sz="14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21" name="Espace réservé du contenu 5" descr="Couv les travailleurs du médicament.jpg"/>
          <p:cNvPicPr/>
          <p:nvPr/>
        </p:nvPicPr>
        <p:blipFill>
          <a:blip r:embed="rId2"/>
          <a:srcRect l="-90463" r="-90463"/>
          <a:stretch/>
        </p:blipFill>
        <p:spPr>
          <a:xfrm>
            <a:off x="-2592000" y="120600"/>
            <a:ext cx="8229240" cy="5903280"/>
          </a:xfrm>
          <a:prstGeom prst="rect">
            <a:avLst/>
          </a:prstGeom>
          <a:ln w="0">
            <a:noFill/>
          </a:ln>
        </p:spPr>
      </p:pic>
      <p:pic>
        <p:nvPicPr>
          <p:cNvPr id="222" name="Image 6"/>
          <p:cNvPicPr/>
          <p:nvPr/>
        </p:nvPicPr>
        <p:blipFill>
          <a:blip r:embed="rId3"/>
          <a:stretch/>
        </p:blipFill>
        <p:spPr>
          <a:xfrm>
            <a:off x="2567880" y="120600"/>
            <a:ext cx="3352320" cy="5903280"/>
          </a:xfrm>
          <a:prstGeom prst="rect">
            <a:avLst/>
          </a:prstGeom>
          <a:ln w="0">
            <a:noFill/>
          </a:ln>
        </p:spPr>
      </p:pic>
      <p:pic>
        <p:nvPicPr>
          <p:cNvPr id="223" name="Image 9"/>
          <p:cNvPicPr/>
          <p:nvPr/>
        </p:nvPicPr>
        <p:blipFill>
          <a:blip r:embed="rId4"/>
          <a:stretch/>
        </p:blipFill>
        <p:spPr>
          <a:xfrm>
            <a:off x="5637600" y="120600"/>
            <a:ext cx="3336840" cy="5903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Image 3"/>
          <p:cNvPicPr/>
          <p:nvPr/>
        </p:nvPicPr>
        <p:blipFill>
          <a:blip r:embed="rId2"/>
          <a:stretch/>
        </p:blipFill>
        <p:spPr>
          <a:xfrm>
            <a:off x="-174960" y="368280"/>
            <a:ext cx="9023760" cy="58186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ZoneTexte 2"/>
          <p:cNvSpPr/>
          <p:nvPr/>
        </p:nvSpPr>
        <p:spPr>
          <a:xfrm>
            <a:off x="379080" y="100800"/>
            <a:ext cx="8385480" cy="913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Graphique  :</a:t>
            </a:r>
            <a:r>
              <a:rPr lang="fr-FR" sz="1800" b="0" i="1" strike="noStrike" spc="-1">
                <a:solidFill>
                  <a:srgbClr val="000000"/>
                </a:solidFill>
                <a:latin typeface="Calibri"/>
              </a:rPr>
              <a:t> </a:t>
            </a: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Montant moyen reçu par membre, entre 2013 et mi-2019, selon l’année d’entrée dans la commission de la transparence (Haute autorité de santé)</a:t>
            </a:r>
            <a:endParaRPr lang="fr-FR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fr-FR" sz="1800" b="0" strike="noStrike" spc="-1">
              <a:latin typeface="Arial"/>
            </a:endParaRPr>
          </a:p>
        </p:txBody>
      </p:sp>
      <p:pic>
        <p:nvPicPr>
          <p:cNvPr id="306" name="Image 3"/>
          <p:cNvPicPr/>
          <p:nvPr/>
        </p:nvPicPr>
        <p:blipFill>
          <a:blip r:embed="rId2"/>
          <a:stretch/>
        </p:blipFill>
        <p:spPr>
          <a:xfrm>
            <a:off x="-466920" y="869400"/>
            <a:ext cx="9655560" cy="58874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Image 1"/>
          <p:cNvPicPr/>
          <p:nvPr/>
        </p:nvPicPr>
        <p:blipFill>
          <a:blip r:embed="rId2"/>
          <a:stretch/>
        </p:blipFill>
        <p:spPr>
          <a:xfrm>
            <a:off x="36000" y="987480"/>
            <a:ext cx="9107640" cy="4751280"/>
          </a:xfrm>
          <a:prstGeom prst="rect">
            <a:avLst/>
          </a:prstGeom>
          <a:ln w="0">
            <a:noFill/>
          </a:ln>
        </p:spPr>
      </p:pic>
      <p:sp>
        <p:nvSpPr>
          <p:cNvPr id="308" name="ZoneTexte 2"/>
          <p:cNvSpPr/>
          <p:nvPr/>
        </p:nvSpPr>
        <p:spPr>
          <a:xfrm>
            <a:off x="613440" y="288720"/>
            <a:ext cx="6593040" cy="63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Graphique : Age des experts à leur entrée dans la commission de la Transparence</a:t>
            </a:r>
            <a:endParaRPr lang="fr-FR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Image 1"/>
          <p:cNvPicPr/>
          <p:nvPr/>
        </p:nvPicPr>
        <p:blipFill>
          <a:blip r:embed="rId2"/>
          <a:stretch/>
        </p:blipFill>
        <p:spPr>
          <a:xfrm>
            <a:off x="273960" y="1348560"/>
            <a:ext cx="8544960" cy="4931640"/>
          </a:xfrm>
          <a:prstGeom prst="rect">
            <a:avLst/>
          </a:prstGeom>
          <a:ln w="0">
            <a:noFill/>
          </a:ln>
        </p:spPr>
      </p:pic>
      <p:sp>
        <p:nvSpPr>
          <p:cNvPr id="310" name="ZoneTexte 2"/>
          <p:cNvSpPr/>
          <p:nvPr/>
        </p:nvSpPr>
        <p:spPr>
          <a:xfrm>
            <a:off x="721800" y="192600"/>
            <a:ext cx="7435080" cy="913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Graphique :</a:t>
            </a:r>
            <a:r>
              <a:rPr lang="fr-FR" sz="1800" b="0" i="1" strike="noStrike" spc="-1">
                <a:solidFill>
                  <a:srgbClr val="000000"/>
                </a:solidFill>
                <a:latin typeface="Calibri"/>
              </a:rPr>
              <a:t> </a:t>
            </a: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H-index moyen en 2019 et h-index moyen à l’entrée dans la CT, pour les membres depuis 2000, selon leur période d’entrée dans la CT</a:t>
            </a:r>
            <a:endParaRPr lang="fr-FR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fr-FR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 fontScale="88000"/>
          </a:bodyPr>
          <a:lstStyle/>
          <a:p>
            <a:pPr algn="ctr">
              <a:lnSpc>
                <a:spcPct val="100000"/>
              </a:lnSpc>
              <a:buNone/>
            </a:pPr>
            <a:r>
              <a:rPr lang="fr-FR" sz="4400" b="0" strike="noStrike" spc="-1">
                <a:solidFill>
                  <a:srgbClr val="000000"/>
                </a:solidFill>
                <a:latin typeface="Calibri"/>
              </a:rPr>
              <a:t>Une marchandise comme une autre ?</a:t>
            </a:r>
          </a:p>
        </p:txBody>
      </p:sp>
      <p:sp>
        <p:nvSpPr>
          <p:cNvPr id="312" name="PlaceHolder 2"/>
          <p:cNvSpPr>
            <a:spLocks noGrp="1"/>
          </p:cNvSpPr>
          <p:nvPr>
            <p:ph/>
          </p:nvPr>
        </p:nvSpPr>
        <p:spPr>
          <a:xfrm>
            <a:off x="243360" y="1576440"/>
            <a:ext cx="8656920" cy="45255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 fontScale="94000"/>
          </a:bodyPr>
          <a:lstStyle/>
          <a:p>
            <a:pPr>
              <a:lnSpc>
                <a:spcPct val="100000"/>
              </a:lnSpc>
              <a:spcBef>
                <a:spcPts val="641"/>
              </a:spcBef>
              <a:buNone/>
              <a:tabLst>
                <a:tab pos="0" algn="l"/>
              </a:tabLst>
            </a:pPr>
            <a:r>
              <a:rPr lang="fr-FR" sz="3200" b="0" strike="noStrike" spc="-1">
                <a:solidFill>
                  <a:srgbClr val="000000"/>
                </a:solidFill>
                <a:latin typeface="Calibri"/>
              </a:rPr>
              <a:t>Oui : </a:t>
            </a:r>
          </a:p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-"/>
              <a:tabLst>
                <a:tab pos="0" algn="l"/>
              </a:tabLst>
            </a:pPr>
            <a:r>
              <a:rPr lang="fr-FR" sz="3200" b="0" strike="noStrike" spc="-1">
                <a:solidFill>
                  <a:srgbClr val="000000"/>
                </a:solidFill>
                <a:latin typeface="Calibri"/>
              </a:rPr>
              <a:t>Publicité, stratégies d’influence</a:t>
            </a:r>
          </a:p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-"/>
              <a:tabLst>
                <a:tab pos="0" algn="l"/>
              </a:tabLst>
            </a:pPr>
            <a:r>
              <a:rPr lang="fr-FR" sz="3200" b="0" strike="noStrike" spc="-1">
                <a:solidFill>
                  <a:srgbClr val="000000"/>
                </a:solidFill>
                <a:latin typeface="Calibri"/>
              </a:rPr>
              <a:t>Un marché à prescripteur </a:t>
            </a:r>
            <a:r>
              <a:rPr lang="fr-FR" sz="2400" b="0" strike="noStrike" spc="-1">
                <a:solidFill>
                  <a:srgbClr val="000000"/>
                </a:solidFill>
                <a:latin typeface="Calibri"/>
              </a:rPr>
              <a:t>(mais prescription le plus souvent obligatoire)</a:t>
            </a:r>
          </a:p>
          <a:p>
            <a:pPr>
              <a:lnSpc>
                <a:spcPct val="100000"/>
              </a:lnSpc>
              <a:spcBef>
                <a:spcPts val="641"/>
              </a:spcBef>
              <a:buNone/>
              <a:tabLst>
                <a:tab pos="0" algn="l"/>
              </a:tabLst>
            </a:pPr>
            <a:endParaRPr lang="fr-FR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641"/>
              </a:spcBef>
              <a:buNone/>
              <a:tabLst>
                <a:tab pos="0" algn="l"/>
              </a:tabLst>
            </a:pPr>
            <a:r>
              <a:rPr lang="fr-FR" sz="3200" b="0" strike="noStrike" spc="-1">
                <a:solidFill>
                  <a:srgbClr val="000000"/>
                </a:solidFill>
                <a:latin typeface="Calibri"/>
              </a:rPr>
              <a:t>Non : </a:t>
            </a:r>
          </a:p>
          <a:p>
            <a:pPr>
              <a:lnSpc>
                <a:spcPct val="100000"/>
              </a:lnSpc>
              <a:spcBef>
                <a:spcPts val="641"/>
              </a:spcBef>
              <a:buNone/>
              <a:tabLst>
                <a:tab pos="0" algn="l"/>
              </a:tabLst>
            </a:pPr>
            <a:r>
              <a:rPr lang="fr-FR" sz="3200" b="0" strike="noStrike" spc="-1">
                <a:solidFill>
                  <a:srgbClr val="000000"/>
                </a:solidFill>
                <a:latin typeface="Calibri"/>
              </a:rPr>
              <a:t>Un secteur où liens d’intérêt sont de plus en plus dévoilés dans l’espoir de (magiquement ?) résoudre les problèmes de conflits d’intérêt</a:t>
            </a:r>
          </a:p>
          <a:p>
            <a:pPr>
              <a:lnSpc>
                <a:spcPct val="100000"/>
              </a:lnSpc>
              <a:spcBef>
                <a:spcPts val="641"/>
              </a:spcBef>
              <a:buNone/>
              <a:tabLst>
                <a:tab pos="0" algn="l"/>
              </a:tabLst>
            </a:pPr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Rectangle 1"/>
          <p:cNvSpPr/>
          <p:nvPr/>
        </p:nvSpPr>
        <p:spPr>
          <a:xfrm>
            <a:off x="3419640" y="1268280"/>
            <a:ext cx="1944360" cy="10076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4A7EBB"/>
            </a:solidFill>
            <a:round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fr-FR" sz="2400" b="1" strike="noStrike" spc="-1">
                <a:solidFill>
                  <a:srgbClr val="FF0000"/>
                </a:solidFill>
                <a:latin typeface="Calibri"/>
              </a:rPr>
              <a:t>Producteurs</a:t>
            </a:r>
            <a:endParaRPr lang="fr-FR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fr-FR" sz="2400" b="1" strike="noStrike" spc="-1">
                <a:solidFill>
                  <a:srgbClr val="FF0000"/>
                </a:solidFill>
                <a:latin typeface="Calibri"/>
              </a:rPr>
              <a:t>(250)</a:t>
            </a:r>
            <a:endParaRPr lang="fr-FR" sz="2400" b="0" strike="noStrike" spc="-1">
              <a:latin typeface="Arial"/>
            </a:endParaRPr>
          </a:p>
        </p:txBody>
      </p:sp>
      <p:sp>
        <p:nvSpPr>
          <p:cNvPr id="225" name="Rectangle 2"/>
          <p:cNvSpPr/>
          <p:nvPr/>
        </p:nvSpPr>
        <p:spPr>
          <a:xfrm>
            <a:off x="3419640" y="3103560"/>
            <a:ext cx="1944360" cy="10807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4A7EBB"/>
            </a:solidFill>
            <a:round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fr-FR" sz="2400" b="1" strike="noStrike" spc="-1">
                <a:solidFill>
                  <a:srgbClr val="FF0000"/>
                </a:solidFill>
                <a:latin typeface="Calibri"/>
              </a:rPr>
              <a:t>Grossistes-répartiteurs</a:t>
            </a:r>
            <a:endParaRPr lang="fr-FR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fr-FR" sz="2400" b="1" strike="noStrike" spc="-1">
                <a:solidFill>
                  <a:srgbClr val="FF0000"/>
                </a:solidFill>
                <a:latin typeface="Calibri"/>
              </a:rPr>
              <a:t>(7)</a:t>
            </a:r>
            <a:endParaRPr lang="fr-FR" sz="2400" b="0" strike="noStrike" spc="-1">
              <a:latin typeface="Arial"/>
            </a:endParaRPr>
          </a:p>
        </p:txBody>
      </p:sp>
      <p:sp>
        <p:nvSpPr>
          <p:cNvPr id="226" name="Rectangle 3"/>
          <p:cNvSpPr/>
          <p:nvPr/>
        </p:nvSpPr>
        <p:spPr>
          <a:xfrm>
            <a:off x="876240" y="5049720"/>
            <a:ext cx="1944360" cy="9345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4A7EBB"/>
            </a:solidFill>
            <a:round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fr-FR" sz="2400" b="1" strike="noStrike" spc="-1">
                <a:solidFill>
                  <a:srgbClr val="FF0000"/>
                </a:solidFill>
                <a:latin typeface="Calibri"/>
              </a:rPr>
              <a:t>Pharmacies</a:t>
            </a:r>
            <a:endParaRPr lang="fr-FR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fr-FR" sz="2400" b="1" strike="noStrike" spc="-1">
                <a:solidFill>
                  <a:srgbClr val="FF0000"/>
                </a:solidFill>
                <a:latin typeface="Calibri"/>
              </a:rPr>
              <a:t>(21 264)</a:t>
            </a:r>
            <a:endParaRPr lang="fr-FR" sz="2400" b="0" strike="noStrike" spc="-1">
              <a:latin typeface="Arial"/>
            </a:endParaRPr>
          </a:p>
        </p:txBody>
      </p:sp>
      <p:sp>
        <p:nvSpPr>
          <p:cNvPr id="227" name="Rectangle 4"/>
          <p:cNvSpPr/>
          <p:nvPr/>
        </p:nvSpPr>
        <p:spPr>
          <a:xfrm>
            <a:off x="5796000" y="5049720"/>
            <a:ext cx="1944360" cy="9345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4A7EBB"/>
            </a:solidFill>
            <a:round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fr-FR" sz="2400" b="1" strike="noStrike" spc="-1">
                <a:solidFill>
                  <a:srgbClr val="FF0000"/>
                </a:solidFill>
                <a:latin typeface="Calibri"/>
              </a:rPr>
              <a:t>Hopitaux (3036)</a:t>
            </a:r>
            <a:endParaRPr lang="fr-FR" sz="2400" b="0" strike="noStrike" spc="-1">
              <a:latin typeface="Arial"/>
            </a:endParaRPr>
          </a:p>
        </p:txBody>
      </p:sp>
      <p:sp>
        <p:nvSpPr>
          <p:cNvPr id="228" name="Connecteur droit avec flèche 6"/>
          <p:cNvSpPr/>
          <p:nvPr/>
        </p:nvSpPr>
        <p:spPr>
          <a:xfrm rot="10800000" flipV="1">
            <a:off x="1850040" y="1772640"/>
            <a:ext cx="1569600" cy="3276360"/>
          </a:xfrm>
          <a:prstGeom prst="bentConnector2">
            <a:avLst/>
          </a:prstGeom>
          <a:noFill/>
          <a:ln w="63500">
            <a:solidFill>
              <a:srgbClr val="4F81BD"/>
            </a:solidFill>
            <a:round/>
            <a:tailEnd type="arrow" w="med" len="med"/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29" name="Connecteur droit avec flèche 11"/>
          <p:cNvSpPr/>
          <p:nvPr/>
        </p:nvSpPr>
        <p:spPr>
          <a:xfrm>
            <a:off x="5364000" y="1773360"/>
            <a:ext cx="1402920" cy="3276360"/>
          </a:xfrm>
          <a:prstGeom prst="bentConnector2">
            <a:avLst/>
          </a:prstGeom>
          <a:noFill/>
          <a:ln w="63500">
            <a:solidFill>
              <a:srgbClr val="4F81BD"/>
            </a:solidFill>
            <a:round/>
            <a:tailEnd type="arrow" w="med" len="med"/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30" name="Connecteur droit avec flèche 15"/>
          <p:cNvSpPr/>
          <p:nvPr/>
        </p:nvSpPr>
        <p:spPr>
          <a:xfrm>
            <a:off x="4391640" y="2276640"/>
            <a:ext cx="360" cy="8265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63500">
            <a:solidFill>
              <a:srgbClr val="4F81BD"/>
            </a:solidFill>
            <a:round/>
            <a:tailEnd type="arrow" w="med" len="med"/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31" name="Connecteur droit avec flèche 18"/>
          <p:cNvSpPr/>
          <p:nvPr/>
        </p:nvSpPr>
        <p:spPr>
          <a:xfrm flipH="1">
            <a:off x="2820960" y="4184640"/>
            <a:ext cx="1570320" cy="1332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63500">
            <a:solidFill>
              <a:srgbClr val="4F81BD"/>
            </a:solidFill>
            <a:round/>
            <a:tailEnd type="arrow" w="med" len="med"/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32" name="Connecteur droit avec flèche 20"/>
          <p:cNvSpPr/>
          <p:nvPr/>
        </p:nvSpPr>
        <p:spPr>
          <a:xfrm>
            <a:off x="4391640" y="4184640"/>
            <a:ext cx="1403640" cy="1332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63500">
            <a:solidFill>
              <a:srgbClr val="4F81BD"/>
            </a:solidFill>
            <a:round/>
            <a:tailEnd type="arrow" w="med" len="med"/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33" name="Rectangle 21"/>
          <p:cNvSpPr/>
          <p:nvPr/>
        </p:nvSpPr>
        <p:spPr>
          <a:xfrm>
            <a:off x="1415880" y="2637000"/>
            <a:ext cx="864720" cy="5043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4A7EBB"/>
            </a:solidFill>
            <a:round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fr-FR" sz="1800" b="1" strike="noStrike" spc="-1">
                <a:solidFill>
                  <a:srgbClr val="000090"/>
                </a:solidFill>
                <a:latin typeface="Calibri"/>
              </a:rPr>
              <a:t>14,5%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234" name="Rectangle 22"/>
          <p:cNvSpPr/>
          <p:nvPr/>
        </p:nvSpPr>
        <p:spPr>
          <a:xfrm>
            <a:off x="6335640" y="2637000"/>
            <a:ext cx="864720" cy="5043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4A7EBB"/>
            </a:solidFill>
            <a:round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fr-FR" sz="1800" b="1" strike="noStrike" spc="-1">
                <a:solidFill>
                  <a:srgbClr val="000090"/>
                </a:solidFill>
                <a:latin typeface="Calibri"/>
              </a:rPr>
              <a:t>28%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235" name="Rectangle 24"/>
          <p:cNvSpPr/>
          <p:nvPr/>
        </p:nvSpPr>
        <p:spPr>
          <a:xfrm>
            <a:off x="4643280" y="4581360"/>
            <a:ext cx="864720" cy="5029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4A7EBB"/>
            </a:solidFill>
            <a:round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fr-FR" sz="1800" b="1" strike="noStrike" spc="-1">
                <a:solidFill>
                  <a:srgbClr val="000090"/>
                </a:solidFill>
                <a:latin typeface="Calibri"/>
              </a:rPr>
              <a:t>0,7%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236" name="Rectangle 25"/>
          <p:cNvSpPr/>
          <p:nvPr/>
        </p:nvSpPr>
        <p:spPr>
          <a:xfrm>
            <a:off x="3276720" y="4581360"/>
            <a:ext cx="863280" cy="5029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4A7EBB"/>
            </a:solidFill>
            <a:round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fr-FR" sz="1800" b="1" strike="noStrike" spc="-1">
                <a:solidFill>
                  <a:srgbClr val="000090"/>
                </a:solidFill>
                <a:latin typeface="Calibri"/>
              </a:rPr>
              <a:t>57%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237" name="Rectangle 26"/>
          <p:cNvSpPr/>
          <p:nvPr/>
        </p:nvSpPr>
        <p:spPr>
          <a:xfrm>
            <a:off x="3960720" y="2438280"/>
            <a:ext cx="863280" cy="5029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4A7EBB"/>
            </a:solidFill>
            <a:round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fr-FR" sz="1800" b="1" strike="noStrike" spc="-1">
                <a:solidFill>
                  <a:srgbClr val="000090"/>
                </a:solidFill>
                <a:latin typeface="Calibri"/>
              </a:rPr>
              <a:t>58%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238" name="Rectangle 34"/>
          <p:cNvSpPr/>
          <p:nvPr/>
        </p:nvSpPr>
        <p:spPr>
          <a:xfrm rot="21596400">
            <a:off x="395280" y="255240"/>
            <a:ext cx="8424360" cy="829080"/>
          </a:xfrm>
          <a:prstGeom prst="rect">
            <a:avLst/>
          </a:prstGeom>
          <a:gradFill rotWithShape="0">
            <a:gsLst>
              <a:gs pos="0">
                <a:srgbClr val="3E7FCC"/>
              </a:gs>
              <a:gs pos="100000">
                <a:srgbClr val="A4C1FF"/>
              </a:gs>
            </a:gsLst>
            <a:lin ang="16200000"/>
          </a:gradFill>
          <a:ln>
            <a:solidFill>
              <a:srgbClr val="4A7EBB"/>
            </a:solidFill>
            <a:round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fr-FR" sz="2800" b="0" strike="noStrike" spc="-1">
                <a:solidFill>
                  <a:srgbClr val="FF0000"/>
                </a:solidFill>
                <a:latin typeface="Calibri"/>
              </a:rPr>
              <a:t>Canaux de distribution des médicaments en France (2020, en volume)</a:t>
            </a:r>
            <a:endParaRPr lang="fr-FR" sz="2800" b="0" strike="noStrike" spc="-1">
              <a:latin typeface="Arial"/>
            </a:endParaRPr>
          </a:p>
        </p:txBody>
      </p:sp>
      <p:sp>
        <p:nvSpPr>
          <p:cNvPr id="239" name="ZoneTexte 5"/>
          <p:cNvSpPr/>
          <p:nvPr/>
        </p:nvSpPr>
        <p:spPr>
          <a:xfrm>
            <a:off x="176400" y="6480000"/>
            <a:ext cx="2840400" cy="333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fr-FR" sz="1600" b="0" strike="noStrike" spc="-1">
                <a:solidFill>
                  <a:srgbClr val="000000"/>
                </a:solidFill>
                <a:latin typeface="Calibri"/>
              </a:rPr>
              <a:t>Source : site web du LEEM, 2021</a:t>
            </a:r>
            <a:endParaRPr lang="fr-FR" sz="16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fr-FR" sz="2000" b="1" strike="noStrike" spc="-1">
                <a:solidFill>
                  <a:srgbClr val="FF0000"/>
                </a:solidFill>
                <a:latin typeface="Calibri"/>
              </a:rPr>
              <a:t>Évolution du chiffre d’affaires de la production de médicaments en France (en milliards d’euros),  (1970-2020)</a:t>
            </a:r>
            <a:endParaRPr lang="fr-FR" sz="2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1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pPr>
              <a:lnSpc>
                <a:spcPct val="100000"/>
              </a:lnSpc>
              <a:spcBef>
                <a:spcPts val="320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320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320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320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320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320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320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308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fr-FR" sz="2000" b="1" strike="noStrike" spc="-1">
                <a:solidFill>
                  <a:srgbClr val="FF0000"/>
                </a:solidFill>
                <a:latin typeface="Calibri"/>
              </a:rPr>
              <a:t>	</a:t>
            </a:r>
            <a:endParaRPr lang="fr-FR" sz="20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320"/>
              </a:spcBef>
              <a:buNone/>
              <a:tabLst>
                <a:tab pos="0" algn="l"/>
              </a:tabLst>
            </a:pPr>
            <a:endParaRPr lang="fr-FR" sz="20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320"/>
              </a:spcBef>
              <a:buNone/>
              <a:tabLst>
                <a:tab pos="0" algn="l"/>
              </a:tabLst>
            </a:pPr>
            <a:endParaRPr lang="fr-FR" sz="20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320"/>
              </a:spcBef>
              <a:buNone/>
              <a:tabLst>
                <a:tab pos="0" algn="l"/>
              </a:tabLst>
            </a:pPr>
            <a:endParaRPr lang="fr-FR" sz="20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320"/>
              </a:spcBef>
              <a:buNone/>
              <a:tabLst>
                <a:tab pos="0" algn="l"/>
              </a:tabLst>
            </a:pPr>
            <a:endParaRPr lang="fr-FR" sz="20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320"/>
              </a:spcBef>
              <a:buNone/>
              <a:tabLst>
                <a:tab pos="0" algn="l"/>
              </a:tabLst>
            </a:pPr>
            <a:endParaRPr lang="fr-FR" sz="20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641"/>
              </a:spcBef>
              <a:buNone/>
              <a:tabLst>
                <a:tab pos="0" algn="l"/>
              </a:tabLst>
            </a:pPr>
            <a:endParaRPr lang="fr-FR" sz="2000" b="0" strike="noStrike" spc="-1">
              <a:solidFill>
                <a:srgbClr val="000000"/>
              </a:solidFill>
              <a:latin typeface="Calibri"/>
            </a:endParaRPr>
          </a:p>
        </p:txBody>
      </p:sp>
      <p:graphicFrame>
        <p:nvGraphicFramePr>
          <p:cNvPr id="242" name="Graphique 7"/>
          <p:cNvGraphicFramePr/>
          <p:nvPr/>
        </p:nvGraphicFramePr>
        <p:xfrm>
          <a:off x="457200" y="1233360"/>
          <a:ext cx="8229240" cy="5349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43" name="ZoneTexte 6"/>
          <p:cNvSpPr/>
          <p:nvPr/>
        </p:nvSpPr>
        <p:spPr>
          <a:xfrm>
            <a:off x="540000" y="6249240"/>
            <a:ext cx="3311640" cy="333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fr-FR" sz="1600" b="0" strike="noStrike" spc="-1">
                <a:solidFill>
                  <a:srgbClr val="000000"/>
                </a:solidFill>
                <a:latin typeface="Calibri"/>
              </a:rPr>
              <a:t>Source : site web du LEEM, 2010-2021</a:t>
            </a:r>
            <a:endParaRPr lang="fr-FR" sz="16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fr-FR" sz="2000" b="1" strike="noStrike" spc="-1">
                <a:solidFill>
                  <a:srgbClr val="FF0000"/>
                </a:solidFill>
                <a:latin typeface="Calibri"/>
              </a:rPr>
              <a:t>Répartition de la marge brute des médicaments remboursables en France, 1957-2020 (en %)</a:t>
            </a:r>
            <a:endParaRPr lang="fr-FR" sz="2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5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 fontScale="98000"/>
          </a:bodyPr>
          <a:lstStyle/>
          <a:p>
            <a:pPr>
              <a:lnSpc>
                <a:spcPct val="100000"/>
              </a:lnSpc>
              <a:spcBef>
                <a:spcPts val="320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320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320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320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320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320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320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320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320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320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320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320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320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320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fr-FR" sz="1600" b="0" strike="noStrike" spc="-1">
                <a:solidFill>
                  <a:srgbClr val="000000"/>
                </a:solidFill>
                <a:latin typeface="Calibri"/>
              </a:rPr>
              <a:t>Source : </a:t>
            </a:r>
            <a:r>
              <a:rPr lang="fr-FR" sz="1600" b="0" i="1" strike="noStrike" spc="-1">
                <a:solidFill>
                  <a:srgbClr val="000000"/>
                </a:solidFill>
                <a:latin typeface="Calibri"/>
              </a:rPr>
              <a:t>Eco-Santé</a:t>
            </a:r>
            <a:r>
              <a:rPr lang="fr-FR" sz="3200" b="0" strike="noStrike" spc="-1">
                <a:solidFill>
                  <a:srgbClr val="000000"/>
                </a:solidFill>
                <a:latin typeface="Calibri"/>
              </a:rPr>
              <a:t>.</a:t>
            </a:r>
          </a:p>
          <a:p>
            <a:pPr>
              <a:lnSpc>
                <a:spcPct val="100000"/>
              </a:lnSpc>
              <a:spcBef>
                <a:spcPts val="641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graphicFrame>
        <p:nvGraphicFramePr>
          <p:cNvPr id="246" name="Graphique 5"/>
          <p:cNvGraphicFramePr/>
          <p:nvPr/>
        </p:nvGraphicFramePr>
        <p:xfrm>
          <a:off x="457200" y="1300680"/>
          <a:ext cx="8610120" cy="5282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51" name="ZoneTexte 7"/>
          <p:cNvSpPr/>
          <p:nvPr/>
        </p:nvSpPr>
        <p:spPr>
          <a:xfrm>
            <a:off x="363960" y="6480000"/>
            <a:ext cx="2464200" cy="333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fr-FR" sz="1600" b="0" strike="noStrike" spc="-1">
                <a:solidFill>
                  <a:srgbClr val="000000"/>
                </a:solidFill>
                <a:latin typeface="Calibri"/>
              </a:rPr>
              <a:t>Source : Eco-Santé et LEEM.</a:t>
            </a:r>
            <a:endParaRPr lang="fr-FR" sz="16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9795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 fontScale="64000"/>
          </a:bodyPr>
          <a:lstStyle/>
          <a:p>
            <a:pPr algn="ctr">
              <a:lnSpc>
                <a:spcPct val="100000"/>
              </a:lnSpc>
              <a:buNone/>
            </a:pPr>
            <a:br/>
            <a:r>
              <a:rPr lang="fr-FR" sz="2500" b="1" strike="noStrike" spc="-1">
                <a:solidFill>
                  <a:srgbClr val="FF0000"/>
                </a:solidFill>
                <a:latin typeface="Calibri"/>
                <a:ea typeface="ＭＳ Ｐゴシック"/>
              </a:rPr>
              <a:t>Effectifs des producteurs de médicament en France, 1967-2020 (LEEM)</a:t>
            </a:r>
            <a:br/>
            <a:endParaRPr lang="fr-FR" sz="25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3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graphicFrame>
        <p:nvGraphicFramePr>
          <p:cNvPr id="254" name="Graphique 6"/>
          <p:cNvGraphicFramePr/>
          <p:nvPr/>
        </p:nvGraphicFramePr>
        <p:xfrm>
          <a:off x="0" y="1093320"/>
          <a:ext cx="9143640" cy="5764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fr-FR" sz="3200" b="1" strike="noStrike" spc="-1">
                <a:solidFill>
                  <a:srgbClr val="FF0000"/>
                </a:solidFill>
                <a:latin typeface="Calibri"/>
              </a:rPr>
              <a:t>Répartition de la main-d’œuvre salariée en catégories socio-professionnelles, 2013</a:t>
            </a:r>
            <a:r>
              <a:rPr lang="fr-FR" sz="3200" b="0" strike="noStrike" spc="-1">
                <a:solidFill>
                  <a:srgbClr val="FF0000"/>
                </a:solidFill>
                <a:latin typeface="Calibri"/>
              </a:rPr>
              <a:t> (DADS)</a:t>
            </a:r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graphicFrame>
        <p:nvGraphicFramePr>
          <p:cNvPr id="256" name="Espace réservé du contenu 4"/>
          <p:cNvGraphicFramePr/>
          <p:nvPr/>
        </p:nvGraphicFramePr>
        <p:xfrm>
          <a:off x="123840" y="1600200"/>
          <a:ext cx="8743320" cy="4982760"/>
        </p:xfrm>
        <a:graphic>
          <a:graphicData uri="http://schemas.openxmlformats.org/drawingml/2006/table">
            <a:tbl>
              <a:tblPr/>
              <a:tblGrid>
                <a:gridCol w="15706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2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084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95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95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95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962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536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fr-FR" sz="1200" b="0" strike="noStrike" spc="-1">
                          <a:solidFill>
                            <a:srgbClr val="FFFFFF"/>
                          </a:solidFill>
                          <a:latin typeface="Times New Roman"/>
                        </a:rPr>
                        <a:t> </a:t>
                      </a:r>
                      <a:endParaRPr lang="fr-FR" sz="1200" b="0" strike="noStrike" spc="-1">
                        <a:latin typeface="Arial"/>
                      </a:endParaRPr>
                    </a:p>
                  </a:txBody>
                  <a:tcPr marL="12600" marR="12600" anchor="b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400" b="0" strike="noStrike" spc="-1">
                          <a:solidFill>
                            <a:srgbClr val="FFFFFF"/>
                          </a:solidFill>
                          <a:latin typeface="Times New Roman"/>
                        </a:rPr>
                        <a:t>Industrie pharmaceutique</a:t>
                      </a:r>
                      <a:endParaRPr lang="fr-FR" sz="1400" b="0" strike="noStrike" spc="-1">
                        <a:latin typeface="Arial"/>
                      </a:endParaRPr>
                    </a:p>
                  </a:txBody>
                  <a:tcPr marL="12600" marR="126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400" b="0" i="1" strike="noStrike" spc="-1">
                          <a:solidFill>
                            <a:srgbClr val="FFFFFF"/>
                          </a:solidFill>
                          <a:latin typeface="Times New Roman"/>
                        </a:rPr>
                        <a:t>Industriels</a:t>
                      </a:r>
                      <a:endParaRPr lang="fr-FR" sz="1400" b="0" strike="noStrike" spc="-1">
                        <a:latin typeface="Arial"/>
                      </a:endParaRPr>
                    </a:p>
                  </a:txBody>
                  <a:tcPr marL="12600" marR="126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400" b="0" strike="noStrike" spc="-1">
                          <a:solidFill>
                            <a:srgbClr val="FFFFFF"/>
                          </a:solidFill>
                          <a:latin typeface="Times New Roman"/>
                        </a:rPr>
                        <a:t>Distribution pharma.</a:t>
                      </a:r>
                      <a:endParaRPr lang="fr-FR" sz="1400" b="0" strike="noStrike" spc="-1">
                        <a:latin typeface="Arial"/>
                      </a:endParaRPr>
                    </a:p>
                  </a:txBody>
                  <a:tcPr marL="12600" marR="126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400" b="0" i="1" strike="noStrike" spc="-1">
                          <a:solidFill>
                            <a:srgbClr val="FFFFFF"/>
                          </a:solidFill>
                          <a:latin typeface="Times New Roman"/>
                        </a:rPr>
                        <a:t>Grossistes</a:t>
                      </a:r>
                      <a:endParaRPr lang="fr-FR" sz="1400" b="0" strike="noStrike" spc="-1">
                        <a:latin typeface="Arial"/>
                      </a:endParaRPr>
                    </a:p>
                  </a:txBody>
                  <a:tcPr marL="12600" marR="126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400" b="0" strike="noStrike" spc="-1">
                          <a:solidFill>
                            <a:srgbClr val="FFFFFF"/>
                          </a:solidFill>
                          <a:latin typeface="Times New Roman"/>
                        </a:rPr>
                        <a:t>Pharmacies</a:t>
                      </a:r>
                      <a:endParaRPr lang="fr-FR" sz="1400" b="0" strike="noStrike" spc="-1">
                        <a:latin typeface="Arial"/>
                      </a:endParaRPr>
                    </a:p>
                  </a:txBody>
                  <a:tcPr marL="12600" marR="126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400" b="0" i="1" strike="noStrike" spc="-1">
                          <a:solidFill>
                            <a:srgbClr val="FFFFFF"/>
                          </a:solidFill>
                          <a:latin typeface="Times New Roman"/>
                        </a:rPr>
                        <a:t>Commerces</a:t>
                      </a:r>
                      <a:endParaRPr lang="fr-FR" sz="1400" b="0" strike="noStrike" spc="-1">
                        <a:latin typeface="Arial"/>
                      </a:endParaRPr>
                    </a:p>
                  </a:txBody>
                  <a:tcPr marL="12600" marR="126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36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fr-FR" sz="1400" b="1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Cadres, professions intellectuelles sup.</a:t>
                      </a:r>
                      <a:endParaRPr lang="fr-FR" sz="1400" b="0" strike="noStrike" spc="-1">
                        <a:latin typeface="Arial"/>
                      </a:endParaRPr>
                    </a:p>
                  </a:txBody>
                  <a:tcPr marL="12600" marR="12600" anchor="b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buNone/>
                      </a:pPr>
                      <a:r>
                        <a:rPr lang="fr-FR" sz="1800" b="1" strike="noStrike" spc="-1">
                          <a:solidFill>
                            <a:srgbClr val="FF0000"/>
                          </a:solidFill>
                          <a:latin typeface="Times New Roman"/>
                        </a:rPr>
                        <a:t>25 %</a:t>
                      </a:r>
                      <a:endParaRPr lang="fr-FR" sz="1800" b="0" strike="noStrike" spc="-1">
                        <a:latin typeface="Arial"/>
                      </a:endParaRPr>
                    </a:p>
                  </a:txBody>
                  <a:tcPr marL="12600" marR="12600" anchor="b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buNone/>
                      </a:pPr>
                      <a:r>
                        <a:rPr lang="fr-FR" sz="1800" b="1" i="1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16 %</a:t>
                      </a:r>
                      <a:endParaRPr lang="fr-FR" sz="1800" b="0" strike="noStrike" spc="-1">
                        <a:latin typeface="Arial"/>
                      </a:endParaRPr>
                    </a:p>
                  </a:txBody>
                  <a:tcPr marL="12600" marR="12600" anchor="b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buNone/>
                      </a:pPr>
                      <a:r>
                        <a:rPr lang="fr-FR" sz="1800" b="1" strike="noStrike" spc="-1">
                          <a:solidFill>
                            <a:srgbClr val="FF0000"/>
                          </a:solidFill>
                          <a:latin typeface="Times New Roman"/>
                        </a:rPr>
                        <a:t>36 %</a:t>
                      </a:r>
                      <a:endParaRPr lang="fr-FR" sz="1800" b="0" strike="noStrike" spc="-1">
                        <a:latin typeface="Arial"/>
                      </a:endParaRPr>
                    </a:p>
                  </a:txBody>
                  <a:tcPr marL="12600" marR="12600" anchor="b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buNone/>
                      </a:pPr>
                      <a:r>
                        <a:rPr lang="fr-FR" sz="1800" b="1" i="1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16 %</a:t>
                      </a:r>
                      <a:endParaRPr lang="fr-FR" sz="1800" b="0" strike="noStrike" spc="-1">
                        <a:latin typeface="Arial"/>
                      </a:endParaRPr>
                    </a:p>
                  </a:txBody>
                  <a:tcPr marL="12600" marR="12600" anchor="b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buNone/>
                      </a:pPr>
                      <a:r>
                        <a:rPr lang="fr-FR" sz="1800" b="1" strike="noStrike" spc="-1">
                          <a:solidFill>
                            <a:srgbClr val="FF0000"/>
                          </a:solidFill>
                          <a:latin typeface="Times New Roman"/>
                        </a:rPr>
                        <a:t>28 %</a:t>
                      </a:r>
                      <a:endParaRPr lang="fr-FR" sz="1800" b="0" strike="noStrike" spc="-1">
                        <a:latin typeface="Arial"/>
                      </a:endParaRPr>
                    </a:p>
                  </a:txBody>
                  <a:tcPr marL="12600" marR="12600" anchor="b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buNone/>
                      </a:pPr>
                      <a:r>
                        <a:rPr lang="fr-FR" sz="1800" b="1" i="1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8 %</a:t>
                      </a:r>
                      <a:endParaRPr lang="fr-FR" sz="1800" b="0" strike="noStrike" spc="-1">
                        <a:latin typeface="Arial"/>
                      </a:endParaRPr>
                    </a:p>
                  </a:txBody>
                  <a:tcPr marL="12600" marR="12600" anchor="b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36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fr-FR" sz="1400" b="1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Prof. intermédiaires</a:t>
                      </a:r>
                      <a:endParaRPr lang="fr-FR" sz="1400" b="0" strike="noStrike" spc="-1">
                        <a:latin typeface="Arial"/>
                      </a:endParaRPr>
                    </a:p>
                  </a:txBody>
                  <a:tcPr marL="12600" marR="12600" anchor="b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buNone/>
                      </a:pPr>
                      <a:r>
                        <a:rPr lang="fr-FR" sz="1800" b="1" strike="noStrike" spc="-1">
                          <a:solidFill>
                            <a:srgbClr val="FF0000"/>
                          </a:solidFill>
                          <a:latin typeface="Times New Roman"/>
                        </a:rPr>
                        <a:t>39 %</a:t>
                      </a:r>
                      <a:endParaRPr lang="fr-FR" sz="1800" b="0" strike="noStrike" spc="-1">
                        <a:latin typeface="Arial"/>
                      </a:endParaRPr>
                    </a:p>
                  </a:txBody>
                  <a:tcPr marL="12600" marR="12600" anchor="b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buNone/>
                      </a:pPr>
                      <a:r>
                        <a:rPr lang="fr-FR" sz="1800" b="1" i="1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22 %</a:t>
                      </a:r>
                      <a:endParaRPr lang="fr-FR" sz="1800" b="0" strike="noStrike" spc="-1">
                        <a:latin typeface="Arial"/>
                      </a:endParaRPr>
                    </a:p>
                  </a:txBody>
                  <a:tcPr marL="12600" marR="12600" anchor="b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buNone/>
                      </a:pPr>
                      <a:r>
                        <a:rPr lang="fr-FR" sz="1800" b="1" strike="noStrike" spc="-1">
                          <a:solidFill>
                            <a:srgbClr val="FF0000"/>
                          </a:solidFill>
                          <a:latin typeface="Times New Roman"/>
                        </a:rPr>
                        <a:t>28 %</a:t>
                      </a:r>
                      <a:endParaRPr lang="fr-FR" sz="1800" b="0" strike="noStrike" spc="-1">
                        <a:latin typeface="Arial"/>
                      </a:endParaRPr>
                    </a:p>
                  </a:txBody>
                  <a:tcPr marL="12600" marR="12600" anchor="b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buNone/>
                      </a:pPr>
                      <a:r>
                        <a:rPr lang="fr-FR" sz="1800" b="1" i="1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29 %</a:t>
                      </a:r>
                      <a:endParaRPr lang="fr-FR" sz="1800" b="0" strike="noStrike" spc="-1">
                        <a:latin typeface="Arial"/>
                      </a:endParaRPr>
                    </a:p>
                  </a:txBody>
                  <a:tcPr marL="12600" marR="12600" anchor="b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buNone/>
                      </a:pPr>
                      <a:r>
                        <a:rPr lang="fr-FR" sz="1800" b="1" strike="noStrike" spc="-1">
                          <a:solidFill>
                            <a:srgbClr val="FF0000"/>
                          </a:solidFill>
                          <a:latin typeface="Times New Roman"/>
                        </a:rPr>
                        <a:t>55 %</a:t>
                      </a:r>
                      <a:endParaRPr lang="fr-FR" sz="1800" b="0" strike="noStrike" spc="-1">
                        <a:latin typeface="Arial"/>
                      </a:endParaRPr>
                    </a:p>
                  </a:txBody>
                  <a:tcPr marL="12600" marR="12600" anchor="b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buNone/>
                      </a:pPr>
                      <a:r>
                        <a:rPr lang="fr-FR" sz="1800" b="1" i="1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13 %</a:t>
                      </a:r>
                      <a:endParaRPr lang="fr-FR" sz="1800" b="0" strike="noStrike" spc="-1">
                        <a:latin typeface="Arial"/>
                      </a:endParaRPr>
                    </a:p>
                  </a:txBody>
                  <a:tcPr marL="12600" marR="12600" anchor="b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36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fr-FR" sz="1400" b="1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Employés</a:t>
                      </a:r>
                      <a:endParaRPr lang="fr-FR" sz="1400" b="0" strike="noStrike" spc="-1">
                        <a:latin typeface="Arial"/>
                      </a:endParaRPr>
                    </a:p>
                  </a:txBody>
                  <a:tcPr marL="12600" marR="12600" anchor="b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buNone/>
                      </a:pPr>
                      <a:r>
                        <a:rPr lang="fr-FR" sz="1800" b="1" strike="noStrike" spc="-1">
                          <a:solidFill>
                            <a:srgbClr val="4F81BD"/>
                          </a:solidFill>
                          <a:latin typeface="Times New Roman"/>
                        </a:rPr>
                        <a:t>6 %</a:t>
                      </a:r>
                      <a:endParaRPr lang="fr-FR" sz="1800" b="0" strike="noStrike" spc="-1">
                        <a:latin typeface="Arial"/>
                      </a:endParaRPr>
                    </a:p>
                  </a:txBody>
                  <a:tcPr marL="12600" marR="12600" anchor="b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buNone/>
                      </a:pPr>
                      <a:r>
                        <a:rPr lang="fr-FR" sz="1800" b="1" i="1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11 %</a:t>
                      </a:r>
                      <a:endParaRPr lang="fr-FR" sz="1800" b="0" strike="noStrike" spc="-1">
                        <a:latin typeface="Arial"/>
                      </a:endParaRPr>
                    </a:p>
                  </a:txBody>
                  <a:tcPr marL="12600" marR="12600" anchor="b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buNone/>
                      </a:pPr>
                      <a:r>
                        <a:rPr lang="fr-FR" sz="1800" b="1" strike="noStrike" spc="-1">
                          <a:solidFill>
                            <a:srgbClr val="4F81BD"/>
                          </a:solidFill>
                          <a:latin typeface="Times New Roman"/>
                        </a:rPr>
                        <a:t>16 %</a:t>
                      </a:r>
                      <a:endParaRPr lang="fr-FR" sz="1800" b="0" strike="noStrike" spc="-1">
                        <a:latin typeface="Arial"/>
                      </a:endParaRPr>
                    </a:p>
                  </a:txBody>
                  <a:tcPr marL="12600" marR="12600" anchor="b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buNone/>
                      </a:pPr>
                      <a:r>
                        <a:rPr lang="fr-FR" sz="1800" b="1" i="1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24 %</a:t>
                      </a:r>
                      <a:endParaRPr lang="fr-FR" sz="1800" b="0" strike="noStrike" spc="-1">
                        <a:latin typeface="Arial"/>
                      </a:endParaRPr>
                    </a:p>
                  </a:txBody>
                  <a:tcPr marL="12600" marR="12600" anchor="b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buNone/>
                      </a:pPr>
                      <a:r>
                        <a:rPr lang="fr-FR" sz="1800" b="1" strike="noStrike" spc="-1">
                          <a:solidFill>
                            <a:srgbClr val="4F81BD"/>
                          </a:solidFill>
                          <a:latin typeface="Times New Roman"/>
                        </a:rPr>
                        <a:t>11 %</a:t>
                      </a:r>
                      <a:endParaRPr lang="fr-FR" sz="1800" b="0" strike="noStrike" spc="-1">
                        <a:latin typeface="Arial"/>
                      </a:endParaRPr>
                    </a:p>
                  </a:txBody>
                  <a:tcPr marL="12600" marR="12600" anchor="b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buNone/>
                      </a:pPr>
                      <a:r>
                        <a:rPr lang="fr-FR" sz="1800" b="1" i="1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71 %</a:t>
                      </a:r>
                      <a:endParaRPr lang="fr-FR" sz="1800" b="0" strike="noStrike" spc="-1">
                        <a:latin typeface="Arial"/>
                      </a:endParaRPr>
                    </a:p>
                  </a:txBody>
                  <a:tcPr marL="12600" marR="12600" anchor="b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36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fr-FR" sz="1400" b="1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Ouvriers</a:t>
                      </a:r>
                      <a:endParaRPr lang="fr-FR" sz="1400" b="0" strike="noStrike" spc="-1">
                        <a:latin typeface="Arial"/>
                      </a:endParaRPr>
                    </a:p>
                  </a:txBody>
                  <a:tcPr marL="12600" marR="12600" anchor="b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buNone/>
                      </a:pPr>
                      <a:r>
                        <a:rPr lang="fr-FR" sz="1800" b="1" strike="noStrike" spc="-1">
                          <a:solidFill>
                            <a:srgbClr val="4F81BD"/>
                          </a:solidFill>
                          <a:latin typeface="Times New Roman"/>
                        </a:rPr>
                        <a:t>30 %</a:t>
                      </a:r>
                      <a:endParaRPr lang="fr-FR" sz="1800" b="0" strike="noStrike" spc="-1">
                        <a:latin typeface="Arial"/>
                      </a:endParaRPr>
                    </a:p>
                  </a:txBody>
                  <a:tcPr marL="12600" marR="12600" anchor="b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buNone/>
                      </a:pPr>
                      <a:r>
                        <a:rPr lang="fr-FR" sz="1800" b="1" i="1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51 %</a:t>
                      </a:r>
                      <a:endParaRPr lang="fr-FR" sz="1800" b="0" strike="noStrike" spc="-1">
                        <a:latin typeface="Arial"/>
                      </a:endParaRPr>
                    </a:p>
                  </a:txBody>
                  <a:tcPr marL="12600" marR="12600" anchor="b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buNone/>
                      </a:pPr>
                      <a:r>
                        <a:rPr lang="fr-FR" sz="1800" b="1" strike="noStrike" spc="-1">
                          <a:solidFill>
                            <a:srgbClr val="4F81BD"/>
                          </a:solidFill>
                          <a:latin typeface="Times New Roman"/>
                        </a:rPr>
                        <a:t>20 %</a:t>
                      </a:r>
                      <a:endParaRPr lang="fr-FR" sz="1800" b="0" strike="noStrike" spc="-1">
                        <a:latin typeface="Arial"/>
                      </a:endParaRPr>
                    </a:p>
                  </a:txBody>
                  <a:tcPr marL="12600" marR="12600" anchor="b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buNone/>
                      </a:pPr>
                      <a:r>
                        <a:rPr lang="fr-FR" sz="1800" b="1" i="1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30 %</a:t>
                      </a:r>
                      <a:endParaRPr lang="fr-FR" sz="1800" b="0" strike="noStrike" spc="-1">
                        <a:latin typeface="Arial"/>
                      </a:endParaRPr>
                    </a:p>
                  </a:txBody>
                  <a:tcPr marL="12600" marR="12600" anchor="b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buNone/>
                      </a:pPr>
                      <a:r>
                        <a:rPr lang="fr-FR" sz="1800" b="1" strike="noStrike" spc="-1">
                          <a:solidFill>
                            <a:srgbClr val="4F81BD"/>
                          </a:solidFill>
                          <a:latin typeface="Times New Roman"/>
                        </a:rPr>
                        <a:t>6 %</a:t>
                      </a:r>
                      <a:endParaRPr lang="fr-FR" sz="1800" b="0" strike="noStrike" spc="-1">
                        <a:latin typeface="Arial"/>
                      </a:endParaRPr>
                    </a:p>
                  </a:txBody>
                  <a:tcPr marL="12600" marR="12600" anchor="b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buNone/>
                      </a:pPr>
                      <a:r>
                        <a:rPr lang="fr-FR" sz="1800" b="1" i="1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9 %</a:t>
                      </a:r>
                      <a:endParaRPr lang="fr-FR" sz="1800" b="0" strike="noStrike" spc="-1">
                        <a:latin typeface="Arial"/>
                      </a:endParaRPr>
                    </a:p>
                  </a:txBody>
                  <a:tcPr marL="12600" marR="12600" anchor="b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36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fr-FR" sz="1400" b="1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TOTAL</a:t>
                      </a:r>
                      <a:endParaRPr lang="fr-FR" sz="1400" b="0" strike="noStrike" spc="-1">
                        <a:latin typeface="Arial"/>
                      </a:endParaRPr>
                    </a:p>
                  </a:txBody>
                  <a:tcPr marL="12600" marR="12600" anchor="b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buNone/>
                      </a:pPr>
                      <a:r>
                        <a:rPr lang="fr-FR" sz="1800" b="1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100 %</a:t>
                      </a:r>
                      <a:endParaRPr lang="fr-FR" sz="1800" b="0" strike="noStrike" spc="-1">
                        <a:latin typeface="Arial"/>
                      </a:endParaRPr>
                    </a:p>
                  </a:txBody>
                  <a:tcPr marL="12600" marR="12600" anchor="b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buNone/>
                      </a:pPr>
                      <a:r>
                        <a:rPr lang="fr-FR" sz="1800" b="1" i="1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100 %</a:t>
                      </a:r>
                      <a:endParaRPr lang="fr-FR" sz="1800" b="0" strike="noStrike" spc="-1">
                        <a:latin typeface="Arial"/>
                      </a:endParaRPr>
                    </a:p>
                  </a:txBody>
                  <a:tcPr marL="12600" marR="12600" anchor="b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buNone/>
                      </a:pPr>
                      <a:r>
                        <a:rPr lang="fr-FR" sz="1800" b="1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100 %</a:t>
                      </a:r>
                      <a:endParaRPr lang="fr-FR" sz="1800" b="0" strike="noStrike" spc="-1">
                        <a:latin typeface="Arial"/>
                      </a:endParaRPr>
                    </a:p>
                  </a:txBody>
                  <a:tcPr marL="12600" marR="12600" anchor="b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buNone/>
                      </a:pPr>
                      <a:r>
                        <a:rPr lang="fr-FR" sz="1800" b="1" i="1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100 %</a:t>
                      </a:r>
                      <a:endParaRPr lang="fr-FR" sz="1800" b="0" strike="noStrike" spc="-1">
                        <a:latin typeface="Arial"/>
                      </a:endParaRPr>
                    </a:p>
                  </a:txBody>
                  <a:tcPr marL="12600" marR="12600" anchor="b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buNone/>
                      </a:pPr>
                      <a:r>
                        <a:rPr lang="fr-FR" sz="1800" b="1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100 %</a:t>
                      </a:r>
                      <a:endParaRPr lang="fr-FR" sz="1800" b="0" strike="noStrike" spc="-1">
                        <a:latin typeface="Arial"/>
                      </a:endParaRPr>
                    </a:p>
                  </a:txBody>
                  <a:tcPr marL="12600" marR="12600" anchor="b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buNone/>
                      </a:pPr>
                      <a:r>
                        <a:rPr lang="fr-FR" sz="1800" b="1" i="1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100 %</a:t>
                      </a:r>
                      <a:endParaRPr lang="fr-FR" sz="1800" b="0" strike="noStrike" spc="-1">
                        <a:latin typeface="Arial"/>
                      </a:endParaRPr>
                    </a:p>
                  </a:txBody>
                  <a:tcPr marL="12600" marR="12600" anchor="b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36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fr-FR" sz="1400" b="1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Effectifs</a:t>
                      </a:r>
                      <a:endParaRPr lang="fr-FR" sz="1400" b="0" strike="noStrike" spc="-1">
                        <a:latin typeface="Arial"/>
                      </a:endParaRPr>
                    </a:p>
                  </a:txBody>
                  <a:tcPr marL="12600" marR="12600" anchor="b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buNone/>
                      </a:pPr>
                      <a:r>
                        <a:rPr lang="fr-FR" sz="1800" b="1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89 989</a:t>
                      </a:r>
                      <a:endParaRPr lang="fr-FR" sz="1800" b="0" strike="noStrike" spc="-1">
                        <a:latin typeface="Arial"/>
                      </a:endParaRPr>
                    </a:p>
                  </a:txBody>
                  <a:tcPr marL="12600" marR="12600" anchor="b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buNone/>
                      </a:pPr>
                      <a:r>
                        <a:rPr lang="fr-FR" sz="1800" b="1" i="1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endParaRPr lang="fr-FR" sz="1800" b="0" strike="noStrike" spc="-1">
                        <a:latin typeface="Arial"/>
                      </a:endParaRPr>
                    </a:p>
                  </a:txBody>
                  <a:tcPr marL="12600" marR="12600" anchor="b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buNone/>
                      </a:pPr>
                      <a:r>
                        <a:rPr lang="fr-FR" sz="1800" b="1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77 431</a:t>
                      </a:r>
                      <a:endParaRPr lang="fr-FR" sz="1800" b="0" strike="noStrike" spc="-1">
                        <a:latin typeface="Arial"/>
                      </a:endParaRPr>
                    </a:p>
                  </a:txBody>
                  <a:tcPr marL="12600" marR="12600" anchor="b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buNone/>
                      </a:pPr>
                      <a:r>
                        <a:rPr lang="fr-FR" sz="1800" b="1" i="1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endParaRPr lang="fr-FR" sz="1800" b="0" strike="noStrike" spc="-1">
                        <a:latin typeface="Arial"/>
                      </a:endParaRPr>
                    </a:p>
                  </a:txBody>
                  <a:tcPr marL="12600" marR="12600" anchor="b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buNone/>
                      </a:pPr>
                      <a:r>
                        <a:rPr lang="fr-FR" sz="1800" b="1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131 356</a:t>
                      </a:r>
                      <a:endParaRPr lang="fr-FR" sz="1800" b="0" strike="noStrike" spc="-1">
                        <a:latin typeface="Arial"/>
                      </a:endParaRPr>
                    </a:p>
                  </a:txBody>
                  <a:tcPr marL="12600" marR="12600" anchor="b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buNone/>
                      </a:pPr>
                      <a:r>
                        <a:rPr lang="fr-FR" sz="1800" b="1" i="1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endParaRPr lang="fr-FR" sz="1800" b="0" strike="noStrike" spc="-1">
                        <a:latin typeface="Arial"/>
                      </a:endParaRPr>
                    </a:p>
                  </a:txBody>
                  <a:tcPr marL="12600" marR="12600" anchor="b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536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fr-FR" sz="1400" b="1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Femmes</a:t>
                      </a:r>
                      <a:endParaRPr lang="fr-FR" sz="1400" b="0" strike="noStrike" spc="-1">
                        <a:latin typeface="Arial"/>
                      </a:endParaRPr>
                    </a:p>
                  </a:txBody>
                  <a:tcPr marL="12600" marR="12600" anchor="b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buNone/>
                      </a:pPr>
                      <a:r>
                        <a:rPr lang="fr-FR" sz="1800" b="1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54 %</a:t>
                      </a:r>
                      <a:endParaRPr lang="fr-FR" sz="1800" b="0" strike="noStrike" spc="-1">
                        <a:latin typeface="Arial"/>
                      </a:endParaRPr>
                    </a:p>
                  </a:txBody>
                  <a:tcPr marL="12600" marR="12600" anchor="b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buNone/>
                      </a:pPr>
                      <a:r>
                        <a:rPr lang="fr-FR" sz="1800" b="1" i="1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29 %</a:t>
                      </a:r>
                      <a:endParaRPr lang="fr-FR" sz="1800" b="0" strike="noStrike" spc="-1">
                        <a:latin typeface="Arial"/>
                      </a:endParaRPr>
                    </a:p>
                  </a:txBody>
                  <a:tcPr marL="12600" marR="12600" anchor="b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buNone/>
                      </a:pPr>
                      <a:r>
                        <a:rPr lang="fr-FR" sz="1800" b="1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55 %</a:t>
                      </a:r>
                      <a:endParaRPr lang="fr-FR" sz="1800" b="0" strike="noStrike" spc="-1">
                        <a:latin typeface="Arial"/>
                      </a:endParaRPr>
                    </a:p>
                  </a:txBody>
                  <a:tcPr marL="12600" marR="12600" anchor="b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buNone/>
                      </a:pPr>
                      <a:r>
                        <a:rPr lang="fr-FR" sz="1800" b="1" i="1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36 %</a:t>
                      </a:r>
                      <a:endParaRPr lang="fr-FR" sz="1800" b="0" strike="noStrike" spc="-1">
                        <a:latin typeface="Arial"/>
                      </a:endParaRPr>
                    </a:p>
                  </a:txBody>
                  <a:tcPr marL="12600" marR="12600" anchor="b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buNone/>
                      </a:pPr>
                      <a:r>
                        <a:rPr lang="fr-FR" sz="1800" b="1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88 %</a:t>
                      </a:r>
                      <a:endParaRPr lang="fr-FR" sz="1800" b="0" strike="noStrike" spc="-1">
                        <a:latin typeface="Arial"/>
                      </a:endParaRPr>
                    </a:p>
                  </a:txBody>
                  <a:tcPr marL="12600" marR="12600" anchor="b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buNone/>
                      </a:pPr>
                      <a:r>
                        <a:rPr lang="fr-FR" sz="1800" b="1" i="1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63 %</a:t>
                      </a:r>
                      <a:endParaRPr lang="fr-FR" sz="1800" b="0" strike="noStrike" spc="-1">
                        <a:latin typeface="Arial"/>
                      </a:endParaRPr>
                    </a:p>
                  </a:txBody>
                  <a:tcPr marL="12600" marR="12600" anchor="b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536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fr-FR" sz="1400" b="1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Postes à temps partiel</a:t>
                      </a:r>
                      <a:endParaRPr lang="fr-FR" sz="1400" b="0" strike="noStrike" spc="-1">
                        <a:latin typeface="Arial"/>
                      </a:endParaRPr>
                    </a:p>
                  </a:txBody>
                  <a:tcPr marL="12600" marR="12600" anchor="b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buNone/>
                      </a:pPr>
                      <a:r>
                        <a:rPr lang="fr-FR" sz="1800" b="1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13 %</a:t>
                      </a:r>
                      <a:endParaRPr lang="fr-FR" sz="1800" b="0" strike="noStrike" spc="-1">
                        <a:latin typeface="Arial"/>
                      </a:endParaRPr>
                    </a:p>
                  </a:txBody>
                  <a:tcPr marL="12600" marR="12600" anchor="b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buNone/>
                      </a:pPr>
                      <a:r>
                        <a:rPr lang="fr-FR" sz="1800" b="1" i="1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11 %</a:t>
                      </a:r>
                      <a:endParaRPr lang="fr-FR" sz="1800" b="0" strike="noStrike" spc="-1">
                        <a:latin typeface="Arial"/>
                      </a:endParaRPr>
                    </a:p>
                  </a:txBody>
                  <a:tcPr marL="12600" marR="12600" anchor="b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buNone/>
                      </a:pPr>
                      <a:r>
                        <a:rPr lang="fr-FR" sz="1800" b="1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17 %</a:t>
                      </a:r>
                      <a:endParaRPr lang="fr-FR" sz="1800" b="0" strike="noStrike" spc="-1">
                        <a:latin typeface="Arial"/>
                      </a:endParaRPr>
                    </a:p>
                  </a:txBody>
                  <a:tcPr marL="12600" marR="12600" anchor="b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buNone/>
                      </a:pPr>
                      <a:r>
                        <a:rPr lang="fr-FR" sz="1800" b="1" i="1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13 %</a:t>
                      </a:r>
                      <a:endParaRPr lang="fr-FR" sz="1800" b="0" strike="noStrike" spc="-1">
                        <a:latin typeface="Arial"/>
                      </a:endParaRPr>
                    </a:p>
                  </a:txBody>
                  <a:tcPr marL="12600" marR="12600" anchor="b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buNone/>
                      </a:pPr>
                      <a:r>
                        <a:rPr lang="fr-FR" sz="1800" b="1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42 %</a:t>
                      </a:r>
                      <a:endParaRPr lang="fr-FR" sz="1800" b="0" strike="noStrike" spc="-1">
                        <a:latin typeface="Arial"/>
                      </a:endParaRPr>
                    </a:p>
                  </a:txBody>
                  <a:tcPr marL="12600" marR="12600" anchor="b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buNone/>
                      </a:pPr>
                      <a:r>
                        <a:rPr lang="fr-FR" sz="1800" b="1" i="1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36 %</a:t>
                      </a:r>
                      <a:endParaRPr lang="fr-FR" sz="1800" b="0" strike="noStrike" spc="-1">
                        <a:latin typeface="Arial"/>
                      </a:endParaRPr>
                    </a:p>
                  </a:txBody>
                  <a:tcPr marL="12600" marR="12600" anchor="b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58" name="Espace réservé du contenu 3"/>
          <p:cNvPicPr/>
          <p:nvPr/>
        </p:nvPicPr>
        <p:blipFill>
          <a:blip r:embed="rId2"/>
          <a:srcRect t="3681" b="3681"/>
          <a:stretch/>
        </p:blipFill>
        <p:spPr>
          <a:xfrm>
            <a:off x="139680" y="118800"/>
            <a:ext cx="5386680" cy="2962440"/>
          </a:xfrm>
          <a:prstGeom prst="rect">
            <a:avLst/>
          </a:prstGeom>
          <a:ln w="0">
            <a:noFill/>
          </a:ln>
        </p:spPr>
      </p:pic>
      <p:pic>
        <p:nvPicPr>
          <p:cNvPr id="259" name="Image 4"/>
          <p:cNvPicPr/>
          <p:nvPr/>
        </p:nvPicPr>
        <p:blipFill>
          <a:blip r:embed="rId3"/>
          <a:stretch/>
        </p:blipFill>
        <p:spPr>
          <a:xfrm>
            <a:off x="139680" y="3816000"/>
            <a:ext cx="5466240" cy="2476080"/>
          </a:xfrm>
          <a:prstGeom prst="rect">
            <a:avLst/>
          </a:prstGeom>
          <a:ln w="0">
            <a:noFill/>
          </a:ln>
        </p:spPr>
      </p:pic>
      <p:pic>
        <p:nvPicPr>
          <p:cNvPr id="260" name="Image 5"/>
          <p:cNvPicPr/>
          <p:nvPr/>
        </p:nvPicPr>
        <p:blipFill>
          <a:blip r:embed="rId4"/>
          <a:stretch/>
        </p:blipFill>
        <p:spPr>
          <a:xfrm>
            <a:off x="5261400" y="1417680"/>
            <a:ext cx="3746160" cy="24886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1453</TotalTime>
  <Words>912</Words>
  <Application>Microsoft Office PowerPoint</Application>
  <PresentationFormat>Affichage à l'écran (4:3)</PresentationFormat>
  <Paragraphs>190</Paragraphs>
  <Slides>34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5</vt:i4>
      </vt:variant>
      <vt:variant>
        <vt:lpstr>Titres des diapositives</vt:lpstr>
      </vt:variant>
      <vt:variant>
        <vt:i4>34</vt:i4>
      </vt:variant>
    </vt:vector>
  </HeadingPairs>
  <TitlesOfParts>
    <vt:vector size="44" baseType="lpstr">
      <vt:lpstr>Arial</vt:lpstr>
      <vt:lpstr>Calibri</vt:lpstr>
      <vt:lpstr>Symbol</vt:lpstr>
      <vt:lpstr>Times New Roman</vt:lpstr>
      <vt:lpstr>Wingdings</vt:lpstr>
      <vt:lpstr>Office Theme</vt:lpstr>
      <vt:lpstr>Office Theme</vt:lpstr>
      <vt:lpstr>Office Theme</vt:lpstr>
      <vt:lpstr>Office Theme</vt:lpstr>
      <vt:lpstr>Office Theme</vt:lpstr>
      <vt:lpstr>Présentation PowerPoint</vt:lpstr>
      <vt:lpstr>T</vt:lpstr>
      <vt:lpstr>  Site associé à la recherche : http://medicament.hypotheses.org</vt:lpstr>
      <vt:lpstr>Présentation PowerPoint</vt:lpstr>
      <vt:lpstr>Évolution du chiffre d’affaires de la production de médicaments en France (en milliards d’euros),  (1970-2020)</vt:lpstr>
      <vt:lpstr>Répartition de la marge brute des médicaments remboursables en France, 1957-2020 (en %)</vt:lpstr>
      <vt:lpstr> Effectifs des producteurs de médicament en France, 1967-2020 (LEEM) </vt:lpstr>
      <vt:lpstr>Répartition de la main-d’œuvre salariée en catégories socio-professionnelles, 2013 (DADS)</vt:lpstr>
      <vt:lpstr>Présentation PowerPoint</vt:lpstr>
      <vt:lpstr>Présentation PowerPoint</vt:lpstr>
      <vt:lpstr>Pharmaco (2007)</vt:lpstr>
      <vt:lpstr>Une rente reposant sur une capacité d’influence</vt:lpstr>
      <vt:lpstr>La publicité et le marketing : cœur de métier des grandes entreprises pharmaceutiques </vt:lpstr>
      <vt:lpstr>La « lutte pour la réputation » du syndicat patronal : mise en avant des investissements dans la recherche et de son rôle dans l’économie française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Une influence sous contrôle des médecins</vt:lpstr>
      <vt:lpstr>Présentation PowerPoint</vt:lpstr>
      <vt:lpstr>Présentation PowerPoint</vt:lpstr>
      <vt:lpstr>Un vecteur d’intégration des médecins à leur groupe professionnel</vt:lpstr>
      <vt:lpstr>Défendre l’indépendance en contexte de dépendance </vt:lpstr>
      <vt:lpstr>Lutte contre les conflits d’intérêts </vt:lpstr>
      <vt:lpstr>La base transparence-santé</vt:lpstr>
      <vt:lpstr>Un collectif militant au service de la transparence (eurosfordocs)</vt:lpstr>
      <vt:lpstr>Présentation PowerPoint</vt:lpstr>
      <vt:lpstr>Au sein des agences, une gestion des conflits d’intérêts contreproductive ?</vt:lpstr>
      <vt:lpstr>Présentation PowerPoint</vt:lpstr>
      <vt:lpstr>Présentation PowerPoint</vt:lpstr>
      <vt:lpstr>Présentation PowerPoint</vt:lpstr>
      <vt:lpstr>Présentation PowerPoint</vt:lpstr>
      <vt:lpstr>Une marchandise comme une autre 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/>
  <dc:creator>C L</dc:creator>
  <dc:description/>
  <cp:lastModifiedBy>Olivier Louail</cp:lastModifiedBy>
  <cp:revision>25</cp:revision>
  <cp:lastPrinted>2015-01-08T17:21:26Z</cp:lastPrinted>
  <dcterms:created xsi:type="dcterms:W3CDTF">2015-03-08T21:48:02Z</dcterms:created>
  <dcterms:modified xsi:type="dcterms:W3CDTF">2022-02-07T15:42:35Z</dcterms:modified>
  <dc:language>fr-FR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2</vt:i4>
  </property>
  <property fmtid="{D5CDD505-2E9C-101B-9397-08002B2CF9AE}" pid="3" name="PresentationFormat">
    <vt:lpwstr>Affichage à l'écran (4:3)</vt:lpwstr>
  </property>
  <property fmtid="{D5CDD505-2E9C-101B-9397-08002B2CF9AE}" pid="4" name="Slides">
    <vt:i4>34</vt:i4>
  </property>
</Properties>
</file>