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60" r:id="rId3"/>
    <p:sldId id="268" r:id="rId4"/>
    <p:sldId id="261" r:id="rId5"/>
    <p:sldId id="266" r:id="rId6"/>
    <p:sldId id="262" r:id="rId7"/>
    <p:sldId id="264" r:id="rId8"/>
    <p:sldId id="291" r:id="rId9"/>
    <p:sldId id="263" r:id="rId10"/>
    <p:sldId id="273" r:id="rId11"/>
    <p:sldId id="282" r:id="rId12"/>
    <p:sldId id="283" r:id="rId13"/>
    <p:sldId id="284" r:id="rId14"/>
    <p:sldId id="280" r:id="rId15"/>
    <p:sldId id="281" r:id="rId16"/>
    <p:sldId id="285" r:id="rId17"/>
    <p:sldId id="286" r:id="rId18"/>
    <p:sldId id="269" r:id="rId19"/>
    <p:sldId id="287" r:id="rId20"/>
    <p:sldId id="288" r:id="rId21"/>
    <p:sldId id="271" r:id="rId22"/>
    <p:sldId id="272" r:id="rId23"/>
    <p:sldId id="274" r:id="rId24"/>
    <p:sldId id="275" r:id="rId25"/>
    <p:sldId id="276" r:id="rId26"/>
    <p:sldId id="277" r:id="rId27"/>
    <p:sldId id="278" r:id="rId28"/>
    <p:sldId id="279" r:id="rId29"/>
    <p:sldId id="29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2" d="100"/>
          <a:sy n="112" d="100"/>
        </p:scale>
        <p:origin x="438" y="96"/>
      </p:cViewPr>
      <p:guideLst/>
    </p:cSldViewPr>
  </p:slideViewPr>
  <p:notesTextViewPr>
    <p:cViewPr>
      <p:scale>
        <a:sx n="1" d="1"/>
        <a:sy n="1" d="1"/>
      </p:scale>
      <p:origin x="0" y="0"/>
    </p:cViewPr>
  </p:notesTextViewPr>
  <p:notesViewPr>
    <p:cSldViewPr snapToGrid="0">
      <p:cViewPr>
        <p:scale>
          <a:sx n="140" d="100"/>
          <a:sy n="140" d="100"/>
        </p:scale>
        <p:origin x="1536" y="-324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8791D8-69B7-4A77-8BB0-0A478EBA8CF6}" type="datetimeFigureOut">
              <a:rPr lang="fr-FR" smtClean="0"/>
              <a:t>04/02/2022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D7065E-1AFE-4212-9EAA-28BE580BEB0A}" type="slidenum">
              <a:rPr lang="fr-FR" smtClean="0"/>
              <a:t>‹N°›</a:t>
            </a:fld>
            <a:endParaRPr lang="fr-FR"/>
          </a:p>
        </p:txBody>
      </p:sp>
    </p:spTree>
    <p:extLst>
      <p:ext uri="{BB962C8B-B14F-4D97-AF65-F5344CB8AC3E}">
        <p14:creationId xmlns:p14="http://schemas.microsoft.com/office/powerpoint/2010/main" val="3166830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85800" y="4400550"/>
            <a:ext cx="5604468" cy="3718518"/>
          </a:xfrm>
        </p:spPr>
        <p:txBody>
          <a:bodyPr/>
          <a:lstStyle/>
          <a:p>
            <a:pPr algn="just"/>
            <a:r>
              <a:rPr lang="fr-FR" sz="1400" dirty="0"/>
              <a:t>Ces deux caractéristiques des biens publics ont une conséquence : </a:t>
            </a:r>
          </a:p>
          <a:p>
            <a:pPr algn="just"/>
            <a:r>
              <a:rPr lang="fr-FR" sz="1400" dirty="0"/>
              <a:t>Le libre fonctionnement des marchés ne permet généralement pas de les produire en quantité satisfaisante. </a:t>
            </a:r>
          </a:p>
          <a:p>
            <a:pPr algn="just"/>
            <a:r>
              <a:rPr lang="fr-FR" sz="1400" dirty="0"/>
              <a:t>Lorsque  la production de ces biens publics présente un intérêt collectif, mais aucun agent privé n'a intérêt à s'engager dans leur production, dans la mesure où l'impossibilité d'en faire payer l'usage interdit de rentabiliser l'investissement consenti. </a:t>
            </a:r>
          </a:p>
          <a:p>
            <a:pPr algn="just"/>
            <a:r>
              <a:rPr lang="fr-FR" sz="1400" dirty="0"/>
              <a:t>Chaque agent privé a intérêt à adopter un comportement de « passager clandestin » (ou de </a:t>
            </a:r>
            <a:r>
              <a:rPr lang="fr-FR" sz="1400" i="1" dirty="0"/>
              <a:t>free rider</a:t>
            </a:r>
            <a:r>
              <a:rPr lang="fr-FR" sz="1400" dirty="0"/>
              <a:t> dans la terminologie de </a:t>
            </a:r>
            <a:r>
              <a:rPr lang="fr-FR" sz="1400" dirty="0" err="1"/>
              <a:t>Mancur</a:t>
            </a:r>
            <a:r>
              <a:rPr lang="fr-FR" sz="1400" dirty="0"/>
              <a:t> </a:t>
            </a:r>
            <a:r>
              <a:rPr lang="fr-FR" sz="1400" dirty="0" err="1"/>
              <a:t>Olson</a:t>
            </a:r>
            <a:r>
              <a:rPr lang="fr-FR" sz="1400" dirty="0"/>
              <a:t>), c'est-à-dire à attendre que d'autres prennent l'initiative de la production du bien, pour pouvoir ensuite en bénéficier, sans supporter aucun coût. Dans ces conditions, il existe une forte probabilité que le bien ne soit pas produit, ou le soit en quantité inadéquate. </a:t>
            </a:r>
          </a:p>
          <a:p>
            <a:pPr algn="just"/>
            <a:endParaRPr lang="fr-FR" sz="1400" dirty="0"/>
          </a:p>
        </p:txBody>
      </p:sp>
      <p:sp>
        <p:nvSpPr>
          <p:cNvPr id="4" name="Espace réservé du numéro de diapositive 3"/>
          <p:cNvSpPr>
            <a:spLocks noGrp="1"/>
          </p:cNvSpPr>
          <p:nvPr>
            <p:ph type="sldNum" sz="quarter" idx="10"/>
          </p:nvPr>
        </p:nvSpPr>
        <p:spPr/>
        <p:txBody>
          <a:bodyPr/>
          <a:lstStyle/>
          <a:p>
            <a:fld id="{38D7065E-1AFE-4212-9EAA-28BE580BEB0A}" type="slidenum">
              <a:rPr lang="fr-FR" smtClean="0"/>
              <a:t>4</a:t>
            </a:fld>
            <a:endParaRPr lang="fr-FR"/>
          </a:p>
        </p:txBody>
      </p:sp>
    </p:spTree>
    <p:extLst>
      <p:ext uri="{BB962C8B-B14F-4D97-AF65-F5344CB8AC3E}">
        <p14:creationId xmlns:p14="http://schemas.microsoft.com/office/powerpoint/2010/main" val="2552198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1375" y="1314450"/>
            <a:ext cx="5486400" cy="3086100"/>
          </a:xfrm>
        </p:spPr>
      </p:sp>
      <p:sp>
        <p:nvSpPr>
          <p:cNvPr id="3" name="Espace réservé des notes 2"/>
          <p:cNvSpPr>
            <a:spLocks noGrp="1"/>
          </p:cNvSpPr>
          <p:nvPr>
            <p:ph type="body" idx="1"/>
          </p:nvPr>
        </p:nvSpPr>
        <p:spPr>
          <a:xfrm>
            <a:off x="685800" y="4400550"/>
            <a:ext cx="5604468" cy="3718518"/>
          </a:xfrm>
        </p:spPr>
        <p:txBody>
          <a:bodyPr/>
          <a:lstStyle/>
          <a:p>
            <a:pPr algn="just"/>
            <a:r>
              <a:rPr lang="fr-FR" sz="1400" dirty="0"/>
              <a:t>Les choix faits par les individus peuvent s’avérer en conflit avec leur bien-être, ce qui par construction est impossible dans l’approche néo-classique (dans laquelle le bien-être est défini à partir des préférences des individus déduites de leur choix -principe des préférences révélées-).</a:t>
            </a:r>
          </a:p>
        </p:txBody>
      </p:sp>
      <p:sp>
        <p:nvSpPr>
          <p:cNvPr id="4" name="Espace réservé du numéro de diapositive 3"/>
          <p:cNvSpPr>
            <a:spLocks noGrp="1"/>
          </p:cNvSpPr>
          <p:nvPr>
            <p:ph type="sldNum" sz="quarter" idx="10"/>
          </p:nvPr>
        </p:nvSpPr>
        <p:spPr/>
        <p:txBody>
          <a:bodyPr/>
          <a:lstStyle/>
          <a:p>
            <a:fld id="{38D7065E-1AFE-4212-9EAA-28BE580BEB0A}" type="slidenum">
              <a:rPr lang="fr-FR" smtClean="0"/>
              <a:t>6</a:t>
            </a:fld>
            <a:endParaRPr lang="fr-FR"/>
          </a:p>
        </p:txBody>
      </p:sp>
    </p:spTree>
    <p:extLst>
      <p:ext uri="{BB962C8B-B14F-4D97-AF65-F5344CB8AC3E}">
        <p14:creationId xmlns:p14="http://schemas.microsoft.com/office/powerpoint/2010/main" val="2329664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propriété est perçue comme un faisceau de droits dont les attributs peuvent être partagés et distribués. </a:t>
            </a:r>
          </a:p>
          <a:p>
            <a:r>
              <a:rPr lang="fr-FR" dirty="0"/>
              <a:t>Le titulaire du droit d’aliéner un bien ou d’en faire une ressource commune peut être contraint d’en faire commerce peut être contraint par le respect des droits d’accès et d’usage définis et partagés</a:t>
            </a:r>
          </a:p>
          <a:p>
            <a:endParaRPr lang="fr-FR" dirty="0"/>
          </a:p>
          <a:p>
            <a:r>
              <a:rPr lang="fr-FR" b="1" dirty="0">
                <a:solidFill>
                  <a:srgbClr val="FF0000"/>
                </a:solidFill>
              </a:rPr>
              <a:t>A rajouter à la fin</a:t>
            </a:r>
          </a:p>
          <a:p>
            <a:endParaRPr lang="fr-FR" dirty="0"/>
          </a:p>
          <a:p>
            <a:r>
              <a:rPr lang="fr-FR" dirty="0"/>
              <a:t>Un Commun est au carrefour de ces trois choses : c’est une relation sociale entre individus ou groupes d’individus autour d’une ressource et un système de gouvernance qui permet la reproduction et de développement de cette ressource </a:t>
            </a:r>
          </a:p>
          <a:p>
            <a:endParaRPr lang="fr-FR" dirty="0"/>
          </a:p>
        </p:txBody>
      </p:sp>
      <p:sp>
        <p:nvSpPr>
          <p:cNvPr id="4" name="Espace réservé du numéro de diapositive 3"/>
          <p:cNvSpPr>
            <a:spLocks noGrp="1"/>
          </p:cNvSpPr>
          <p:nvPr>
            <p:ph type="sldNum" sz="quarter" idx="10"/>
          </p:nvPr>
        </p:nvSpPr>
        <p:spPr/>
        <p:txBody>
          <a:bodyPr/>
          <a:lstStyle/>
          <a:p>
            <a:fld id="{38D7065E-1AFE-4212-9EAA-28BE580BEB0A}" type="slidenum">
              <a:rPr lang="fr-FR" smtClean="0"/>
              <a:t>10</a:t>
            </a:fld>
            <a:endParaRPr lang="fr-FR"/>
          </a:p>
        </p:txBody>
      </p:sp>
    </p:spTree>
    <p:extLst>
      <p:ext uri="{BB962C8B-B14F-4D97-AF65-F5344CB8AC3E}">
        <p14:creationId xmlns:p14="http://schemas.microsoft.com/office/powerpoint/2010/main" val="2763342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Parler de Communs sociaux peut être incongru comme tout Commun est social par construction. Il n’existe pas de Commun qui ne soit assis sur une construction institutionnelle qui assure l’accès à la ressource partagée, sa gouvernance et la reproduction de cette ressource à long terme.</a:t>
            </a:r>
          </a:p>
          <a:p>
            <a:endParaRPr lang="fr-FR" dirty="0"/>
          </a:p>
          <a:p>
            <a:r>
              <a:rPr lang="fr-FR" dirty="0"/>
              <a:t>Ces Commun sociaux concernent alors des domaines qui couvrent la reproduction des sociétés humaines et notamment la Santé. Ces domaines sont ceux dans lesquels l’Etat a choisi ou s’est trouvé contraint d’agir soit dans l’offre soit dans la régulation des services concernés.</a:t>
            </a:r>
          </a:p>
        </p:txBody>
      </p:sp>
      <p:sp>
        <p:nvSpPr>
          <p:cNvPr id="4" name="Espace réservé du numéro de diapositive 3"/>
          <p:cNvSpPr>
            <a:spLocks noGrp="1"/>
          </p:cNvSpPr>
          <p:nvPr>
            <p:ph type="sldNum" sz="quarter" idx="10"/>
          </p:nvPr>
        </p:nvSpPr>
        <p:spPr/>
        <p:txBody>
          <a:bodyPr/>
          <a:lstStyle/>
          <a:p>
            <a:fld id="{38D7065E-1AFE-4212-9EAA-28BE580BEB0A}" type="slidenum">
              <a:rPr lang="fr-FR" smtClean="0"/>
              <a:t>11</a:t>
            </a:fld>
            <a:endParaRPr lang="fr-FR"/>
          </a:p>
        </p:txBody>
      </p:sp>
    </p:spTree>
    <p:extLst>
      <p:ext uri="{BB962C8B-B14F-4D97-AF65-F5344CB8AC3E}">
        <p14:creationId xmlns:p14="http://schemas.microsoft.com/office/powerpoint/2010/main" val="895342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Sur le point 2. </a:t>
            </a:r>
          </a:p>
          <a:p>
            <a:r>
              <a:rPr lang="fr-FR" dirty="0"/>
              <a:t>De </a:t>
            </a:r>
            <a:r>
              <a:rPr lang="fr-FR" dirty="0" err="1"/>
              <a:t>Brunhoff</a:t>
            </a:r>
            <a:r>
              <a:rPr lang="fr-FR" dirty="0"/>
              <a:t> : la reproduction longue concerne ce qui à trait à la reproduction de la force de travail sociale et qui n’est pas couvert par le travail direct.</a:t>
            </a:r>
          </a:p>
          <a:p>
            <a:endParaRPr lang="fr-FR" dirty="0"/>
          </a:p>
          <a:p>
            <a:r>
              <a:rPr lang="fr-FR" dirty="0"/>
              <a:t>Sur le point 3.</a:t>
            </a:r>
          </a:p>
          <a:p>
            <a:r>
              <a:rPr lang="fr-FR" dirty="0"/>
              <a:t>Comme la fourniture et la délivrance de services fournis aux usagers qui exigent la mise en place et l’entretien de lourdes infrastructures (école, hôpitaux </a:t>
            </a:r>
            <a:r>
              <a:rPr lang="fr-FR" dirty="0" err="1"/>
              <a:t>etc</a:t>
            </a:r>
            <a:r>
              <a:rPr lang="fr-FR" dirty="0"/>
              <a:t>). </a:t>
            </a:r>
          </a:p>
          <a:p>
            <a:r>
              <a:rPr lang="fr-FR" dirty="0"/>
              <a:t>Ces services peuvent être fournis par des entités multiples qui relèvent de l’Etat ou du secteur privé (lucratif ou non).</a:t>
            </a:r>
          </a:p>
          <a:p>
            <a:endParaRPr lang="fr-FR" dirty="0"/>
          </a:p>
        </p:txBody>
      </p:sp>
      <p:sp>
        <p:nvSpPr>
          <p:cNvPr id="4" name="Espace réservé du numéro de diapositive 3"/>
          <p:cNvSpPr>
            <a:spLocks noGrp="1"/>
          </p:cNvSpPr>
          <p:nvPr>
            <p:ph type="sldNum" sz="quarter" idx="10"/>
          </p:nvPr>
        </p:nvSpPr>
        <p:spPr/>
        <p:txBody>
          <a:bodyPr/>
          <a:lstStyle/>
          <a:p>
            <a:fld id="{38D7065E-1AFE-4212-9EAA-28BE580BEB0A}" type="slidenum">
              <a:rPr lang="fr-FR" smtClean="0"/>
              <a:t>12</a:t>
            </a:fld>
            <a:endParaRPr lang="fr-FR"/>
          </a:p>
        </p:txBody>
      </p:sp>
    </p:spTree>
    <p:extLst>
      <p:ext uri="{BB962C8B-B14F-4D97-AF65-F5344CB8AC3E}">
        <p14:creationId xmlns:p14="http://schemas.microsoft.com/office/powerpoint/2010/main" val="3717490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L’emboitement et le recouvrement de ces différents services aboutissent à ce que soit garantie à tous et à chacun une couverture optimale contre le risque ou une affection lorsqu’elle survient. </a:t>
            </a:r>
          </a:p>
          <a:p>
            <a:r>
              <a:rPr lang="fr-FR" dirty="0"/>
              <a:t>Mais ces 4 services souffrent : </a:t>
            </a:r>
          </a:p>
          <a:p>
            <a:pPr marL="228600" indent="-228600">
              <a:buAutoNum type="arabicPeriod"/>
            </a:pPr>
            <a:r>
              <a:rPr lang="fr-FR" dirty="0"/>
              <a:t>Développement des complémentaires,</a:t>
            </a:r>
          </a:p>
          <a:p>
            <a:pPr marL="228600" indent="-228600">
              <a:buAutoNum type="arabicPeriod"/>
            </a:pPr>
            <a:r>
              <a:rPr lang="fr-FR" dirty="0"/>
              <a:t>Développement du secteur 2 et désert médicaux</a:t>
            </a:r>
          </a:p>
          <a:p>
            <a:pPr marL="228600" indent="-228600">
              <a:buAutoNum type="arabicPeriod"/>
            </a:pPr>
            <a:r>
              <a:rPr lang="fr-FR" dirty="0"/>
              <a:t>Sous financement de l’hôpital public et concurrence du secteur privé lucratif</a:t>
            </a:r>
          </a:p>
          <a:p>
            <a:pPr marL="228600" indent="-228600">
              <a:buAutoNum type="arabicPeriod"/>
            </a:pPr>
            <a:r>
              <a:rPr lang="fr-FR" dirty="0"/>
              <a:t>Sous estimé et sous développé en France</a:t>
            </a:r>
          </a:p>
          <a:p>
            <a:pPr marL="228600" indent="-228600">
              <a:buAutoNum type="arabicPeriod"/>
            </a:pPr>
            <a:endParaRPr lang="fr-FR" dirty="0"/>
          </a:p>
        </p:txBody>
      </p:sp>
      <p:sp>
        <p:nvSpPr>
          <p:cNvPr id="4" name="Espace réservé du numéro de diapositive 3"/>
          <p:cNvSpPr>
            <a:spLocks noGrp="1"/>
          </p:cNvSpPr>
          <p:nvPr>
            <p:ph type="sldNum" sz="quarter" idx="10"/>
          </p:nvPr>
        </p:nvSpPr>
        <p:spPr/>
        <p:txBody>
          <a:bodyPr/>
          <a:lstStyle/>
          <a:p>
            <a:fld id="{38D7065E-1AFE-4212-9EAA-28BE580BEB0A}" type="slidenum">
              <a:rPr lang="fr-FR" smtClean="0"/>
              <a:t>14</a:t>
            </a:fld>
            <a:endParaRPr lang="fr-FR"/>
          </a:p>
        </p:txBody>
      </p:sp>
    </p:spTree>
    <p:extLst>
      <p:ext uri="{BB962C8B-B14F-4D97-AF65-F5344CB8AC3E}">
        <p14:creationId xmlns:p14="http://schemas.microsoft.com/office/powerpoint/2010/main" val="1454956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85800" y="4400549"/>
            <a:ext cx="5486400" cy="3818165"/>
          </a:xfrm>
        </p:spPr>
        <p:txBody>
          <a:bodyPr/>
          <a:lstStyle/>
          <a:p>
            <a:r>
              <a:rPr lang="fr-FR" dirty="0"/>
              <a:t>Le rythme de croissance de la CSBM se réduit dès le début des années 1980, en particulier celui des soins hospitaliers.</a:t>
            </a:r>
          </a:p>
          <a:p>
            <a:r>
              <a:rPr lang="fr-FR" dirty="0"/>
              <a:t>– l’axe principal du plan Séguin (1986) consiste à limiter l’exonération du ticket</a:t>
            </a:r>
          </a:p>
          <a:p>
            <a:r>
              <a:rPr lang="fr-FR" dirty="0"/>
              <a:t>modérateur aux seules dépenses liées aux affections de longue durée (ALD)</a:t>
            </a:r>
            <a:r>
              <a:rPr lang="fr-FR" b="1" dirty="0"/>
              <a:t>; </a:t>
            </a:r>
            <a:endParaRPr lang="fr-FR" dirty="0"/>
          </a:p>
          <a:p>
            <a:r>
              <a:rPr lang="fr-FR" dirty="0"/>
              <a:t>– la première LFSS, pour l’année 1997,fixe pour la première fois des objectifs</a:t>
            </a:r>
          </a:p>
          <a:p>
            <a:r>
              <a:rPr lang="fr-FR" dirty="0"/>
              <a:t>nationaux de progression des dépenses d’assurance maladie (mise en place de</a:t>
            </a:r>
          </a:p>
          <a:p>
            <a:r>
              <a:rPr lang="fr-FR" dirty="0"/>
              <a:t>l’ONDAM) ;</a:t>
            </a:r>
          </a:p>
          <a:p>
            <a:r>
              <a:rPr lang="fr-FR" dirty="0"/>
              <a:t>– diverses mesures d’économie sont mises en œuvre à partir de 2005, parmi</a:t>
            </a:r>
          </a:p>
          <a:p>
            <a:r>
              <a:rPr lang="fr-FR" dirty="0"/>
              <a:t>lesquelles les participations forfaitaires, les franchises, la création du parcours de</a:t>
            </a:r>
          </a:p>
          <a:p>
            <a:r>
              <a:rPr lang="fr-FR" dirty="0"/>
              <a:t>soins coordonnés ou encore le déremboursement et les baisses de prix de</a:t>
            </a:r>
          </a:p>
          <a:p>
            <a:r>
              <a:rPr lang="fr-FR" dirty="0"/>
              <a:t>certains médicaments.</a:t>
            </a:r>
          </a:p>
          <a:p>
            <a:r>
              <a:rPr lang="fr-FR" dirty="0"/>
              <a:t>Ainsi, la part des dépenses de santé dans le PIB stagne entre 1986 et 1988, puis recule entre 1995 et 2000 et entre 2004 et 2007. À l’inverse, les périodes de dégradation de la croissance économique (1993, début des années 2000, 2009) provoquent des ressauts de la CSBM dans le PIB. Au total, elle progresse de 2,0 points entre 1985 et 2015. La dépense hospitalière ralentit entre 1985 et 2005, sous les effets graduels de l’instauration de la dotation globale hospitalière (en 1984). Aussi la dépense hospitalière voit sa progression diminuer de 7,4 % en 1985 à 3,9 % en 2005. </a:t>
            </a:r>
          </a:p>
        </p:txBody>
      </p:sp>
      <p:sp>
        <p:nvSpPr>
          <p:cNvPr id="4" name="Espace réservé du numéro de diapositive 3"/>
          <p:cNvSpPr>
            <a:spLocks noGrp="1"/>
          </p:cNvSpPr>
          <p:nvPr>
            <p:ph type="sldNum" sz="quarter" idx="10"/>
          </p:nvPr>
        </p:nvSpPr>
        <p:spPr/>
        <p:txBody>
          <a:bodyPr/>
          <a:lstStyle/>
          <a:p>
            <a:fld id="{38D7065E-1AFE-4212-9EAA-28BE580BEB0A}" type="slidenum">
              <a:rPr lang="fr-FR" smtClean="0"/>
              <a:t>19</a:t>
            </a:fld>
            <a:endParaRPr lang="fr-FR"/>
          </a:p>
        </p:txBody>
      </p:sp>
    </p:spTree>
    <p:extLst>
      <p:ext uri="{BB962C8B-B14F-4D97-AF65-F5344CB8AC3E}">
        <p14:creationId xmlns:p14="http://schemas.microsoft.com/office/powerpoint/2010/main" val="2782254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38D7065E-1AFE-4212-9EAA-28BE580BEB0A}" type="slidenum">
              <a:rPr lang="fr-FR" smtClean="0"/>
              <a:t>20</a:t>
            </a:fld>
            <a:endParaRPr lang="fr-FR"/>
          </a:p>
        </p:txBody>
      </p:sp>
    </p:spTree>
    <p:extLst>
      <p:ext uri="{BB962C8B-B14F-4D97-AF65-F5344CB8AC3E}">
        <p14:creationId xmlns:p14="http://schemas.microsoft.com/office/powerpoint/2010/main" val="393456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fr-FR"/>
              <a:t>Modifiez le style du titre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701BC341-3A3F-417E-B8D6-218476613FDE}" type="datetime1">
              <a:rPr lang="en-US" smtClean="0"/>
              <a:t>2/4/2022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r>
              <a:rPr lang="fr-FR"/>
              <a:t>Présentation Nathalie Coutinet, Stage APSES janvier 2022 </a:t>
            </a:r>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E646979-0A0D-41ED-BF89-FAB1959229EB}" type="datetime1">
              <a:rPr lang="en-US" smtClean="0"/>
              <a:t>2/4/2022</a:t>
            </a:fld>
            <a:endParaRPr lang="en-US" dirty="0"/>
          </a:p>
        </p:txBody>
      </p:sp>
      <p:sp>
        <p:nvSpPr>
          <p:cNvPr id="5" name="Footer Placeholder 4"/>
          <p:cNvSpPr>
            <a:spLocks noGrp="1"/>
          </p:cNvSpPr>
          <p:nvPr>
            <p:ph type="ftr" sz="quarter" idx="11"/>
          </p:nvPr>
        </p:nvSpPr>
        <p:spPr/>
        <p:txBody>
          <a:bodyPr/>
          <a:lstStyle/>
          <a:p>
            <a:r>
              <a:rPr lang="fr-FR"/>
              <a:t>Présentation Nathalie Coutinet, Stage APSES janvier 2022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B6ED19C2-053E-4424-8AC2-27EE9516E57C}" type="datetime1">
              <a:rPr lang="en-US" smtClean="0"/>
              <a:t>2/4/2022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r>
              <a:rPr lang="fr-FR"/>
              <a:t>Présentation Nathalie Coutinet, Stage APSES janvier 2022 </a:t>
            </a:r>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fr-FR"/>
              <a:t>Modifiez le style du titre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524F30F-5165-4306-A583-25157960B53F}" type="datetime1">
              <a:rPr lang="en-US" smtClean="0"/>
              <a:t>2/4/2022</a:t>
            </a:fld>
            <a:endParaRPr lang="en-US" dirty="0"/>
          </a:p>
        </p:txBody>
      </p:sp>
      <p:sp>
        <p:nvSpPr>
          <p:cNvPr id="5" name="Footer Placeholder 4"/>
          <p:cNvSpPr>
            <a:spLocks noGrp="1"/>
          </p:cNvSpPr>
          <p:nvPr>
            <p:ph type="ftr" sz="quarter" idx="11"/>
          </p:nvPr>
        </p:nvSpPr>
        <p:spPr/>
        <p:txBody>
          <a:bodyPr/>
          <a:lstStyle/>
          <a:p>
            <a:r>
              <a:rPr lang="fr-FR"/>
              <a:t>Présentation Nathalie Coutinet, Stage APSES janvier 2022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fr-FR"/>
              <a:t>Modifiez le style du titre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a:xfrm>
            <a:off x="804672" y="320040"/>
            <a:ext cx="3657600" cy="320040"/>
          </a:xfrm>
        </p:spPr>
        <p:txBody>
          <a:bodyPr/>
          <a:lstStyle/>
          <a:p>
            <a:fld id="{31F7CBC2-6FE9-4BC9-AC2B-A2C67389D595}" type="datetime1">
              <a:rPr lang="en-US" smtClean="0"/>
              <a:t>2/4/2022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r>
              <a:rPr lang="fr-FR"/>
              <a:t>Présentation Nathalie Coutinet, Stage APSES janvier 2022 </a:t>
            </a:r>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fr-FR"/>
              <a:t>Modifiez le style du titre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1615230F-CD85-4EDB-981B-6B6D15D1F3A8}" type="datetime1">
              <a:rPr lang="en-US" smtClean="0"/>
              <a:t>2/4/2022</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r>
              <a:rPr lang="fr-FR"/>
              <a:t>Présentation Nathalie Coutinet, Stage APSES janvier 2022 </a:t>
            </a:r>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fr-FR"/>
              <a:t>Modifiez le style du titre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5125305" y="1488985"/>
            <a:ext cx="6264350" cy="169685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118447" y="4351687"/>
            <a:ext cx="6265588" cy="17040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FC7658A6-0B81-4AE8-BF5B-5E4D68384A35}" type="datetime1">
              <a:rPr lang="en-US" smtClean="0"/>
              <a:t>2/4/2022</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r>
              <a:rPr lang="fr-FR"/>
              <a:t>Présentation Nathalie Coutinet, Stage APSES janvier 2022 </a:t>
            </a:r>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08A55DC2-9E6D-49C6-AC30-2E6B47A2A5A0}" type="datetime1">
              <a:rPr lang="en-US" smtClean="0"/>
              <a:t>2/4/2022</a:t>
            </a:fld>
            <a:endParaRPr lang="en-US" dirty="0"/>
          </a:p>
        </p:txBody>
      </p:sp>
      <p:sp>
        <p:nvSpPr>
          <p:cNvPr id="4" name="Footer Placeholder 3"/>
          <p:cNvSpPr>
            <a:spLocks noGrp="1"/>
          </p:cNvSpPr>
          <p:nvPr>
            <p:ph type="ftr" sz="quarter" idx="11"/>
          </p:nvPr>
        </p:nvSpPr>
        <p:spPr/>
        <p:txBody>
          <a:bodyPr/>
          <a:lstStyle/>
          <a:p>
            <a:r>
              <a:rPr lang="fr-FR"/>
              <a:t>Présentation Nathalie Coutinet, Stage APSES janvier 2022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0D3A6EB2-E069-4197-B507-B48BE389194F}" type="datetime1">
              <a:rPr lang="en-US" smtClean="0"/>
              <a:t>2/4/2022</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r>
              <a:rPr lang="fr-FR"/>
              <a:t>Présentation Nathalie Coutinet, Stage APSES janvier 2022 </a:t>
            </a:r>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fr-FR"/>
              <a:t>Modifiez le style du titre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E845669-2400-476C-A13D-0A6EAFD7C7AB}" type="datetime1">
              <a:rPr lang="en-US" smtClean="0"/>
              <a:t>2/4/2022</a:t>
            </a:fld>
            <a:endParaRPr lang="en-US" dirty="0"/>
          </a:p>
        </p:txBody>
      </p:sp>
      <p:sp>
        <p:nvSpPr>
          <p:cNvPr id="6" name="Footer Placeholder 5"/>
          <p:cNvSpPr>
            <a:spLocks noGrp="1"/>
          </p:cNvSpPr>
          <p:nvPr>
            <p:ph type="ftr" sz="quarter" idx="11"/>
          </p:nvPr>
        </p:nvSpPr>
        <p:spPr/>
        <p:txBody>
          <a:bodyPr/>
          <a:lstStyle/>
          <a:p>
            <a:r>
              <a:rPr lang="fr-FR"/>
              <a:t>Présentation Nathalie Coutinet, Stage APSES janvier 2022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fr-FR"/>
              <a:t>Modifiez le style du titre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a:xfrm>
            <a:off x="804672" y="320040"/>
            <a:ext cx="3657600" cy="320040"/>
          </a:xfrm>
        </p:spPr>
        <p:txBody>
          <a:bodyPr/>
          <a:lstStyle/>
          <a:p>
            <a:fld id="{4D45D7D0-C779-4460-B9FF-4335041E7837}" type="datetime1">
              <a:rPr lang="en-US" smtClean="0"/>
              <a:t>2/4/2022</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r>
              <a:rPr lang="fr-FR"/>
              <a:t>Présentation Nathalie Coutinet, Stage APSES janvier 2022 </a:t>
            </a:r>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9E9629B-374D-49EB-B7DF-ED30DA397729}" type="datetime1">
              <a:rPr lang="en-US" smtClean="0"/>
              <a:t>2/4/2022</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fr-FR"/>
              <a:t>Présentation Nathalie Coutinet, Stage APSES janvier 2022 </a:t>
            </a:r>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La santé entre bien public et bien privé</a:t>
            </a:r>
          </a:p>
        </p:txBody>
      </p:sp>
      <p:sp>
        <p:nvSpPr>
          <p:cNvPr id="3" name="Sous-titre 2"/>
          <p:cNvSpPr>
            <a:spLocks noGrp="1"/>
          </p:cNvSpPr>
          <p:nvPr>
            <p:ph type="subTitle" idx="1"/>
          </p:nvPr>
        </p:nvSpPr>
        <p:spPr>
          <a:xfrm>
            <a:off x="1759237" y="4341412"/>
            <a:ext cx="8673427" cy="580445"/>
          </a:xfrm>
        </p:spPr>
        <p:txBody>
          <a:bodyPr/>
          <a:lstStyle/>
          <a:p>
            <a:r>
              <a:rPr lang="fr-FR" dirty="0"/>
              <a:t>N Coutinet, Université Sorbonne Paris Nord, CEPN UMR-CNRS 7234 </a:t>
            </a:r>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4206425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santé, un bien commun ? </a:t>
            </a:r>
          </a:p>
        </p:txBody>
      </p:sp>
      <p:sp>
        <p:nvSpPr>
          <p:cNvPr id="3" name="Espace réservé du contenu 2"/>
          <p:cNvSpPr>
            <a:spLocks noGrp="1"/>
          </p:cNvSpPr>
          <p:nvPr>
            <p:ph idx="1"/>
          </p:nvPr>
        </p:nvSpPr>
        <p:spPr>
          <a:xfrm>
            <a:off x="4921857" y="333955"/>
            <a:ext cx="6478463" cy="5717853"/>
          </a:xfrm>
        </p:spPr>
        <p:txBody>
          <a:bodyPr>
            <a:normAutofit/>
          </a:bodyPr>
          <a:lstStyle/>
          <a:p>
            <a:r>
              <a:rPr lang="fr-FR" dirty="0" err="1"/>
              <a:t>Ostrom</a:t>
            </a:r>
            <a:r>
              <a:rPr lang="fr-FR" dirty="0"/>
              <a:t> (1990) : </a:t>
            </a:r>
            <a:r>
              <a:rPr lang="fr-FR" b="1" dirty="0"/>
              <a:t>Commun et Bien commun </a:t>
            </a:r>
            <a:r>
              <a:rPr lang="fr-FR" dirty="0"/>
              <a:t>permettent de repenser les conditions dans lesquelles les individus peuvent à la fois disposer et jouir d’une ressource tout en la préservant.</a:t>
            </a:r>
          </a:p>
          <a:p>
            <a:r>
              <a:rPr lang="fr-FR" dirty="0"/>
              <a:t>Un </a:t>
            </a:r>
            <a:r>
              <a:rPr lang="fr-FR" b="1" dirty="0"/>
              <a:t>Bien commun est un réservoir commun de ressources matérielles ou immatérielles </a:t>
            </a:r>
            <a:r>
              <a:rPr lang="fr-FR" dirty="0"/>
              <a:t>(une forêt, un océan, le climat). Un Bien commun ne dispose pas d’une gouvernance permettant d’assurer sa préservation et son intégrité.</a:t>
            </a:r>
          </a:p>
          <a:p>
            <a:r>
              <a:rPr lang="fr-FR" dirty="0"/>
              <a:t>Un </a:t>
            </a:r>
            <a:r>
              <a:rPr lang="fr-FR" b="1" dirty="0"/>
              <a:t>Commun est  constitué de 3 éléments </a:t>
            </a:r>
            <a:r>
              <a:rPr lang="fr-FR" dirty="0"/>
              <a:t>(</a:t>
            </a:r>
            <a:r>
              <a:rPr lang="fr-FR" dirty="0" err="1"/>
              <a:t>Coriat</a:t>
            </a:r>
            <a:r>
              <a:rPr lang="fr-FR" dirty="0"/>
              <a:t> 2020):</a:t>
            </a:r>
          </a:p>
          <a:p>
            <a:pPr lvl="1"/>
            <a:r>
              <a:rPr lang="fr-FR" dirty="0"/>
              <a:t>Une ressource,</a:t>
            </a:r>
          </a:p>
          <a:p>
            <a:pPr lvl="1"/>
            <a:r>
              <a:rPr lang="fr-FR" dirty="0"/>
              <a:t>Un système de relations sociales et de droits de propriété sur cette ressource (droits d’usage, droits d’aliénation, droits d’exploitation etc.),</a:t>
            </a:r>
          </a:p>
          <a:p>
            <a:pPr lvl="1"/>
            <a:r>
              <a:rPr lang="fr-FR" dirty="0"/>
              <a:t>Un mode de gouvernance de cette ressource qui détermine les droits d’usage, d’aliénation etc. </a:t>
            </a:r>
          </a:p>
          <a:p>
            <a:pPr marL="457200" lvl="1" indent="0">
              <a:buNone/>
            </a:pPr>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197952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santé, un bien commun  </a:t>
            </a:r>
          </a:p>
        </p:txBody>
      </p:sp>
      <p:sp>
        <p:nvSpPr>
          <p:cNvPr id="3" name="Espace réservé du contenu 2"/>
          <p:cNvSpPr>
            <a:spLocks noGrp="1"/>
          </p:cNvSpPr>
          <p:nvPr>
            <p:ph idx="1"/>
          </p:nvPr>
        </p:nvSpPr>
        <p:spPr>
          <a:xfrm>
            <a:off x="4699221" y="310101"/>
            <a:ext cx="6701099" cy="5741707"/>
          </a:xfrm>
        </p:spPr>
        <p:txBody>
          <a:bodyPr>
            <a:normAutofit fontScale="92500" lnSpcReduction="10000"/>
          </a:bodyPr>
          <a:lstStyle/>
          <a:p>
            <a:r>
              <a:rPr lang="fr-FR" dirty="0"/>
              <a:t>Les </a:t>
            </a:r>
            <a:r>
              <a:rPr lang="fr-FR" b="1" dirty="0"/>
              <a:t>Biens communs </a:t>
            </a:r>
            <a:r>
              <a:rPr lang="fr-FR" dirty="0"/>
              <a:t>ne sont pas uniquement naturels.</a:t>
            </a:r>
          </a:p>
          <a:p>
            <a:r>
              <a:rPr lang="fr-FR" dirty="0"/>
              <a:t> Les </a:t>
            </a:r>
            <a:r>
              <a:rPr lang="fr-FR" b="1" dirty="0"/>
              <a:t>Biens communs </a:t>
            </a:r>
            <a:r>
              <a:rPr lang="fr-FR" dirty="0"/>
              <a:t>peuvent être rattachés aux </a:t>
            </a:r>
            <a:r>
              <a:rPr lang="fr-FR" b="1" dirty="0"/>
              <a:t>droits fondamentaux de la personne</a:t>
            </a:r>
            <a:r>
              <a:rPr lang="fr-FR" dirty="0"/>
              <a:t>. Cela élargit le domaine et l’extension possible de leur déploiement. </a:t>
            </a:r>
          </a:p>
          <a:p>
            <a:r>
              <a:rPr lang="fr-FR" dirty="0"/>
              <a:t>Les droits sociaux proclamés par la Déclaration universelle des droits de l’homme (ONU, 1948) : </a:t>
            </a:r>
          </a:p>
          <a:p>
            <a:pPr lvl="1"/>
            <a:r>
              <a:rPr lang="fr-FR" b="1" dirty="0"/>
              <a:t>Article 25 (</a:t>
            </a:r>
            <a:r>
              <a:rPr lang="fr-FR" dirty="0"/>
              <a:t>1.) Toute personne a droit à un niveau de vie suffisant pour assurer sa santé, son bien-être et ceux de sa famille, notamment pour l'alimentation, l'habillement, le logement, les </a:t>
            </a:r>
            <a:r>
              <a:rPr lang="fr-FR" b="1" dirty="0"/>
              <a:t>soins médicaux </a:t>
            </a:r>
            <a:r>
              <a:rPr lang="fr-FR" dirty="0"/>
              <a:t>ainsi que pour les services sociaux nécessaires ; elle a droit à la sécurité en cas de chômage, de maladie, d'invalidité, de veuvage, de vieillesse ou dans les autres cas de perte de ses moyens de subsistance par suite de circonstances indépendantes de sa volonté. </a:t>
            </a:r>
          </a:p>
          <a:p>
            <a:r>
              <a:rPr lang="fr-FR" dirty="0"/>
              <a:t> Les droits à la santé, à l ’éducation à une alimentation suffisante peuvent être considérés comme des Biens communs. </a:t>
            </a:r>
          </a:p>
          <a:p>
            <a:r>
              <a:rPr lang="fr-FR" dirty="0"/>
              <a:t>Les </a:t>
            </a:r>
            <a:r>
              <a:rPr lang="fr-FR" b="1" dirty="0"/>
              <a:t>Communs sociaux </a:t>
            </a:r>
            <a:r>
              <a:rPr lang="fr-FR" dirty="0"/>
              <a:t>(</a:t>
            </a:r>
            <a:r>
              <a:rPr lang="fr-FR" dirty="0" err="1"/>
              <a:t>Coriat</a:t>
            </a:r>
            <a:r>
              <a:rPr lang="fr-FR" dirty="0"/>
              <a:t>, 2020) sont des communs qui ont trait à des questions sociales. </a:t>
            </a:r>
          </a:p>
          <a:p>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1540933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sa	</a:t>
            </a:r>
            <a:r>
              <a:rPr lang="fr-FR" dirty="0" err="1"/>
              <a:t>nté</a:t>
            </a:r>
            <a:r>
              <a:rPr lang="fr-FR" dirty="0"/>
              <a:t>, un Commun social?</a:t>
            </a:r>
          </a:p>
        </p:txBody>
      </p:sp>
      <p:sp>
        <p:nvSpPr>
          <p:cNvPr id="3" name="Espace réservé du contenu 2"/>
          <p:cNvSpPr>
            <a:spLocks noGrp="1"/>
          </p:cNvSpPr>
          <p:nvPr>
            <p:ph idx="1"/>
          </p:nvPr>
        </p:nvSpPr>
        <p:spPr/>
        <p:txBody>
          <a:bodyPr/>
          <a:lstStyle/>
          <a:p>
            <a:r>
              <a:rPr lang="fr-FR" dirty="0"/>
              <a:t>Selon </a:t>
            </a:r>
            <a:r>
              <a:rPr lang="fr-FR" dirty="0" err="1"/>
              <a:t>Coriat</a:t>
            </a:r>
            <a:r>
              <a:rPr lang="fr-FR" dirty="0"/>
              <a:t> (2020) un </a:t>
            </a:r>
            <a:r>
              <a:rPr lang="fr-FR" b="1" dirty="0"/>
              <a:t>Commun social possède les 3 caractéristiques suivantes </a:t>
            </a:r>
            <a:r>
              <a:rPr lang="fr-FR" dirty="0"/>
              <a:t>: </a:t>
            </a:r>
          </a:p>
          <a:p>
            <a:pPr lvl="1"/>
            <a:r>
              <a:rPr lang="fr-FR" dirty="0"/>
              <a:t>1. Il porte sur des objets dont le support est constitué par des ‘services’, des ‘échanges’ ou des ‘objets’ traditionnellement considérés comme sociaux (pour les différencier des communs naturels),</a:t>
            </a:r>
          </a:p>
          <a:p>
            <a:pPr lvl="1"/>
            <a:r>
              <a:rPr lang="fr-FR" dirty="0"/>
              <a:t>2. Il traite des services qui touchent les dimensions clés de la reproduction longue de la vie humaine (au sens de de </a:t>
            </a:r>
            <a:r>
              <a:rPr lang="fr-FR" dirty="0" err="1"/>
              <a:t>Brunhoff</a:t>
            </a:r>
            <a:r>
              <a:rPr lang="fr-FR" dirty="0"/>
              <a:t> (1976),</a:t>
            </a:r>
          </a:p>
          <a:p>
            <a:pPr lvl="1"/>
            <a:r>
              <a:rPr lang="fr-FR" dirty="0"/>
              <a:t>3. La délivrance des prestations et services concernés implique le déploiement de dispositifs complexes de financement et de redistribution. </a:t>
            </a:r>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3808816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sa	</a:t>
            </a:r>
            <a:r>
              <a:rPr lang="fr-FR" dirty="0" err="1"/>
              <a:t>nté</a:t>
            </a:r>
            <a:r>
              <a:rPr lang="fr-FR" dirty="0"/>
              <a:t>, un Commun social</a:t>
            </a:r>
          </a:p>
        </p:txBody>
      </p:sp>
      <p:sp>
        <p:nvSpPr>
          <p:cNvPr id="3" name="Espace réservé du contenu 2"/>
          <p:cNvSpPr>
            <a:spLocks noGrp="1"/>
          </p:cNvSpPr>
          <p:nvPr>
            <p:ph idx="1"/>
          </p:nvPr>
        </p:nvSpPr>
        <p:spPr/>
        <p:txBody>
          <a:bodyPr/>
          <a:lstStyle/>
          <a:p>
            <a:r>
              <a:rPr lang="fr-FR" dirty="0"/>
              <a:t>La notion de </a:t>
            </a:r>
            <a:r>
              <a:rPr lang="fr-FR" b="1" dirty="0"/>
              <a:t>Commun social </a:t>
            </a:r>
            <a:r>
              <a:rPr lang="fr-FR" dirty="0"/>
              <a:t>peut être utilisée pour repenser les services publics. </a:t>
            </a:r>
          </a:p>
          <a:p>
            <a:pPr lvl="1"/>
            <a:r>
              <a:rPr lang="fr-FR" dirty="0"/>
              <a:t>Dégradation du financement de ces services : l’hôpital en est un exemple emblématique,</a:t>
            </a:r>
          </a:p>
          <a:p>
            <a:pPr lvl="1"/>
            <a:r>
              <a:rPr lang="fr-FR" dirty="0"/>
              <a:t>Le rôle de gestionnaire des prestations sociales (santé, chômage etc.) des partenaires sociaux a disparu au profit de l’Etat,</a:t>
            </a:r>
          </a:p>
          <a:p>
            <a:pPr lvl="1"/>
            <a:r>
              <a:rPr lang="fr-FR" dirty="0"/>
              <a:t>De nombreux biens et infrastructures ont été privatisées.</a:t>
            </a:r>
          </a:p>
          <a:p>
            <a:r>
              <a:rPr lang="fr-FR" dirty="0"/>
              <a:t>Ainsi, la propriété inclusive garantissant l’accès ou la propriété exclusive de l’Etat en charge d’une gestion bienveillante n’est plus garantie. </a:t>
            </a:r>
          </a:p>
          <a:p>
            <a:r>
              <a:rPr lang="fr-FR" dirty="0"/>
              <a:t>D’où la nécessité d’une réflexion théorique et le passage à la notion de Communs.</a:t>
            </a:r>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4272556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santé, commun social (2)</a:t>
            </a:r>
          </a:p>
        </p:txBody>
      </p:sp>
      <p:sp>
        <p:nvSpPr>
          <p:cNvPr id="3" name="Espace réservé du contenu 2"/>
          <p:cNvSpPr>
            <a:spLocks noGrp="1"/>
          </p:cNvSpPr>
          <p:nvPr>
            <p:ph idx="1"/>
          </p:nvPr>
        </p:nvSpPr>
        <p:spPr/>
        <p:txBody>
          <a:bodyPr/>
          <a:lstStyle/>
          <a:p>
            <a:r>
              <a:rPr lang="fr-FR" dirty="0"/>
              <a:t>Le </a:t>
            </a:r>
            <a:r>
              <a:rPr lang="fr-FR" b="1" dirty="0"/>
              <a:t>service public de santé </a:t>
            </a:r>
            <a:r>
              <a:rPr lang="fr-FR" dirty="0"/>
              <a:t>est constitué de 4 grands services (Grimaldi et al, 2020) : </a:t>
            </a:r>
          </a:p>
          <a:p>
            <a:r>
              <a:rPr lang="fr-FR" dirty="0"/>
              <a:t>1. Le </a:t>
            </a:r>
            <a:r>
              <a:rPr lang="fr-FR" b="1" dirty="0"/>
              <a:t>service d’assurance maladie</a:t>
            </a:r>
            <a:r>
              <a:rPr lang="fr-FR" dirty="0"/>
              <a:t>, en principe d’accès universel couvre tous les besoins de santé des bénéficiaires,</a:t>
            </a:r>
          </a:p>
          <a:p>
            <a:r>
              <a:rPr lang="fr-FR" dirty="0"/>
              <a:t>2. Le </a:t>
            </a:r>
            <a:r>
              <a:rPr lang="fr-FR" b="1" dirty="0"/>
              <a:t>service public de médecine de proximité </a:t>
            </a:r>
            <a:r>
              <a:rPr lang="fr-FR" dirty="0"/>
              <a:t>délégué aux médecins libéraux,</a:t>
            </a:r>
          </a:p>
          <a:p>
            <a:r>
              <a:rPr lang="fr-FR" dirty="0"/>
              <a:t>3. Le </a:t>
            </a:r>
            <a:r>
              <a:rPr lang="fr-FR" b="1" dirty="0"/>
              <a:t>service public hospitalier </a:t>
            </a:r>
            <a:r>
              <a:rPr lang="fr-FR" dirty="0"/>
              <a:t>appuyé sur un réseau d’hôpitaux publics et d’établissements privés à but non lucratif,</a:t>
            </a:r>
          </a:p>
          <a:p>
            <a:r>
              <a:rPr lang="fr-FR" dirty="0"/>
              <a:t>4. Le </a:t>
            </a:r>
            <a:r>
              <a:rPr lang="fr-FR" b="1" dirty="0"/>
              <a:t>service public de sécurité sanitaire et de prévention collective</a:t>
            </a:r>
            <a:r>
              <a:rPr lang="fr-FR" dirty="0"/>
              <a:t> (médecine scolaire, du travail PMI etc.).</a:t>
            </a:r>
          </a:p>
          <a:p>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2248290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santé, commun social (3)</a:t>
            </a:r>
          </a:p>
        </p:txBody>
      </p:sp>
      <p:sp>
        <p:nvSpPr>
          <p:cNvPr id="3" name="Espace réservé du contenu 2"/>
          <p:cNvSpPr>
            <a:spLocks noGrp="1"/>
          </p:cNvSpPr>
          <p:nvPr>
            <p:ph idx="1"/>
          </p:nvPr>
        </p:nvSpPr>
        <p:spPr>
          <a:xfrm>
            <a:off x="5118447" y="1773140"/>
            <a:ext cx="6281873" cy="3776869"/>
          </a:xfrm>
        </p:spPr>
        <p:txBody>
          <a:bodyPr/>
          <a:lstStyle/>
          <a:p>
            <a:r>
              <a:rPr lang="fr-FR" dirty="0"/>
              <a:t>La santé comme commun social, </a:t>
            </a:r>
            <a:r>
              <a:rPr lang="fr-FR" b="1" dirty="0"/>
              <a:t>2 points décisifs </a:t>
            </a:r>
            <a:r>
              <a:rPr lang="fr-FR" dirty="0"/>
              <a:t>: </a:t>
            </a:r>
          </a:p>
          <a:p>
            <a:pPr lvl="1"/>
            <a:r>
              <a:rPr lang="fr-FR" dirty="0"/>
              <a:t>1. L’accès</a:t>
            </a:r>
          </a:p>
          <a:p>
            <a:pPr lvl="1"/>
            <a:r>
              <a:rPr lang="fr-FR" dirty="0"/>
              <a:t>2. La gouvernance</a:t>
            </a:r>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98805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1. L’accès</a:t>
            </a:r>
          </a:p>
        </p:txBody>
      </p:sp>
      <p:sp>
        <p:nvSpPr>
          <p:cNvPr id="3" name="Espace réservé du contenu 2"/>
          <p:cNvSpPr>
            <a:spLocks noGrp="1"/>
          </p:cNvSpPr>
          <p:nvPr>
            <p:ph idx="1"/>
          </p:nvPr>
        </p:nvSpPr>
        <p:spPr/>
        <p:txBody>
          <a:bodyPr/>
          <a:lstStyle/>
          <a:p>
            <a:r>
              <a:rPr lang="fr-FR" b="1" dirty="0"/>
              <a:t>Garantir l’accès universel à la santé suppose une série de réformes </a:t>
            </a:r>
            <a:r>
              <a:rPr lang="fr-FR" dirty="0"/>
              <a:t>parmi lesquelles : </a:t>
            </a:r>
          </a:p>
          <a:p>
            <a:pPr lvl="1"/>
            <a:r>
              <a:rPr lang="fr-FR" dirty="0"/>
              <a:t>Une redéfinition du ‘panier de soins’ pris en charge par la sécurité sociale,</a:t>
            </a:r>
          </a:p>
          <a:p>
            <a:pPr lvl="1"/>
            <a:r>
              <a:rPr lang="fr-FR" dirty="0"/>
              <a:t>Une révision du mode de financement de l’hôpital,</a:t>
            </a:r>
          </a:p>
          <a:p>
            <a:pPr lvl="1"/>
            <a:r>
              <a:rPr lang="fr-FR" dirty="0"/>
              <a:t>Abandonner la convergence tarifaire public/privé et différencier  les modes de financement en fonction des services rendus,</a:t>
            </a:r>
          </a:p>
          <a:p>
            <a:pPr lvl="1"/>
            <a:r>
              <a:rPr lang="fr-FR" dirty="0"/>
              <a:t>Revoir le déploiement quantitatif et qualitatif de l’offre de soins sur le territoire,</a:t>
            </a:r>
          </a:p>
          <a:p>
            <a:pPr lvl="1"/>
            <a:r>
              <a:rPr lang="fr-FR" dirty="0"/>
              <a:t>Revoir le système de couverture maladie, le partage Assurance maladie obligatoire/Assurance maladie complémentaire privée (AMO/AMC). </a:t>
            </a:r>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758493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 La gouvernance</a:t>
            </a:r>
          </a:p>
        </p:txBody>
      </p:sp>
      <p:sp>
        <p:nvSpPr>
          <p:cNvPr id="3" name="Espace réservé du contenu 2"/>
          <p:cNvSpPr>
            <a:spLocks noGrp="1"/>
          </p:cNvSpPr>
          <p:nvPr>
            <p:ph idx="1"/>
          </p:nvPr>
        </p:nvSpPr>
        <p:spPr>
          <a:xfrm>
            <a:off x="5118447" y="803186"/>
            <a:ext cx="6281873" cy="4786581"/>
          </a:xfrm>
        </p:spPr>
        <p:txBody>
          <a:bodyPr/>
          <a:lstStyle/>
          <a:p>
            <a:r>
              <a:rPr lang="fr-FR" b="1" dirty="0"/>
              <a:t>Revoir la gouvernance du système de santé </a:t>
            </a:r>
            <a:r>
              <a:rPr lang="fr-FR" dirty="0"/>
              <a:t>suppose : </a:t>
            </a:r>
          </a:p>
          <a:p>
            <a:pPr lvl="1"/>
            <a:r>
              <a:rPr lang="fr-FR" dirty="0"/>
              <a:t>Réinstaurer de la démocratie sanitaire dans les décisions de financement (ONDAM par exemple), de gestion territoriale (rôle des ARS) ou de la direction des hôpitaux.</a:t>
            </a:r>
          </a:p>
          <a:p>
            <a:pPr lvl="1"/>
            <a:r>
              <a:rPr lang="fr-FR" dirty="0"/>
              <a:t>Depuis 1996, date de la première LFSS, l’Etat est le seul gestionnaire de la protection sociale en santé. Les partenaires sociaux ont été, de fait, évincés.  </a:t>
            </a:r>
          </a:p>
          <a:p>
            <a:pPr lvl="1"/>
            <a:r>
              <a:rPr lang="fr-FR" b="1" dirty="0"/>
              <a:t>Faire de la santé un bien commun suppose de créer un Commun de santé avec une gouvernance renouvelée</a:t>
            </a:r>
            <a:r>
              <a:rPr lang="fr-FR" dirty="0"/>
              <a:t>. </a:t>
            </a:r>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2454785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4216" y="2099144"/>
            <a:ext cx="5490224" cy="2242268"/>
          </a:xfrm>
        </p:spPr>
        <p:txBody>
          <a:bodyPr>
            <a:normAutofit fontScale="90000"/>
          </a:bodyPr>
          <a:lstStyle/>
          <a:p>
            <a:r>
              <a:rPr lang="fr-FR" dirty="0"/>
              <a:t>II : Aperçu du financement des dépenses de santé depuis 50 ans. </a:t>
            </a:r>
            <a:br>
              <a:rPr lang="fr-FR" dirty="0"/>
            </a:br>
            <a:endParaRPr lang="fr-FR" dirty="0"/>
          </a:p>
        </p:txBody>
      </p:sp>
      <p:sp>
        <p:nvSpPr>
          <p:cNvPr id="3" name="Espace réservé du texte 2"/>
          <p:cNvSpPr>
            <a:spLocks noGrp="1"/>
          </p:cNvSpPr>
          <p:nvPr>
            <p:ph type="body" idx="1"/>
          </p:nvPr>
        </p:nvSpPr>
        <p:spPr>
          <a:xfrm>
            <a:off x="3344215" y="4460681"/>
            <a:ext cx="5490223" cy="769939"/>
          </a:xfrm>
        </p:spPr>
        <p:txBody>
          <a:bodyPr/>
          <a:lstStyle/>
          <a:p>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3180428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a:t>Présentation Nathalie Coutinet, Stage APSES janvier 2022 </a:t>
            </a:r>
            <a:endParaRPr lang="en-US" dirty="0"/>
          </a:p>
        </p:txBody>
      </p:sp>
      <p:pic>
        <p:nvPicPr>
          <p:cNvPr id="3" name="Image 2"/>
          <p:cNvPicPr>
            <a:picLocks noChangeAspect="1"/>
          </p:cNvPicPr>
          <p:nvPr/>
        </p:nvPicPr>
        <p:blipFill>
          <a:blip r:embed="rId3"/>
          <a:stretch>
            <a:fillRect/>
          </a:stretch>
        </p:blipFill>
        <p:spPr>
          <a:xfrm>
            <a:off x="1216549" y="127247"/>
            <a:ext cx="7283395" cy="5840386"/>
          </a:xfrm>
          <a:prstGeom prst="rect">
            <a:avLst/>
          </a:prstGeom>
        </p:spPr>
      </p:pic>
    </p:spTree>
    <p:extLst>
      <p:ext uri="{BB962C8B-B14F-4D97-AF65-F5344CB8AC3E}">
        <p14:creationId xmlns:p14="http://schemas.microsoft.com/office/powerpoint/2010/main" val="1689538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de la présentation</a:t>
            </a:r>
          </a:p>
        </p:txBody>
      </p:sp>
      <p:sp>
        <p:nvSpPr>
          <p:cNvPr id="3" name="Espace réservé du contenu 2"/>
          <p:cNvSpPr>
            <a:spLocks noGrp="1"/>
          </p:cNvSpPr>
          <p:nvPr>
            <p:ph idx="1"/>
          </p:nvPr>
        </p:nvSpPr>
        <p:spPr/>
        <p:txBody>
          <a:bodyPr/>
          <a:lstStyle/>
          <a:p>
            <a:r>
              <a:rPr lang="fr-FR" dirty="0"/>
              <a:t>Présentation en trois temps</a:t>
            </a:r>
          </a:p>
          <a:p>
            <a:r>
              <a:rPr lang="fr-FR" dirty="0"/>
              <a:t>1. La santé, bien public, bien privé ou bien commun ?</a:t>
            </a:r>
          </a:p>
          <a:p>
            <a:r>
              <a:rPr lang="fr-FR" dirty="0"/>
              <a:t>2. Aperçu du financement des dépenses de santé depuis 50 ans. </a:t>
            </a:r>
          </a:p>
          <a:p>
            <a:r>
              <a:rPr lang="fr-FR" dirty="0"/>
              <a:t>3. La transformation du financement des soins</a:t>
            </a:r>
          </a:p>
          <a:p>
            <a:pPr marL="0" indent="0">
              <a:buNone/>
            </a:pPr>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2817971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a:t>Présentation Nathalie Coutinet, Stage APSES janvier 2022 </a:t>
            </a:r>
            <a:endParaRPr lang="en-US" dirty="0"/>
          </a:p>
        </p:txBody>
      </p:sp>
      <p:pic>
        <p:nvPicPr>
          <p:cNvPr id="3" name="Image 2"/>
          <p:cNvPicPr>
            <a:picLocks noChangeAspect="1"/>
          </p:cNvPicPr>
          <p:nvPr/>
        </p:nvPicPr>
        <p:blipFill>
          <a:blip r:embed="rId3"/>
          <a:stretch>
            <a:fillRect/>
          </a:stretch>
        </p:blipFill>
        <p:spPr>
          <a:xfrm>
            <a:off x="2234317" y="208970"/>
            <a:ext cx="6986319" cy="5825482"/>
          </a:xfrm>
          <a:prstGeom prst="rect">
            <a:avLst/>
          </a:prstGeom>
        </p:spPr>
      </p:pic>
    </p:spTree>
    <p:extLst>
      <p:ext uri="{BB962C8B-B14F-4D97-AF65-F5344CB8AC3E}">
        <p14:creationId xmlns:p14="http://schemas.microsoft.com/office/powerpoint/2010/main" val="1053404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2013968" y="1075996"/>
            <a:ext cx="8164064" cy="4706007"/>
          </a:xfrm>
          <a:prstGeom prst="rect">
            <a:avLst/>
          </a:prstGeom>
        </p:spPr>
      </p:pic>
      <p:sp>
        <p:nvSpPr>
          <p:cNvPr id="3" name="Espace réservé du pied de page 2"/>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1126743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III: La mise en marché de l’assurance privée en santé</a:t>
            </a:r>
          </a:p>
        </p:txBody>
      </p:sp>
      <p:sp>
        <p:nvSpPr>
          <p:cNvPr id="3" name="Espace réservé du texte 2"/>
          <p:cNvSpPr>
            <a:spLocks noGrp="1"/>
          </p:cNvSpPr>
          <p:nvPr>
            <p:ph type="body" idx="1"/>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468263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Une mise en marché de la protection sociale en santé</a:t>
            </a:r>
          </a:p>
        </p:txBody>
      </p:sp>
      <p:sp>
        <p:nvSpPr>
          <p:cNvPr id="3" name="Espace réservé du contenu 2"/>
          <p:cNvSpPr>
            <a:spLocks noGrp="1"/>
          </p:cNvSpPr>
          <p:nvPr>
            <p:ph idx="1"/>
          </p:nvPr>
        </p:nvSpPr>
        <p:spPr>
          <a:xfrm>
            <a:off x="4770783" y="389614"/>
            <a:ext cx="6925585" cy="5748793"/>
          </a:xfrm>
        </p:spPr>
        <p:txBody>
          <a:bodyPr>
            <a:normAutofit fontScale="92500" lnSpcReduction="10000"/>
          </a:bodyPr>
          <a:lstStyle/>
          <a:p>
            <a:pPr marL="0" indent="0" algn="just">
              <a:buNone/>
            </a:pPr>
            <a:r>
              <a:rPr lang="fr-FR" dirty="0"/>
              <a:t>Les différentes directives européennes visant à supprimer le monopole assurantiel ainsi que les spécificités des mutuelles conduisent à la loi du 31 déc. 1989 qui marque le début de la </a:t>
            </a:r>
            <a:r>
              <a:rPr lang="fr-FR" b="1" i="1" dirty="0"/>
              <a:t>«mise en marché» </a:t>
            </a:r>
            <a:r>
              <a:rPr lang="fr-FR" dirty="0"/>
              <a:t>du secteur de l’AMC.</a:t>
            </a:r>
          </a:p>
          <a:p>
            <a:r>
              <a:rPr lang="fr-FR" dirty="0"/>
              <a:t>Point de départ en France : rapport de Pierre </a:t>
            </a:r>
            <a:r>
              <a:rPr lang="fr-FR" dirty="0" err="1"/>
              <a:t>Gisserot</a:t>
            </a:r>
            <a:r>
              <a:rPr lang="fr-FR" dirty="0"/>
              <a:t> en 1984 qui vise </a:t>
            </a:r>
          </a:p>
          <a:p>
            <a:pPr lvl="1"/>
            <a:r>
              <a:rPr lang="fr-FR" dirty="0"/>
              <a:t>à </a:t>
            </a:r>
            <a:r>
              <a:rPr lang="fr-FR" b="1" dirty="0"/>
              <a:t>mieux réguler </a:t>
            </a:r>
            <a:r>
              <a:rPr lang="fr-FR" dirty="0"/>
              <a:t>le secteur </a:t>
            </a:r>
          </a:p>
          <a:p>
            <a:pPr lvl="1"/>
            <a:r>
              <a:rPr lang="fr-FR" dirty="0"/>
              <a:t>tout en </a:t>
            </a:r>
            <a:r>
              <a:rPr lang="fr-FR" b="1" dirty="0"/>
              <a:t>améliorant la protection des assurés</a:t>
            </a:r>
            <a:r>
              <a:rPr lang="fr-FR" dirty="0"/>
              <a:t>. </a:t>
            </a:r>
          </a:p>
          <a:p>
            <a:r>
              <a:rPr lang="fr-FR" dirty="0"/>
              <a:t>La loi qui en découle a :</a:t>
            </a:r>
          </a:p>
          <a:p>
            <a:pPr lvl="1"/>
            <a:r>
              <a:rPr lang="fr-FR" b="1" dirty="0"/>
              <a:t>élargi le marché</a:t>
            </a:r>
            <a:r>
              <a:rPr lang="fr-FR" dirty="0"/>
              <a:t> des différents offreurs de contrats  d’assurance santé </a:t>
            </a:r>
          </a:p>
          <a:p>
            <a:pPr lvl="1"/>
            <a:r>
              <a:rPr lang="fr-FR" b="1" dirty="0"/>
              <a:t>introduit de la concurrence </a:t>
            </a:r>
            <a:r>
              <a:rPr lang="fr-FR" dirty="0"/>
              <a:t>entre des acteurs dont les marchés étaient, jusque-là, protégés par des statuts propres à chaque famille d’assureur.</a:t>
            </a:r>
          </a:p>
          <a:p>
            <a:r>
              <a:rPr lang="fr-FR" dirty="0"/>
              <a:t>Ces évolutions ont transformé les mutuelles :</a:t>
            </a:r>
          </a:p>
          <a:p>
            <a:pPr lvl="1"/>
            <a:r>
              <a:rPr lang="fr-FR" dirty="0"/>
              <a:t>course à la </a:t>
            </a:r>
            <a:r>
              <a:rPr lang="fr-FR" b="1" dirty="0"/>
              <a:t>concentration et au rapprochement</a:t>
            </a:r>
            <a:r>
              <a:rPr lang="fr-FR" dirty="0"/>
              <a:t>, </a:t>
            </a:r>
          </a:p>
          <a:p>
            <a:pPr lvl="1"/>
            <a:r>
              <a:rPr lang="fr-FR" b="1" dirty="0"/>
              <a:t>diversification</a:t>
            </a:r>
            <a:r>
              <a:rPr lang="fr-FR" dirty="0"/>
              <a:t> de leur offre,</a:t>
            </a:r>
          </a:p>
          <a:p>
            <a:pPr lvl="1"/>
            <a:r>
              <a:rPr lang="fr-FR" b="1" dirty="0"/>
              <a:t>alignement de leurs produits </a:t>
            </a:r>
            <a:r>
              <a:rPr lang="fr-FR" dirty="0"/>
              <a:t>sur ceux de la concurrence. </a:t>
            </a:r>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900211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a:solidFill>
                  <a:schemeClr val="bg1"/>
                </a:solidFill>
              </a:rPr>
              <a:t>Nouvelles règles, nouveaux défis : Les mutuelles au cœur de la construction d’un marché de l’AMC </a:t>
            </a:r>
            <a:br>
              <a:rPr lang="fr-FR" sz="2800" b="1" dirty="0">
                <a:solidFill>
                  <a:schemeClr val="bg1"/>
                </a:solidFill>
              </a:rPr>
            </a:br>
            <a:endParaRPr lang="fr-FR" sz="2800" dirty="0">
              <a:solidFill>
                <a:schemeClr val="bg1"/>
              </a:solidFill>
            </a:endParaRPr>
          </a:p>
        </p:txBody>
      </p:sp>
      <p:sp>
        <p:nvSpPr>
          <p:cNvPr id="3" name="Espace réservé du contenu 2"/>
          <p:cNvSpPr>
            <a:spLocks noGrp="1"/>
          </p:cNvSpPr>
          <p:nvPr>
            <p:ph idx="1"/>
          </p:nvPr>
        </p:nvSpPr>
        <p:spPr/>
        <p:txBody>
          <a:bodyPr>
            <a:normAutofit fontScale="85000" lnSpcReduction="20000"/>
          </a:bodyPr>
          <a:lstStyle/>
          <a:p>
            <a:r>
              <a:rPr lang="fr-FR" dirty="0"/>
              <a:t>Dans le marché naissant de l’AMC, concilier les ‘invariants éthiques’ de la mutualité et s’adapter à la concurrence devient un enjeu commun à tous les acteurs. </a:t>
            </a:r>
          </a:p>
          <a:p>
            <a:r>
              <a:rPr lang="fr-FR" dirty="0"/>
              <a:t>Un article co-écrit avec P. </a:t>
            </a:r>
            <a:r>
              <a:rPr lang="fr-FR" dirty="0" err="1"/>
              <a:t>Abecassis</a:t>
            </a:r>
            <a:r>
              <a:rPr lang="fr-FR" dirty="0"/>
              <a:t> (RECMA, 2020) s’intéresse aux rapports de force qui sous-tendent la mise en marché à travers l’étude des différents dispositifs mis en place depuis 2004 :</a:t>
            </a:r>
          </a:p>
          <a:p>
            <a:pPr lvl="1"/>
            <a:r>
              <a:rPr lang="fr-FR" dirty="0"/>
              <a:t>plateformes de conventionnement sélectif (PCS), </a:t>
            </a:r>
          </a:p>
          <a:p>
            <a:pPr lvl="1"/>
            <a:r>
              <a:rPr lang="fr-FR" dirty="0"/>
              <a:t>contrats responsables (2004, 2015 et 2019), </a:t>
            </a:r>
          </a:p>
          <a:p>
            <a:pPr lvl="1"/>
            <a:r>
              <a:rPr lang="fr-FR" dirty="0"/>
              <a:t>ANI - Généralisation de la complémentaire d’entreprise, </a:t>
            </a:r>
          </a:p>
          <a:p>
            <a:pPr lvl="1"/>
            <a:r>
              <a:rPr lang="fr-FR" dirty="0"/>
              <a:t>100 % santé – RAC-0.</a:t>
            </a:r>
          </a:p>
          <a:p>
            <a:r>
              <a:rPr lang="fr-FR" dirty="0"/>
              <a:t>Grille de lecture fondée sur trois ‘injonctions’ :</a:t>
            </a:r>
          </a:p>
          <a:p>
            <a:pPr lvl="1"/>
            <a:r>
              <a:rPr lang="fr-FR" dirty="0"/>
              <a:t>Financière, </a:t>
            </a:r>
          </a:p>
          <a:p>
            <a:pPr lvl="1"/>
            <a:r>
              <a:rPr lang="fr-FR" dirty="0"/>
              <a:t>Politique, </a:t>
            </a:r>
          </a:p>
          <a:p>
            <a:pPr lvl="1"/>
            <a:r>
              <a:rPr lang="fr-FR" dirty="0"/>
              <a:t>Sociale. </a:t>
            </a:r>
          </a:p>
          <a:p>
            <a:r>
              <a:rPr lang="fr-FR" dirty="0"/>
              <a:t>Ce travail pointe à la fois </a:t>
            </a:r>
            <a:r>
              <a:rPr lang="fr-FR" b="1" dirty="0"/>
              <a:t>la continuité</a:t>
            </a:r>
            <a:r>
              <a:rPr lang="fr-FR" dirty="0"/>
              <a:t> et </a:t>
            </a:r>
            <a:r>
              <a:rPr lang="fr-FR" b="1" dirty="0"/>
              <a:t>les incohérences de ces dispositifs</a:t>
            </a:r>
            <a:r>
              <a:rPr lang="fr-FR" dirty="0"/>
              <a:t>, notamment leur </a:t>
            </a:r>
            <a:r>
              <a:rPr lang="fr-FR" b="1" dirty="0"/>
              <a:t>propension à générer des inégalités sociales nouvelles</a:t>
            </a:r>
            <a:r>
              <a:rPr lang="fr-FR" dirty="0"/>
              <a:t> dans le champ de l’assurance complémentaire santé.</a:t>
            </a:r>
          </a:p>
          <a:p>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1723948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a:solidFill>
                  <a:schemeClr val="bg1"/>
                </a:solidFill>
              </a:rPr>
              <a:t>Nouvelles règles, nouveaux défis : Les mutuelles au cœur de la construction d’un marché de l’AMC </a:t>
            </a:r>
            <a:br>
              <a:rPr lang="fr-FR" sz="2800" b="1" dirty="0">
                <a:solidFill>
                  <a:schemeClr val="bg1"/>
                </a:solidFill>
              </a:rPr>
            </a:br>
            <a:endParaRPr lang="fr-FR" sz="2800" dirty="0">
              <a:solidFill>
                <a:schemeClr val="bg1"/>
              </a:solidFill>
            </a:endParaRPr>
          </a:p>
        </p:txBody>
      </p:sp>
      <p:sp>
        <p:nvSpPr>
          <p:cNvPr id="3" name="Espace réservé du contenu 2"/>
          <p:cNvSpPr>
            <a:spLocks noGrp="1"/>
          </p:cNvSpPr>
          <p:nvPr>
            <p:ph idx="1"/>
          </p:nvPr>
        </p:nvSpPr>
        <p:spPr/>
        <p:txBody>
          <a:bodyPr>
            <a:normAutofit/>
          </a:bodyPr>
          <a:lstStyle/>
          <a:p>
            <a:pPr marL="0" indent="0">
              <a:buNone/>
            </a:pPr>
            <a:r>
              <a:rPr lang="fr-FR" dirty="0"/>
              <a:t>L’ensemble des dispositifs de régulation étudiés sont guidés par deux grands principes :</a:t>
            </a:r>
          </a:p>
          <a:p>
            <a:r>
              <a:rPr lang="fr-FR" b="1" dirty="0"/>
              <a:t>Concilier :</a:t>
            </a:r>
          </a:p>
          <a:p>
            <a:pPr lvl="1"/>
            <a:r>
              <a:rPr lang="fr-FR" dirty="0"/>
              <a:t>les appétences de chaque famille d’</a:t>
            </a:r>
            <a:r>
              <a:rPr lang="fr-FR" dirty="0" err="1"/>
              <a:t>Ocam</a:t>
            </a:r>
            <a:r>
              <a:rPr lang="fr-FR" dirty="0"/>
              <a:t>, </a:t>
            </a:r>
          </a:p>
          <a:p>
            <a:pPr lvl="1"/>
            <a:r>
              <a:rPr lang="fr-FR" dirty="0"/>
              <a:t>les besoins en Biens et services médicaux (BSM) des assurés,</a:t>
            </a:r>
          </a:p>
          <a:p>
            <a:pPr lvl="1"/>
            <a:r>
              <a:rPr lang="fr-FR" dirty="0"/>
              <a:t>les objectifs de redistribution des pouvoirs publics.</a:t>
            </a:r>
          </a:p>
          <a:p>
            <a:r>
              <a:rPr lang="fr-FR" b="1" dirty="0"/>
              <a:t>Adopter le paradigme de marché :</a:t>
            </a:r>
          </a:p>
          <a:p>
            <a:pPr lvl="1"/>
            <a:r>
              <a:rPr lang="fr-FR" dirty="0"/>
              <a:t>conserver les mécanismes vertueux, </a:t>
            </a:r>
          </a:p>
          <a:p>
            <a:pPr lvl="1"/>
            <a:r>
              <a:rPr lang="fr-FR" dirty="0"/>
              <a:t>Mais en atténuant les risques et dérives par des rectifications incitatives ou contraignantes.</a:t>
            </a:r>
          </a:p>
          <a:p>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4196119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a:solidFill>
                  <a:schemeClr val="bg1"/>
                </a:solidFill>
              </a:rPr>
              <a:t>Nouvelles règles, nouveaux défis : Les mutuelles au cœur de la construction d’un marché de l’AMC </a:t>
            </a:r>
            <a:br>
              <a:rPr lang="fr-FR" sz="2800" b="1" dirty="0">
                <a:solidFill>
                  <a:schemeClr val="bg1"/>
                </a:solidFill>
              </a:rPr>
            </a:br>
            <a:endParaRPr lang="fr-FR" sz="2800" dirty="0">
              <a:solidFill>
                <a:schemeClr val="bg1"/>
              </a:solidFill>
            </a:endParaRPr>
          </a:p>
        </p:txBody>
      </p:sp>
      <p:sp>
        <p:nvSpPr>
          <p:cNvPr id="3" name="Espace réservé du contenu 2"/>
          <p:cNvSpPr>
            <a:spLocks noGrp="1"/>
          </p:cNvSpPr>
          <p:nvPr>
            <p:ph idx="1"/>
          </p:nvPr>
        </p:nvSpPr>
        <p:spPr>
          <a:xfrm>
            <a:off x="4754881" y="151075"/>
            <a:ext cx="6965342" cy="6440556"/>
          </a:xfrm>
        </p:spPr>
        <p:txBody>
          <a:bodyPr>
            <a:normAutofit fontScale="70000" lnSpcReduction="20000"/>
          </a:bodyPr>
          <a:lstStyle/>
          <a:p>
            <a:r>
              <a:rPr lang="fr-FR" sz="2000" dirty="0"/>
              <a:t>Dispositifs d‘injonction financière : </a:t>
            </a:r>
          </a:p>
          <a:p>
            <a:pPr lvl="1"/>
            <a:r>
              <a:rPr lang="fr-FR" dirty="0"/>
              <a:t>Les PCS (début des années 2000) constituent </a:t>
            </a:r>
            <a:r>
              <a:rPr lang="fr-FR" b="1" dirty="0"/>
              <a:t>une tentative réussie, de la part des assureurs, de prendre un pouvoir de régulation des BSM les moins bien remboursés</a:t>
            </a:r>
            <a:r>
              <a:rPr lang="fr-FR" dirty="0"/>
              <a:t> dans l’intention de </a:t>
            </a:r>
            <a:r>
              <a:rPr lang="fr-FR" b="1" dirty="0"/>
              <a:t>réduire les prix de ces BSM. </a:t>
            </a:r>
          </a:p>
          <a:p>
            <a:pPr lvl="1"/>
            <a:r>
              <a:rPr lang="fr-FR" dirty="0"/>
              <a:t>Mais l’État </a:t>
            </a:r>
            <a:r>
              <a:rPr lang="fr-FR" b="1" dirty="0"/>
              <a:t>récupère une partie de la régulation  avec les contrats responsables et solidaires </a:t>
            </a:r>
            <a:r>
              <a:rPr lang="fr-FR" dirty="0"/>
              <a:t>(2004). Ces contrats </a:t>
            </a:r>
            <a:r>
              <a:rPr lang="fr-FR" b="1" dirty="0"/>
              <a:t>encadrent l’offre de produits complémentaires </a:t>
            </a:r>
            <a:r>
              <a:rPr lang="fr-FR" dirty="0"/>
              <a:t>et régulent la concurrence </a:t>
            </a:r>
            <a:r>
              <a:rPr lang="fr-FR" b="1" dirty="0"/>
              <a:t>qui ne peut plus s’exercer que par les prix. </a:t>
            </a:r>
          </a:p>
          <a:p>
            <a:pPr marL="457200" lvl="1" indent="0">
              <a:buNone/>
            </a:pPr>
            <a:endParaRPr lang="fr-FR" dirty="0"/>
          </a:p>
          <a:p>
            <a:r>
              <a:rPr lang="fr-FR" sz="2000" dirty="0"/>
              <a:t>Dispositifs d’injonction politique et sociale</a:t>
            </a:r>
          </a:p>
          <a:p>
            <a:pPr lvl="1"/>
            <a:r>
              <a:rPr lang="fr-FR" dirty="0"/>
              <a:t>La loi le Roux (2014) </a:t>
            </a:r>
            <a:r>
              <a:rPr lang="fr-FR" b="1" dirty="0"/>
              <a:t>rétablit l‘égalité des droits entre les différentes familles d’</a:t>
            </a:r>
            <a:r>
              <a:rPr lang="fr-FR" b="1" dirty="0" err="1"/>
              <a:t>Ocam</a:t>
            </a:r>
            <a:r>
              <a:rPr lang="fr-FR" b="1" dirty="0"/>
              <a:t> </a:t>
            </a:r>
            <a:r>
              <a:rPr lang="fr-FR" dirty="0"/>
              <a:t>en autorisant à tous (y compris les mutuelles) le remboursement différenciés sur tous les BSM (sauf consultations médicales). </a:t>
            </a:r>
          </a:p>
          <a:p>
            <a:pPr lvl="2"/>
            <a:r>
              <a:rPr lang="fr-FR" dirty="0"/>
              <a:t>Reconnaissance des PCS comme acteurs efficaces du marché </a:t>
            </a:r>
          </a:p>
          <a:p>
            <a:pPr lvl="2"/>
            <a:r>
              <a:rPr lang="fr-FR" dirty="0"/>
              <a:t>Autorise indirectement la discrimination par les prix, le niveau de qualité et le taux de prise en charge. </a:t>
            </a:r>
          </a:p>
          <a:p>
            <a:pPr lvl="1"/>
            <a:r>
              <a:rPr lang="fr-FR" dirty="0"/>
              <a:t>Une </a:t>
            </a:r>
            <a:r>
              <a:rPr lang="fr-FR" b="1" dirty="0"/>
              <a:t>injonction sociale accompagne la  loi le Roux </a:t>
            </a:r>
            <a:r>
              <a:rPr lang="fr-FR" dirty="0"/>
              <a:t>via  les contrats responsables de 2015 </a:t>
            </a:r>
            <a:r>
              <a:rPr lang="fr-FR" b="1" dirty="0"/>
              <a:t>qui contraignent les </a:t>
            </a:r>
            <a:r>
              <a:rPr lang="fr-FR" b="1" dirty="0" err="1"/>
              <a:t>Ocam</a:t>
            </a:r>
            <a:r>
              <a:rPr lang="fr-FR" b="1" dirty="0"/>
              <a:t> et les PCS à offrir un panier complémentaire minimum dans une fourchette de prix définie par la loi</a:t>
            </a:r>
            <a:r>
              <a:rPr lang="fr-FR" dirty="0"/>
              <a:t>. </a:t>
            </a:r>
          </a:p>
          <a:p>
            <a:pPr lvl="2"/>
            <a:r>
              <a:rPr lang="fr-FR" dirty="0"/>
              <a:t>Ces CR de 2015 autorisent de fait la création de contrats supplémentaires (non responsables). </a:t>
            </a:r>
          </a:p>
          <a:p>
            <a:pPr lvl="1"/>
            <a:endParaRPr lang="fr-FR" dirty="0"/>
          </a:p>
          <a:p>
            <a:r>
              <a:rPr lang="fr-FR" sz="2000" dirty="0"/>
              <a:t>Dispositifs d’injonction sociale par le politique	</a:t>
            </a:r>
          </a:p>
          <a:p>
            <a:pPr lvl="1"/>
            <a:r>
              <a:rPr lang="fr-FR" b="1" dirty="0"/>
              <a:t>L’ANI constitue une étape majeure </a:t>
            </a:r>
            <a:r>
              <a:rPr lang="fr-FR" dirty="0"/>
              <a:t>de la </a:t>
            </a:r>
            <a:r>
              <a:rPr lang="fr-FR" dirty="0" err="1"/>
              <a:t>solvabilisation</a:t>
            </a:r>
            <a:r>
              <a:rPr lang="fr-FR" dirty="0"/>
              <a:t> du marché de l’AMC. </a:t>
            </a:r>
          </a:p>
          <a:p>
            <a:pPr lvl="2"/>
            <a:r>
              <a:rPr lang="fr-FR" dirty="0"/>
              <a:t>Elle normalise le contrat collectif </a:t>
            </a:r>
          </a:p>
          <a:p>
            <a:pPr lvl="2"/>
            <a:r>
              <a:rPr lang="fr-FR" dirty="0"/>
              <a:t>Elle sécurise le remboursement du RAC par les </a:t>
            </a:r>
            <a:r>
              <a:rPr lang="fr-FR" dirty="0" err="1"/>
              <a:t>Ocam</a:t>
            </a:r>
            <a:r>
              <a:rPr lang="fr-FR" dirty="0"/>
              <a:t>. </a:t>
            </a:r>
          </a:p>
          <a:p>
            <a:pPr lvl="2"/>
            <a:r>
              <a:rPr lang="fr-FR" dirty="0"/>
              <a:t>Elle </a:t>
            </a:r>
            <a:r>
              <a:rPr lang="fr-FR" dirty="0" err="1"/>
              <a:t>solvabilise</a:t>
            </a:r>
            <a:r>
              <a:rPr lang="fr-FR" dirty="0"/>
              <a:t> les marchés de soins privilégiés par les contrats complémentaires.</a:t>
            </a:r>
          </a:p>
          <a:p>
            <a:pPr lvl="1"/>
            <a:r>
              <a:rPr lang="fr-FR" b="1" dirty="0"/>
              <a:t>Le RAC-0 et les CR 2019 vont un peu plus loin </a:t>
            </a:r>
          </a:p>
          <a:p>
            <a:pPr lvl="2"/>
            <a:r>
              <a:rPr lang="fr-FR" dirty="0"/>
              <a:t>en normalisant les BSM remboursables</a:t>
            </a:r>
          </a:p>
          <a:p>
            <a:pPr lvl="2"/>
            <a:r>
              <a:rPr lang="fr-FR" dirty="0"/>
              <a:t>En contraignant les prix des BSM ( les efforts tarifaires sont faits par les offreurs de BSM). </a:t>
            </a:r>
          </a:p>
          <a:p>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17762480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a:solidFill>
                  <a:schemeClr val="bg1"/>
                </a:solidFill>
              </a:rPr>
              <a:t>Nouvelles règles, nouveaux défis : Les mutuelles au cœur de la construction d’un marché de l’AMC </a:t>
            </a:r>
            <a:br>
              <a:rPr lang="fr-FR" b="1" dirty="0">
                <a:solidFill>
                  <a:schemeClr val="bg1"/>
                </a:solidFill>
              </a:rPr>
            </a:br>
            <a:endParaRPr lang="fr-FR" dirty="0"/>
          </a:p>
        </p:txBody>
      </p:sp>
      <p:sp>
        <p:nvSpPr>
          <p:cNvPr id="3" name="Espace réservé du contenu 2"/>
          <p:cNvSpPr>
            <a:spLocks noGrp="1"/>
          </p:cNvSpPr>
          <p:nvPr>
            <p:ph idx="1"/>
          </p:nvPr>
        </p:nvSpPr>
        <p:spPr>
          <a:xfrm>
            <a:off x="5033177" y="238539"/>
            <a:ext cx="6367144" cy="5813269"/>
          </a:xfrm>
        </p:spPr>
        <p:txBody>
          <a:bodyPr/>
          <a:lstStyle/>
          <a:p>
            <a:r>
              <a:rPr lang="fr-FR" dirty="0"/>
              <a:t>Le jeu politique de </a:t>
            </a:r>
            <a:r>
              <a:rPr lang="fr-FR" dirty="0" err="1"/>
              <a:t>co</a:t>
            </a:r>
            <a:r>
              <a:rPr lang="fr-FR" dirty="0"/>
              <a:t>-construction du marché de la protection sociale en santé fait montre d’une cohérence et d’une conséquence: </a:t>
            </a:r>
          </a:p>
          <a:p>
            <a:pPr lvl="1"/>
            <a:r>
              <a:rPr lang="fr-FR" dirty="0"/>
              <a:t>Cohérence : </a:t>
            </a:r>
          </a:p>
          <a:p>
            <a:pPr lvl="2"/>
            <a:r>
              <a:rPr lang="fr-FR" dirty="0"/>
              <a:t>le paradigme libéral constitue le fondement de tous les dispositifs mis en place depuis le début des années 2000. </a:t>
            </a:r>
          </a:p>
          <a:p>
            <a:pPr lvl="2"/>
            <a:r>
              <a:rPr lang="fr-FR" dirty="0"/>
              <a:t>Le jeu des mutuelles ne s’en distingue pas nettement.</a:t>
            </a:r>
          </a:p>
          <a:p>
            <a:pPr lvl="1"/>
            <a:r>
              <a:rPr lang="fr-FR" dirty="0"/>
              <a:t>Conséquence </a:t>
            </a:r>
          </a:p>
          <a:p>
            <a:pPr lvl="2"/>
            <a:r>
              <a:rPr lang="fr-FR" dirty="0"/>
              <a:t>Les bénéficiaires sont instrumentalisés par les acteurs du marché,</a:t>
            </a:r>
          </a:p>
          <a:p>
            <a:pPr lvl="2"/>
            <a:r>
              <a:rPr lang="fr-FR" dirty="0"/>
              <a:t>De nouvelles inégalités apparaissent dont les effets sont encore mal évaluées.</a:t>
            </a:r>
          </a:p>
          <a:p>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2883385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a:solidFill>
                  <a:schemeClr val="bg1"/>
                </a:solidFill>
              </a:rPr>
              <a:t>Nouvelles règles, nouveaux défis : Les mutuelles au cœur de la construction d’un marché de l’AMC </a:t>
            </a:r>
            <a:br>
              <a:rPr lang="fr-FR" b="1" dirty="0">
                <a:solidFill>
                  <a:schemeClr val="bg1"/>
                </a:solidFill>
              </a:rPr>
            </a:br>
            <a:endParaRPr lang="fr-FR" dirty="0"/>
          </a:p>
        </p:txBody>
      </p:sp>
      <p:sp>
        <p:nvSpPr>
          <p:cNvPr id="3" name="Espace réservé du contenu 2"/>
          <p:cNvSpPr>
            <a:spLocks noGrp="1"/>
          </p:cNvSpPr>
          <p:nvPr>
            <p:ph idx="1"/>
          </p:nvPr>
        </p:nvSpPr>
        <p:spPr>
          <a:xfrm>
            <a:off x="4905955" y="453224"/>
            <a:ext cx="6494365" cy="5598584"/>
          </a:xfrm>
        </p:spPr>
        <p:txBody>
          <a:bodyPr>
            <a:normAutofit/>
          </a:bodyPr>
          <a:lstStyle/>
          <a:p>
            <a:r>
              <a:rPr lang="fr-FR" dirty="0"/>
              <a:t>Les différents dispositifs ont été généralement </a:t>
            </a:r>
            <a:r>
              <a:rPr lang="fr-FR" b="1" dirty="0"/>
              <a:t>bien reçus et largement adoptés</a:t>
            </a:r>
          </a:p>
          <a:p>
            <a:pPr lvl="1"/>
            <a:r>
              <a:rPr lang="fr-FR" dirty="0"/>
              <a:t>L’ANI est le </a:t>
            </a:r>
            <a:r>
              <a:rPr lang="fr-FR" b="1" dirty="0"/>
              <a:t>dispositif le plus structurant du marché </a:t>
            </a:r>
            <a:r>
              <a:rPr lang="fr-FR" dirty="0"/>
              <a:t>malgré des différences notables (selon le statut, la taille des entreprises, la catégorie socio-professionnelle, le revenu).</a:t>
            </a:r>
          </a:p>
          <a:p>
            <a:pPr lvl="1"/>
            <a:r>
              <a:rPr lang="fr-FR" dirty="0"/>
              <a:t>Les PCS ont globalement permis un </a:t>
            </a:r>
            <a:r>
              <a:rPr lang="fr-FR" b="1" dirty="0"/>
              <a:t>meilleur contrôle des prix sans détérioration sensible de la qualité</a:t>
            </a:r>
            <a:r>
              <a:rPr lang="fr-FR" dirty="0"/>
              <a:t>. Les baisses effectives sont estimées aux alentours de 20 à 30%. </a:t>
            </a:r>
          </a:p>
          <a:p>
            <a:r>
              <a:rPr lang="fr-FR" dirty="0"/>
              <a:t>Cependant ces dispositifs ont eu des </a:t>
            </a:r>
            <a:r>
              <a:rPr lang="fr-FR" b="1" dirty="0"/>
              <a:t>effets complexes à analyser </a:t>
            </a:r>
            <a:r>
              <a:rPr lang="fr-FR" dirty="0"/>
              <a:t>en termes de réduction des inégalités : </a:t>
            </a:r>
          </a:p>
          <a:p>
            <a:pPr lvl="1"/>
            <a:r>
              <a:rPr lang="fr-FR" dirty="0"/>
              <a:t>baisse sensible du RAC mais pas d’effets en termes d’inégalités d’accès aux soins. </a:t>
            </a:r>
          </a:p>
          <a:p>
            <a:pPr lvl="1"/>
            <a:r>
              <a:rPr lang="fr-FR" dirty="0"/>
              <a:t>Contribution à l’émergence de nouvelles injustices</a:t>
            </a:r>
          </a:p>
          <a:p>
            <a:pPr lvl="1"/>
            <a:r>
              <a:rPr lang="fr-FR" dirty="0"/>
              <a:t>Réduction, pour les acteurs, de la capacité à mettre en œuvre une solidarité autre qu’assurantielle.</a:t>
            </a:r>
          </a:p>
          <a:p>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1663682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Bibliographie</a:t>
            </a:r>
          </a:p>
        </p:txBody>
      </p:sp>
      <p:sp>
        <p:nvSpPr>
          <p:cNvPr id="3" name="Espace réservé du contenu 2"/>
          <p:cNvSpPr>
            <a:spLocks noGrp="1"/>
          </p:cNvSpPr>
          <p:nvPr>
            <p:ph idx="1"/>
          </p:nvPr>
        </p:nvSpPr>
        <p:spPr>
          <a:xfrm>
            <a:off x="5001370" y="198783"/>
            <a:ext cx="6392054" cy="6028281"/>
          </a:xfrm>
        </p:spPr>
        <p:txBody>
          <a:bodyPr>
            <a:normAutofit fontScale="92500" lnSpcReduction="10000"/>
          </a:bodyPr>
          <a:lstStyle/>
          <a:p>
            <a:pPr algn="just"/>
            <a:endParaRPr lang="fr-FR" sz="1400" dirty="0"/>
          </a:p>
          <a:p>
            <a:pPr algn="just"/>
            <a:r>
              <a:rPr lang="fr-FR" sz="1400" dirty="0" err="1"/>
              <a:t>Abecassis</a:t>
            </a:r>
            <a:r>
              <a:rPr lang="fr-FR" sz="1400" dirty="0"/>
              <a:t>, P. et Coutinet, N. (2020) « Nouvelles règles, nouveaux défis : Les mutuelles au cœur de la construction d’un marché de l’Assurance privée en santé », in « Les mutuelles de santé face aux changements de leur environnement réglementaire : des leçons pour de nouveaux défis », numéro spécial coordonné par </a:t>
            </a:r>
            <a:r>
              <a:rPr lang="fr-FR" sz="1400" dirty="0" err="1"/>
              <a:t>Abecassis</a:t>
            </a:r>
            <a:r>
              <a:rPr lang="fr-FR" sz="1400" dirty="0"/>
              <a:t>, P. et Coutinet, N. </a:t>
            </a:r>
            <a:r>
              <a:rPr lang="fr-FR" sz="1400" i="1" dirty="0"/>
              <a:t>RECMA, </a:t>
            </a:r>
            <a:r>
              <a:rPr lang="fr-FR" sz="1400" dirty="0"/>
              <a:t>n°357, juillet, pp.82-98.</a:t>
            </a:r>
          </a:p>
          <a:p>
            <a:r>
              <a:rPr lang="fr-FR" sz="1400" dirty="0" err="1"/>
              <a:t>Boidin</a:t>
            </a:r>
            <a:r>
              <a:rPr lang="fr-FR" sz="1400" dirty="0"/>
              <a:t>, B. (2005) La santé : approche par les biens publics mondiaux ou par les droits humains ? </a:t>
            </a:r>
            <a:r>
              <a:rPr lang="fr-FR" sz="1400" i="1" dirty="0"/>
              <a:t>Mondes en développement</a:t>
            </a:r>
            <a:r>
              <a:rPr lang="fr-FR" sz="1400" dirty="0"/>
              <a:t>, n°131,  pp. 29-44. </a:t>
            </a:r>
          </a:p>
          <a:p>
            <a:r>
              <a:rPr lang="fr-FR" sz="1400" dirty="0" err="1"/>
              <a:t>Coriat</a:t>
            </a:r>
            <a:r>
              <a:rPr lang="fr-FR" sz="1400" dirty="0"/>
              <a:t>, B. (2020) </a:t>
            </a:r>
            <a:r>
              <a:rPr lang="fr-FR" sz="1400" i="1" dirty="0"/>
              <a:t>La pandémie, l’anthropocène et le bien commun</a:t>
            </a:r>
            <a:r>
              <a:rPr lang="fr-FR" sz="1400" dirty="0"/>
              <a:t>, Les Liens qui Libèrent, Paris, 220 p.</a:t>
            </a:r>
          </a:p>
          <a:p>
            <a:r>
              <a:rPr lang="fr-FR" sz="1400" dirty="0"/>
              <a:t>DREES (2017) Les dépenses de santé depuis 1950, </a:t>
            </a:r>
            <a:r>
              <a:rPr lang="fr-FR" sz="1400" i="1" dirty="0"/>
              <a:t>Etudes et Résultats</a:t>
            </a:r>
            <a:r>
              <a:rPr lang="fr-FR" sz="1400" dirty="0"/>
              <a:t>, n°1017.</a:t>
            </a:r>
          </a:p>
          <a:p>
            <a:r>
              <a:rPr lang="fr-FR" sz="1400" dirty="0"/>
              <a:t>Grimaldi A., </a:t>
            </a:r>
            <a:r>
              <a:rPr lang="fr-FR" sz="1400" dirty="0" err="1"/>
              <a:t>Tabuteau</a:t>
            </a:r>
            <a:r>
              <a:rPr lang="fr-FR" sz="1400" dirty="0"/>
              <a:t> F., </a:t>
            </a:r>
            <a:r>
              <a:rPr lang="fr-FR" sz="1400" dirty="0" err="1"/>
              <a:t>Bourdimmon</a:t>
            </a:r>
            <a:r>
              <a:rPr lang="fr-FR" sz="1400" dirty="0"/>
              <a:t> F., </a:t>
            </a:r>
            <a:r>
              <a:rPr lang="fr-FR" sz="1400" dirty="0" err="1"/>
              <a:t>Pierru</a:t>
            </a:r>
            <a:r>
              <a:rPr lang="fr-FR" sz="1400" dirty="0"/>
              <a:t> F., et Lyon-Caen O. (2020) </a:t>
            </a:r>
            <a:r>
              <a:rPr lang="fr-FR" sz="1400" i="1" dirty="0"/>
              <a:t>Manifeste pour une santé égalitaire et solidaire</a:t>
            </a:r>
            <a:r>
              <a:rPr lang="fr-FR" sz="1400" dirty="0"/>
              <a:t>, Odile Jacob.</a:t>
            </a:r>
          </a:p>
          <a:p>
            <a:r>
              <a:rPr lang="fr-FR" sz="1400" dirty="0"/>
              <a:t>Grunberg I., Kaul I., et Stern M.A., (1999), </a:t>
            </a:r>
            <a:r>
              <a:rPr lang="fr-FR" sz="1400" i="1" dirty="0"/>
              <a:t>Les Biens public mondiaux. La coopération internationale au XXIème siècle</a:t>
            </a:r>
            <a:r>
              <a:rPr lang="fr-FR" sz="1400" dirty="0"/>
              <a:t>, </a:t>
            </a:r>
            <a:r>
              <a:rPr lang="fr-FR" sz="1400" dirty="0" err="1"/>
              <a:t>Economica</a:t>
            </a:r>
            <a:r>
              <a:rPr lang="fr-FR" sz="1400" dirty="0"/>
              <a:t>, </a:t>
            </a:r>
            <a:r>
              <a:rPr lang="fr-FR" sz="1400" dirty="0" err="1"/>
              <a:t>tra</a:t>
            </a:r>
            <a:r>
              <a:rPr lang="fr-FR" sz="1400" dirty="0"/>
              <a:t> fra 2002.</a:t>
            </a:r>
          </a:p>
          <a:p>
            <a:r>
              <a:rPr lang="fr-FR" sz="1400" dirty="0" err="1"/>
              <a:t>Musgrave</a:t>
            </a:r>
            <a:r>
              <a:rPr lang="en-US" sz="1400" dirty="0"/>
              <a:t>, R.A. (1959) </a:t>
            </a:r>
            <a:r>
              <a:rPr lang="en-US" sz="1400" i="1" dirty="0"/>
              <a:t>The Theory of Public Finance</a:t>
            </a:r>
            <a:r>
              <a:rPr lang="en-US" sz="1400" dirty="0"/>
              <a:t>. McGraw Hill, New York. </a:t>
            </a:r>
          </a:p>
          <a:p>
            <a:r>
              <a:rPr lang="en-US" sz="1400" dirty="0" err="1"/>
              <a:t>Ostrom</a:t>
            </a:r>
            <a:r>
              <a:rPr lang="en-US" sz="1400" dirty="0"/>
              <a:t> E. (1990) </a:t>
            </a:r>
            <a:r>
              <a:rPr lang="en-US" sz="1400" i="1" dirty="0"/>
              <a:t>Governing the Commons, The evolution of institutions for collective actions</a:t>
            </a:r>
            <a:r>
              <a:rPr lang="en-US" sz="1400" dirty="0"/>
              <a:t>, Cambridge University Press.</a:t>
            </a:r>
          </a:p>
          <a:p>
            <a:r>
              <a:rPr lang="en-US" sz="1400" dirty="0"/>
              <a:t>Samuelson, P.A. (1954)  The Pure Theory of Public Expenditure, The Review of Economics and Statistics, Vol 36, N°4, pp. 387-389. </a:t>
            </a:r>
          </a:p>
          <a:p>
            <a:endParaRPr lang="fr-FR" sz="1400" dirty="0"/>
          </a:p>
          <a:p>
            <a:endParaRPr lang="fr-FR" sz="1400"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2470456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 La Santé </a:t>
            </a:r>
          </a:p>
        </p:txBody>
      </p:sp>
      <p:sp>
        <p:nvSpPr>
          <p:cNvPr id="3" name="Espace réservé du texte 2"/>
          <p:cNvSpPr>
            <a:spLocks noGrp="1"/>
          </p:cNvSpPr>
          <p:nvPr>
            <p:ph type="body" idx="1"/>
          </p:nvPr>
        </p:nvSpPr>
        <p:spPr/>
        <p:txBody>
          <a:bodyPr/>
          <a:lstStyle/>
          <a:p>
            <a:r>
              <a:rPr lang="fr-FR" dirty="0"/>
              <a:t> </a:t>
            </a:r>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4049203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santé, un bien public ?</a:t>
            </a:r>
          </a:p>
        </p:txBody>
      </p:sp>
      <p:sp>
        <p:nvSpPr>
          <p:cNvPr id="3" name="Espace réservé du contenu 2"/>
          <p:cNvSpPr>
            <a:spLocks noGrp="1"/>
          </p:cNvSpPr>
          <p:nvPr>
            <p:ph idx="1"/>
          </p:nvPr>
        </p:nvSpPr>
        <p:spPr>
          <a:xfrm>
            <a:off x="4579951" y="349857"/>
            <a:ext cx="7299298" cy="6209969"/>
          </a:xfrm>
        </p:spPr>
        <p:txBody>
          <a:bodyPr>
            <a:normAutofit/>
          </a:bodyPr>
          <a:lstStyle/>
          <a:p>
            <a:r>
              <a:rPr lang="fr-FR" dirty="0"/>
              <a:t> Samuelson (1954), un </a:t>
            </a:r>
            <a:r>
              <a:rPr lang="fr-FR" b="1" dirty="0"/>
              <a:t>bien public </a:t>
            </a:r>
            <a:r>
              <a:rPr lang="fr-FR" dirty="0"/>
              <a:t>est caractérisé par : </a:t>
            </a:r>
            <a:br>
              <a:rPr lang="fr-FR" dirty="0"/>
            </a:br>
            <a:br>
              <a:rPr lang="fr-FR" dirty="0"/>
            </a:br>
            <a:r>
              <a:rPr lang="fr-FR" dirty="0"/>
              <a:t>- un critère de </a:t>
            </a:r>
            <a:r>
              <a:rPr lang="fr-FR" b="1" dirty="0"/>
              <a:t>non-rivalité</a:t>
            </a:r>
            <a:r>
              <a:rPr lang="fr-FR" dirty="0"/>
              <a:t> : la consommation du bien par un usager n'entraîne aucune réduction de la consommation des autres usagers ; </a:t>
            </a:r>
            <a:br>
              <a:rPr lang="fr-FR" dirty="0"/>
            </a:br>
            <a:r>
              <a:rPr lang="fr-FR" dirty="0"/>
              <a:t>- un critère de </a:t>
            </a:r>
            <a:r>
              <a:rPr lang="fr-FR" b="1" dirty="0"/>
              <a:t>non-exclusion</a:t>
            </a:r>
            <a:r>
              <a:rPr lang="fr-FR" dirty="0"/>
              <a:t> : il est impossible d'exclure quiconque de la consommation de ce bien ; il est, par conséquent, impossible d’en faire payer l'usage. </a:t>
            </a:r>
          </a:p>
          <a:p>
            <a:r>
              <a:rPr lang="fr-FR" dirty="0"/>
              <a:t>Les deux exemples de biens publics traditionnellement cités sont les phares et l'éclairage public. </a:t>
            </a:r>
          </a:p>
          <a:p>
            <a:pPr lvl="1"/>
            <a:r>
              <a:rPr lang="fr-FR" dirty="0"/>
              <a:t>L'usage d'un réverbère par un individu ne se fait pas au détriment de l'usage des autres consommateurs (non-rivalité)</a:t>
            </a:r>
          </a:p>
          <a:p>
            <a:pPr lvl="1"/>
            <a:r>
              <a:rPr lang="fr-FR" dirty="0"/>
              <a:t>Il n'est pas possible de soumettre à paiement le bénéfice de l'éclairage public (non-exclusion). </a:t>
            </a:r>
          </a:p>
          <a:p>
            <a:r>
              <a:rPr lang="fr-FR" dirty="0"/>
              <a:t>La </a:t>
            </a:r>
            <a:r>
              <a:rPr lang="fr-FR" b="1" dirty="0"/>
              <a:t>santé ne possède pas</a:t>
            </a:r>
            <a:r>
              <a:rPr lang="fr-FR" dirty="0"/>
              <a:t> les caractéristiques </a:t>
            </a:r>
            <a:r>
              <a:rPr lang="fr-FR" b="1" dirty="0"/>
              <a:t>d’un bien public.</a:t>
            </a:r>
            <a:br>
              <a:rPr lang="fr-FR" b="1" dirty="0"/>
            </a:br>
            <a:endParaRPr lang="fr-FR" b="1"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2220896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La santé, un bien collectif ?</a:t>
            </a:r>
          </a:p>
        </p:txBody>
      </p:sp>
      <p:sp>
        <p:nvSpPr>
          <p:cNvPr id="3" name="Espace réservé du contenu 2"/>
          <p:cNvSpPr>
            <a:spLocks noGrp="1"/>
          </p:cNvSpPr>
          <p:nvPr>
            <p:ph idx="1"/>
          </p:nvPr>
        </p:nvSpPr>
        <p:spPr>
          <a:xfrm>
            <a:off x="5118447" y="174929"/>
            <a:ext cx="6943682" cy="5876879"/>
          </a:xfrm>
        </p:spPr>
        <p:txBody>
          <a:bodyPr>
            <a:normAutofit/>
          </a:bodyPr>
          <a:lstStyle/>
          <a:p>
            <a:r>
              <a:rPr lang="fr-FR" dirty="0"/>
              <a:t>Un </a:t>
            </a:r>
            <a:r>
              <a:rPr lang="fr-FR" b="1" dirty="0"/>
              <a:t>bien ou service collectif </a:t>
            </a:r>
            <a:r>
              <a:rPr lang="fr-FR" dirty="0"/>
              <a:t>est utilisable par un individu sans que cela n’en diminue la consommation par tous les autres.</a:t>
            </a:r>
          </a:p>
          <a:p>
            <a:r>
              <a:rPr lang="fr-FR" dirty="0"/>
              <a:t> Il y a </a:t>
            </a:r>
            <a:r>
              <a:rPr lang="fr-FR" b="1" dirty="0"/>
              <a:t>indivisibilité</a:t>
            </a:r>
            <a:r>
              <a:rPr lang="fr-FR" dirty="0"/>
              <a:t> et </a:t>
            </a:r>
            <a:r>
              <a:rPr lang="fr-FR" b="1" dirty="0"/>
              <a:t>non</a:t>
            </a:r>
            <a:r>
              <a:rPr lang="fr-FR" dirty="0"/>
              <a:t>-</a:t>
            </a:r>
            <a:r>
              <a:rPr lang="fr-FR" b="1" dirty="0"/>
              <a:t>exclusion</a:t>
            </a:r>
            <a:r>
              <a:rPr lang="fr-FR" dirty="0"/>
              <a:t> dans la consommation de ce service. </a:t>
            </a:r>
          </a:p>
          <a:p>
            <a:r>
              <a:rPr lang="fr-FR" dirty="0"/>
              <a:t>Traditionnellement on considère la défense nationale ou de l’activité de police comme des services collectifs. La radio ou la télévision sont également des biens collectifs.</a:t>
            </a:r>
          </a:p>
          <a:p>
            <a:r>
              <a:rPr lang="fr-FR" dirty="0"/>
              <a:t>Un bien collectif ≠ bien public. </a:t>
            </a:r>
          </a:p>
          <a:p>
            <a:r>
              <a:rPr lang="fr-FR" dirty="0"/>
              <a:t>Un bien collectif est en général produit par la puissance publique, mais il existe des cas où un bien collectif peut être produit de façon privative. </a:t>
            </a:r>
          </a:p>
          <a:p>
            <a:r>
              <a:rPr lang="fr-FR" dirty="0"/>
              <a:t>La </a:t>
            </a:r>
            <a:r>
              <a:rPr lang="fr-FR" b="1" dirty="0"/>
              <a:t>santé ne possède pas </a:t>
            </a:r>
            <a:r>
              <a:rPr lang="fr-FR" dirty="0"/>
              <a:t>les caractéristiques d’un </a:t>
            </a:r>
            <a:r>
              <a:rPr lang="fr-FR" b="1" dirty="0"/>
              <a:t>bien collectif .</a:t>
            </a:r>
          </a:p>
          <a:p>
            <a:pPr lvl="1"/>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3233460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santé, un bien tutélaire  ?</a:t>
            </a:r>
          </a:p>
        </p:txBody>
      </p:sp>
      <p:sp>
        <p:nvSpPr>
          <p:cNvPr id="3" name="Espace réservé du contenu 2"/>
          <p:cNvSpPr>
            <a:spLocks noGrp="1"/>
          </p:cNvSpPr>
          <p:nvPr>
            <p:ph idx="1"/>
          </p:nvPr>
        </p:nvSpPr>
        <p:spPr>
          <a:xfrm>
            <a:off x="4516341" y="63611"/>
            <a:ext cx="7362908" cy="6496216"/>
          </a:xfrm>
        </p:spPr>
        <p:txBody>
          <a:bodyPr>
            <a:normAutofit/>
          </a:bodyPr>
          <a:lstStyle/>
          <a:p>
            <a:r>
              <a:rPr lang="fr-FR" dirty="0"/>
              <a:t> </a:t>
            </a:r>
            <a:r>
              <a:rPr lang="fr-FR" dirty="0" err="1"/>
              <a:t>Musgrave</a:t>
            </a:r>
            <a:r>
              <a:rPr lang="fr-FR" dirty="0"/>
              <a:t> (1959) et la notion de </a:t>
            </a:r>
            <a:r>
              <a:rPr lang="fr-FR" b="1" dirty="0"/>
              <a:t>bien tutélaire.</a:t>
            </a:r>
            <a:r>
              <a:rPr lang="fr-FR" dirty="0"/>
              <a:t> </a:t>
            </a:r>
          </a:p>
          <a:p>
            <a:pPr lvl="2"/>
            <a:r>
              <a:rPr lang="fr-FR" sz="1600" dirty="0"/>
              <a:t>Un bien tutélaire (</a:t>
            </a:r>
            <a:r>
              <a:rPr lang="fr-FR" sz="1600" i="1" dirty="0" err="1"/>
              <a:t>merit</a:t>
            </a:r>
            <a:r>
              <a:rPr lang="fr-FR" sz="1600" i="1" dirty="0"/>
              <a:t> </a:t>
            </a:r>
            <a:r>
              <a:rPr lang="fr-FR" sz="1600" i="1" dirty="0" err="1"/>
              <a:t>goods</a:t>
            </a:r>
            <a:r>
              <a:rPr lang="fr-FR" sz="1600" i="1" dirty="0"/>
              <a:t>)</a:t>
            </a:r>
            <a:r>
              <a:rPr lang="fr-FR" sz="1600" dirty="0"/>
              <a:t> désigne un bien sur lequel </a:t>
            </a:r>
            <a:r>
              <a:rPr lang="fr-FR" sz="1600" b="1" dirty="0"/>
              <a:t>l’État exerce une « tutelle », </a:t>
            </a:r>
            <a:r>
              <a:rPr lang="fr-FR" sz="1600" dirty="0"/>
              <a:t>c’est-à-dire qu’il intervient pour encourager ou décourager sa consommation,</a:t>
            </a:r>
          </a:p>
          <a:p>
            <a:pPr lvl="2"/>
            <a:r>
              <a:rPr lang="fr-FR" sz="1600" dirty="0"/>
              <a:t>Les biens tutélaires sont des biens pour lesquels l’évaluation sociale ne provient pas uniquement des informations fournies par les préférences individuelles. </a:t>
            </a:r>
          </a:p>
          <a:p>
            <a:pPr lvl="2"/>
            <a:r>
              <a:rPr lang="fr-FR" sz="1600" dirty="0"/>
              <a:t>La notion de biens tutélaires suppose que les individus peuvent prendre des décisions et faire des choix qui sont contraires à leur bien-être. Pour certains auteurs tels que </a:t>
            </a:r>
            <a:r>
              <a:rPr lang="fr-FR" sz="1600" dirty="0" err="1"/>
              <a:t>McLure</a:t>
            </a:r>
            <a:r>
              <a:rPr lang="fr-FR" sz="1600" dirty="0"/>
              <a:t> (1968), cette notion n’a aucune place en économie du bien-être : « </a:t>
            </a:r>
            <a:r>
              <a:rPr lang="fr-FR" sz="1600" i="1" dirty="0" err="1"/>
              <a:t>Musgrave</a:t>
            </a:r>
            <a:r>
              <a:rPr lang="fr-FR" sz="1600" i="1" dirty="0"/>
              <a:t> </a:t>
            </a:r>
            <a:r>
              <a:rPr lang="fr-FR" sz="1600" i="1" dirty="0" err="1"/>
              <a:t>entire</a:t>
            </a:r>
            <a:r>
              <a:rPr lang="fr-FR" sz="1600" i="1" dirty="0"/>
              <a:t> concept of </a:t>
            </a:r>
            <a:r>
              <a:rPr lang="fr-FR" sz="1600" i="1" dirty="0" err="1"/>
              <a:t>merit</a:t>
            </a:r>
            <a:r>
              <a:rPr lang="fr-FR" sz="1600" i="1" dirty="0"/>
              <a:t> </a:t>
            </a:r>
            <a:r>
              <a:rPr lang="fr-FR" sz="1600" i="1" dirty="0" err="1"/>
              <a:t>goods</a:t>
            </a:r>
            <a:r>
              <a:rPr lang="fr-FR" sz="1600" i="1" dirty="0"/>
              <a:t> has no place in a normative </a:t>
            </a:r>
            <a:r>
              <a:rPr lang="fr-FR" sz="1600" i="1" dirty="0" err="1"/>
              <a:t>theory</a:t>
            </a:r>
            <a:r>
              <a:rPr lang="fr-FR" sz="1600" i="1" dirty="0"/>
              <a:t> of the public </a:t>
            </a:r>
            <a:r>
              <a:rPr lang="fr-FR" sz="1600" i="1" dirty="0" err="1"/>
              <a:t>household</a:t>
            </a:r>
            <a:r>
              <a:rPr lang="fr-FR" sz="1600" i="1" dirty="0"/>
              <a:t> </a:t>
            </a:r>
            <a:r>
              <a:rPr lang="fr-FR" sz="1600" i="1" dirty="0" err="1"/>
              <a:t>based</a:t>
            </a:r>
            <a:r>
              <a:rPr lang="fr-FR" sz="1600" i="1" dirty="0"/>
              <a:t> </a:t>
            </a:r>
            <a:r>
              <a:rPr lang="fr-FR" sz="1600" i="1" dirty="0" err="1"/>
              <a:t>upon</a:t>
            </a:r>
            <a:r>
              <a:rPr lang="fr-FR" sz="1600" i="1" dirty="0"/>
              <a:t> </a:t>
            </a:r>
            <a:r>
              <a:rPr lang="fr-FR" sz="1600" i="1" dirty="0" err="1"/>
              <a:t>individual</a:t>
            </a:r>
            <a:r>
              <a:rPr lang="fr-FR" sz="1600" i="1" dirty="0"/>
              <a:t> </a:t>
            </a:r>
            <a:r>
              <a:rPr lang="fr-FR" sz="1600" i="1" dirty="0" err="1"/>
              <a:t>preferences</a:t>
            </a:r>
            <a:r>
              <a:rPr lang="fr-FR" sz="1600" dirty="0"/>
              <a:t> ».</a:t>
            </a:r>
          </a:p>
          <a:p>
            <a:r>
              <a:rPr lang="fr-FR" dirty="0"/>
              <a:t>Les </a:t>
            </a:r>
            <a:r>
              <a:rPr lang="fr-FR" b="1" dirty="0"/>
              <a:t>biens tutélaires </a:t>
            </a:r>
            <a:r>
              <a:rPr lang="fr-FR" dirty="0"/>
              <a:t>constituent une justification de l’intervention de l’État distincte de celle liée aux défaillances de marché et à la redistribution. </a:t>
            </a:r>
          </a:p>
          <a:p>
            <a:pPr lvl="2">
              <a:buFont typeface="Wingdings" panose="05000000000000000000" pitchFamily="2" charset="2"/>
              <a:buChar char="ü"/>
            </a:pPr>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825343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santé, un bien tutélaire (2)</a:t>
            </a:r>
          </a:p>
        </p:txBody>
      </p:sp>
      <p:sp>
        <p:nvSpPr>
          <p:cNvPr id="3" name="Espace réservé du contenu 2"/>
          <p:cNvSpPr>
            <a:spLocks noGrp="1"/>
          </p:cNvSpPr>
          <p:nvPr>
            <p:ph idx="1"/>
          </p:nvPr>
        </p:nvSpPr>
        <p:spPr>
          <a:xfrm>
            <a:off x="4715123" y="151075"/>
            <a:ext cx="6613635" cy="6075989"/>
          </a:xfrm>
        </p:spPr>
        <p:txBody>
          <a:bodyPr/>
          <a:lstStyle/>
          <a:p>
            <a:r>
              <a:rPr lang="fr-FR" dirty="0"/>
              <a:t>La </a:t>
            </a:r>
            <a:r>
              <a:rPr lang="fr-FR" b="1" dirty="0"/>
              <a:t>santé</a:t>
            </a:r>
            <a:r>
              <a:rPr lang="fr-FR" dirty="0"/>
              <a:t> est souvent considérée comme un </a:t>
            </a:r>
            <a:r>
              <a:rPr lang="fr-FR" b="1" dirty="0"/>
              <a:t>bien tutélaire</a:t>
            </a:r>
            <a:r>
              <a:rPr lang="fr-FR" dirty="0"/>
              <a:t>.</a:t>
            </a:r>
          </a:p>
          <a:p>
            <a:r>
              <a:rPr lang="fr-FR" dirty="0"/>
              <a:t>La puissance publique substituerait en partie ses choix à ceux des individus, facilitant l'accès aux soins ou limitant les comportements à risques. </a:t>
            </a:r>
          </a:p>
          <a:p>
            <a:r>
              <a:rPr lang="fr-FR" dirty="0"/>
              <a:t>En termes économiques, ceci correspond à l'existence </a:t>
            </a:r>
            <a:r>
              <a:rPr lang="fr-FR" b="1" dirty="0"/>
              <a:t>d'externalités</a:t>
            </a:r>
            <a:r>
              <a:rPr lang="fr-FR" dirty="0"/>
              <a:t>, dues à la non équivalence des rendements sociaux et privés. Comme le consommateur pourrait être tenté de se ‘sous assurer’, d'avoir recours aux soins trop tardivement, ou de mal se prémunir des risques épidémiques, la collectivité peut être fondée à lui offrir, ou lui imposer, un certain niveau de couverture d'assurance maladie ou de soins. L’Etat peut également imposer des taxes ou des transferts sur des substances potentiellement pathogènes (tabac, l'alcool).</a:t>
            </a:r>
          </a:p>
          <a:p>
            <a:r>
              <a:rPr lang="fr-FR" dirty="0"/>
              <a:t>Cette caractéristique justifie </a:t>
            </a:r>
            <a:r>
              <a:rPr lang="fr-FR" b="1" dirty="0"/>
              <a:t>l’intervention de la puissance publique en santé</a:t>
            </a:r>
            <a:r>
              <a:rPr lang="fr-FR" dirty="0"/>
              <a:t>.</a:t>
            </a:r>
          </a:p>
          <a:p>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2336908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santé, un bien privé ?</a:t>
            </a:r>
          </a:p>
        </p:txBody>
      </p:sp>
      <p:sp>
        <p:nvSpPr>
          <p:cNvPr id="3" name="Espace réservé du contenu 2"/>
          <p:cNvSpPr>
            <a:spLocks noGrp="1"/>
          </p:cNvSpPr>
          <p:nvPr>
            <p:ph idx="1"/>
          </p:nvPr>
        </p:nvSpPr>
        <p:spPr>
          <a:xfrm>
            <a:off x="4866656" y="437381"/>
            <a:ext cx="6967536" cy="6281530"/>
          </a:xfrm>
        </p:spPr>
        <p:txBody>
          <a:bodyPr>
            <a:normAutofit/>
          </a:bodyPr>
          <a:lstStyle/>
          <a:p>
            <a:r>
              <a:rPr lang="fr-FR" dirty="0"/>
              <a:t>Un  </a:t>
            </a:r>
            <a:r>
              <a:rPr lang="fr-FR" b="1" dirty="0"/>
              <a:t>bien privé</a:t>
            </a:r>
            <a:r>
              <a:rPr lang="fr-FR" dirty="0"/>
              <a:t> , présente deux caractéristiques principales : </a:t>
            </a:r>
          </a:p>
          <a:p>
            <a:r>
              <a:rPr lang="fr-FR" dirty="0"/>
              <a:t>Sa consommation est à la fois </a:t>
            </a:r>
            <a:r>
              <a:rPr lang="fr-FR" b="1" dirty="0"/>
              <a:t>sélective</a:t>
            </a:r>
            <a:r>
              <a:rPr lang="fr-FR" dirty="0"/>
              <a:t>, il est possible de sélectionner les consommateurs, </a:t>
            </a:r>
          </a:p>
          <a:p>
            <a:r>
              <a:rPr lang="fr-FR" dirty="0"/>
              <a:t>Sa consommation  </a:t>
            </a:r>
            <a:r>
              <a:rPr lang="fr-FR" b="1" dirty="0"/>
              <a:t>rivale</a:t>
            </a:r>
            <a:r>
              <a:rPr lang="fr-FR" dirty="0"/>
              <a:t>, la consommation d’un individu affecte celle des autres. </a:t>
            </a:r>
          </a:p>
          <a:p>
            <a:r>
              <a:rPr lang="fr-FR" dirty="0"/>
              <a:t>L’industrie automobile ou l’industrie pharmaceutique peut moduler sa production en augmentant ou en diminuant le nombre de biens qu’elle met sur le marché. </a:t>
            </a:r>
          </a:p>
          <a:p>
            <a:r>
              <a:rPr lang="fr-FR" dirty="0"/>
              <a:t>Les consommateurs sont en concurrence relative : si un bien est fabriqué en faible quantité, certains consommateurs peuvent être exclus. </a:t>
            </a:r>
          </a:p>
          <a:p>
            <a:r>
              <a:rPr lang="fr-FR" dirty="0"/>
              <a:t>La </a:t>
            </a:r>
            <a:r>
              <a:rPr lang="fr-FR" b="1" dirty="0"/>
              <a:t>santé</a:t>
            </a:r>
            <a:r>
              <a:rPr lang="fr-FR" dirty="0"/>
              <a:t> comme un bien privé est laissée au </a:t>
            </a:r>
            <a:r>
              <a:rPr lang="fr-FR" b="1" dirty="0"/>
              <a:t>marché</a:t>
            </a:r>
            <a:r>
              <a:rPr lang="fr-FR" dirty="0"/>
              <a:t>, la puissance publique se limitant à organiser des formes de couverture subsidiaire pour les plus démunis (cf. le modèle américain).</a:t>
            </a:r>
          </a:p>
          <a:p>
            <a:endParaRPr lang="fr-FR" dirty="0"/>
          </a:p>
          <a:p>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2958487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santé, un bien public mondial ?</a:t>
            </a:r>
          </a:p>
        </p:txBody>
      </p:sp>
      <p:sp>
        <p:nvSpPr>
          <p:cNvPr id="3" name="Espace réservé du contenu 2"/>
          <p:cNvSpPr>
            <a:spLocks noGrp="1"/>
          </p:cNvSpPr>
          <p:nvPr>
            <p:ph idx="1"/>
          </p:nvPr>
        </p:nvSpPr>
        <p:spPr>
          <a:xfrm>
            <a:off x="4707172" y="238539"/>
            <a:ext cx="6949439" cy="6194066"/>
          </a:xfrm>
        </p:spPr>
        <p:txBody>
          <a:bodyPr>
            <a:normAutofit lnSpcReduction="10000"/>
          </a:bodyPr>
          <a:lstStyle/>
          <a:p>
            <a:endParaRPr lang="fr-FR" dirty="0"/>
          </a:p>
          <a:p>
            <a:r>
              <a:rPr lang="fr-FR" dirty="0"/>
              <a:t>Dans un livre paru en 1999, </a:t>
            </a:r>
            <a:r>
              <a:rPr lang="fr-FR" i="1" dirty="0"/>
              <a:t>Les Biens public mondiaux. La coopération internationale au XXIème siècle</a:t>
            </a:r>
            <a:r>
              <a:rPr lang="fr-FR" dirty="0"/>
              <a:t>, trois économistes américains (Grunberg, Kaul et Stern) ont défini le concept de </a:t>
            </a:r>
            <a:r>
              <a:rPr lang="fr-FR" b="1" dirty="0"/>
              <a:t>biens publics mondiaux </a:t>
            </a:r>
            <a:r>
              <a:rPr lang="fr-FR" dirty="0"/>
              <a:t>comme des "</a:t>
            </a:r>
            <a:r>
              <a:rPr lang="fr-FR" i="1" dirty="0"/>
              <a:t>biens qui profitent à tous les pays, tous les groupes de populations et toutes les générations</a:t>
            </a:r>
            <a:r>
              <a:rPr lang="fr-FR" dirty="0"/>
              <a:t>".  </a:t>
            </a:r>
          </a:p>
          <a:p>
            <a:r>
              <a:rPr lang="fr-FR" b="1" dirty="0"/>
              <a:t>3 types de biens </a:t>
            </a:r>
            <a:r>
              <a:rPr lang="fr-FR" dirty="0"/>
              <a:t>entre dans cette catégorie : </a:t>
            </a:r>
          </a:p>
          <a:p>
            <a:pPr lvl="1"/>
            <a:r>
              <a:rPr lang="fr-FR" dirty="0"/>
              <a:t> Les "biens" produits par les humains : les connaissances scientifiques, Internet par exemple. </a:t>
            </a:r>
          </a:p>
          <a:p>
            <a:pPr lvl="1"/>
            <a:r>
              <a:rPr lang="fr-FR" dirty="0"/>
              <a:t>Les "biens" que l'on pourrait qualifier de "naturels" : la biodiversité, le climat, l'espace. </a:t>
            </a:r>
          </a:p>
          <a:p>
            <a:pPr lvl="1"/>
            <a:r>
              <a:rPr lang="fr-FR" dirty="0"/>
              <a:t>Les "biens" qui découlent des politiques et qui relèvent des droits humains et du respect de la dignité humaine : la paix, l'éducation et la santé.</a:t>
            </a:r>
          </a:p>
          <a:p>
            <a:r>
              <a:rPr lang="fr-FR" dirty="0"/>
              <a:t>Cependant beaucoup d’auteurs, notamment </a:t>
            </a:r>
            <a:r>
              <a:rPr lang="fr-FR" dirty="0" err="1"/>
              <a:t>Boidin</a:t>
            </a:r>
            <a:r>
              <a:rPr lang="fr-FR" dirty="0"/>
              <a:t> (2005), soulignent </a:t>
            </a:r>
            <a:r>
              <a:rPr lang="fr-FR" b="1" dirty="0"/>
              <a:t>les faiblesses et contradictions des fondements théoriques de la notion de santé comme bien public mondial</a:t>
            </a:r>
            <a:r>
              <a:rPr lang="fr-FR" dirty="0"/>
              <a:t>.</a:t>
            </a:r>
          </a:p>
          <a:p>
            <a:pPr marL="0" indent="0">
              <a:buNone/>
            </a:pPr>
            <a:endParaRPr lang="fr-FR" dirty="0"/>
          </a:p>
        </p:txBody>
      </p:sp>
      <p:sp>
        <p:nvSpPr>
          <p:cNvPr id="4" name="Espace réservé du pied de page 3"/>
          <p:cNvSpPr>
            <a:spLocks noGrp="1"/>
          </p:cNvSpPr>
          <p:nvPr>
            <p:ph type="ftr" sz="quarter" idx="11"/>
          </p:nvPr>
        </p:nvSpPr>
        <p:spPr/>
        <p:txBody>
          <a:bodyPr/>
          <a:lstStyle/>
          <a:p>
            <a:r>
              <a:rPr lang="fr-FR"/>
              <a:t>Présentation Nathalie Coutinet, Stage APSES janvier 2022 </a:t>
            </a:r>
            <a:endParaRPr lang="en-US" dirty="0"/>
          </a:p>
        </p:txBody>
      </p:sp>
    </p:spTree>
    <p:extLst>
      <p:ext uri="{BB962C8B-B14F-4D97-AF65-F5344CB8AC3E}">
        <p14:creationId xmlns:p14="http://schemas.microsoft.com/office/powerpoint/2010/main" val="3832362318"/>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771</TotalTime>
  <Words>4048</Words>
  <Application>Microsoft Office PowerPoint</Application>
  <PresentationFormat>Grand écran</PresentationFormat>
  <Paragraphs>252</Paragraphs>
  <Slides>29</Slides>
  <Notes>8</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29</vt:i4>
      </vt:variant>
    </vt:vector>
  </HeadingPairs>
  <TitlesOfParts>
    <vt:vector size="34" baseType="lpstr">
      <vt:lpstr>Calibri</vt:lpstr>
      <vt:lpstr>Calibri Light</vt:lpstr>
      <vt:lpstr>Rockwell</vt:lpstr>
      <vt:lpstr>Wingdings</vt:lpstr>
      <vt:lpstr>Atlas</vt:lpstr>
      <vt:lpstr>La santé entre bien public et bien privé</vt:lpstr>
      <vt:lpstr>Plan de la présentation</vt:lpstr>
      <vt:lpstr>I: La Santé </vt:lpstr>
      <vt:lpstr>La santé, un bien public ?</vt:lpstr>
      <vt:lpstr>La santé, un bien collectif ?</vt:lpstr>
      <vt:lpstr>La santé, un bien tutélaire  ?</vt:lpstr>
      <vt:lpstr>La santé, un bien tutélaire (2)</vt:lpstr>
      <vt:lpstr>La santé, un bien privé ?</vt:lpstr>
      <vt:lpstr>La santé, un bien public mondial ?</vt:lpstr>
      <vt:lpstr>La santé, un bien commun ? </vt:lpstr>
      <vt:lpstr>La santé, un bien commun  </vt:lpstr>
      <vt:lpstr>La sa nté, un Commun social?</vt:lpstr>
      <vt:lpstr>La sa nté, un Commun social</vt:lpstr>
      <vt:lpstr>La santé, commun social (2)</vt:lpstr>
      <vt:lpstr>La santé, commun social (3)</vt:lpstr>
      <vt:lpstr>1. L’accès</vt:lpstr>
      <vt:lpstr>2. La gouvernance</vt:lpstr>
      <vt:lpstr>II : Aperçu du financement des dépenses de santé depuis 50 ans.  </vt:lpstr>
      <vt:lpstr>Présentation PowerPoint</vt:lpstr>
      <vt:lpstr>Présentation PowerPoint</vt:lpstr>
      <vt:lpstr>Présentation PowerPoint</vt:lpstr>
      <vt:lpstr>III: La mise en marché de l’assurance privée en santé</vt:lpstr>
      <vt:lpstr>Une mise en marché de la protection sociale en santé</vt:lpstr>
      <vt:lpstr>Nouvelles règles, nouveaux défis : Les mutuelles au cœur de la construction d’un marché de l’AMC  </vt:lpstr>
      <vt:lpstr>Nouvelles règles, nouveaux défis : Les mutuelles au cœur de la construction d’un marché de l’AMC  </vt:lpstr>
      <vt:lpstr>Nouvelles règles, nouveaux défis : Les mutuelles au cœur de la construction d’un marché de l’AMC  </vt:lpstr>
      <vt:lpstr>Nouvelles règles, nouveaux défis : Les mutuelles au cœur de la construction d’un marché de l’AMC  </vt:lpstr>
      <vt:lpstr>Nouvelles règles, nouveaux défis : Les mutuelles au cœur de la construction d’un marché de l’AMC  </vt:lpstr>
      <vt:lpstr>Bibliographie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Coutinet</dc:creator>
  <cp:lastModifiedBy>Olivier Louail</cp:lastModifiedBy>
  <cp:revision>55</cp:revision>
  <dcterms:created xsi:type="dcterms:W3CDTF">2022-01-21T13:33:32Z</dcterms:created>
  <dcterms:modified xsi:type="dcterms:W3CDTF">2022-02-04T08:47:25Z</dcterms:modified>
</cp:coreProperties>
</file>