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8" r:id="rId2"/>
    <p:sldId id="338" r:id="rId3"/>
    <p:sldId id="294" r:id="rId4"/>
    <p:sldId id="378" r:id="rId5"/>
    <p:sldId id="377" r:id="rId6"/>
    <p:sldId id="382" r:id="rId7"/>
    <p:sldId id="330" r:id="rId8"/>
    <p:sldId id="392" r:id="rId9"/>
    <p:sldId id="393" r:id="rId10"/>
    <p:sldId id="394" r:id="rId11"/>
    <p:sldId id="390" r:id="rId12"/>
    <p:sldId id="391" r:id="rId13"/>
    <p:sldId id="395" r:id="rId14"/>
    <p:sldId id="34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_ward" initials="j" lastIdx="1" clrIdx="0">
    <p:extLst>
      <p:ext uri="{19B8F6BF-5375-455C-9EA6-DF929625EA0E}">
        <p15:presenceInfo xmlns:p15="http://schemas.microsoft.com/office/powerpoint/2012/main" userId="jeremy_w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106" d="100"/>
          <a:sy n="106" d="100"/>
        </p:scale>
        <p:origin x="17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02BC7-E6A4-42F2-804B-617E80B65404}" type="datetimeFigureOut">
              <a:rPr lang="fr-FR" smtClean="0"/>
              <a:t>04/02/2022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ACFCD-A1A2-4A29-AA8C-882301A5EE67}" type="slidenum">
              <a:rPr lang="fr-FR" smtClean="0"/>
              <a:t>‹N°›</a:t>
            </a:fld>
            <a:endParaRPr lang="fr-FR"/>
          </a:p>
        </p:txBody>
      </p:sp>
    </p:spTree>
    <p:extLst>
      <p:ext uri="{BB962C8B-B14F-4D97-AF65-F5344CB8AC3E}">
        <p14:creationId xmlns:p14="http://schemas.microsoft.com/office/powerpoint/2010/main" val="355887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86E59FD1-CD21-4C62-B87C-984E875E3283}" type="datetimeFigureOut">
              <a:rPr lang="fr-FR" smtClean="0"/>
              <a:t>04/02/2022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239281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6E59FD1-CD21-4C62-B87C-984E875E3283}" type="datetimeFigureOut">
              <a:rPr lang="fr-FR" smtClean="0"/>
              <a:t>04/02/2022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362630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6E59FD1-CD21-4C62-B87C-984E875E3283}" type="datetimeFigureOut">
              <a:rPr lang="fr-FR" smtClean="0"/>
              <a:t>04/02/2022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9837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6E59FD1-CD21-4C62-B87C-984E875E3283}" type="datetimeFigureOut">
              <a:rPr lang="fr-FR" smtClean="0"/>
              <a:t>04/02/2022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390984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59FD1-CD21-4C62-B87C-984E875E3283}" type="datetimeFigureOut">
              <a:rPr lang="fr-FR" smtClean="0"/>
              <a:t>04/02/2022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173842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86E59FD1-CD21-4C62-B87C-984E875E3283}" type="datetimeFigureOut">
              <a:rPr lang="fr-FR" smtClean="0"/>
              <a:t>04/02/2022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324878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86E59FD1-CD21-4C62-B87C-984E875E3283}" type="datetimeFigureOut">
              <a:rPr lang="fr-FR" smtClean="0"/>
              <a:t>04/02/2022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232269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86E59FD1-CD21-4C62-B87C-984E875E3283}" type="datetimeFigureOut">
              <a:rPr lang="fr-FR" smtClean="0"/>
              <a:t>04/02/2022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106818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59FD1-CD21-4C62-B87C-984E875E3283}" type="datetimeFigureOut">
              <a:rPr lang="fr-FR" smtClean="0"/>
              <a:t>04/02/2022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308841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9FD1-CD21-4C62-B87C-984E875E3283}" type="datetimeFigureOut">
              <a:rPr lang="fr-FR" smtClean="0"/>
              <a:t>04/02/2022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373821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9FD1-CD21-4C62-B87C-984E875E3283}" type="datetimeFigureOut">
              <a:rPr lang="fr-FR" smtClean="0"/>
              <a:t>04/02/2022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D82882-0FBA-492A-A966-D75475537335}" type="slidenum">
              <a:rPr lang="fr-FR" smtClean="0"/>
              <a:t>‹N°›</a:t>
            </a:fld>
            <a:endParaRPr lang="fr-FR"/>
          </a:p>
        </p:txBody>
      </p:sp>
    </p:spTree>
    <p:extLst>
      <p:ext uri="{BB962C8B-B14F-4D97-AF65-F5344CB8AC3E}">
        <p14:creationId xmlns:p14="http://schemas.microsoft.com/office/powerpoint/2010/main" val="35167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59FD1-CD21-4C62-B87C-984E875E3283}" type="datetimeFigureOut">
              <a:rPr lang="fr-FR" smtClean="0"/>
              <a:t>04/02/2022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82882-0FBA-492A-A966-D75475537335}" type="slidenum">
              <a:rPr lang="fr-FR" smtClean="0"/>
              <a:t>‹N°›</a:t>
            </a:fld>
            <a:endParaRPr lang="fr-FR"/>
          </a:p>
        </p:txBody>
      </p:sp>
    </p:spTree>
    <p:extLst>
      <p:ext uri="{BB962C8B-B14F-4D97-AF65-F5344CB8AC3E}">
        <p14:creationId xmlns:p14="http://schemas.microsoft.com/office/powerpoint/2010/main" val="323126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521" y="1797835"/>
            <a:ext cx="8640960" cy="2304256"/>
          </a:xfrm>
        </p:spPr>
        <p:txBody>
          <a:bodyPr>
            <a:normAutofit/>
          </a:bodyPr>
          <a:lstStyle/>
          <a:p>
            <a:pPr>
              <a:spcBef>
                <a:spcPts val="1800"/>
              </a:spcBef>
            </a:pPr>
            <a:r>
              <a:rPr lang="fr-FR" sz="2800" b="1" dirty="0">
                <a:latin typeface="Times New Roman" panose="02020603050405020304" pitchFamily="18" charset="0"/>
                <a:cs typeface="Times New Roman" panose="02020603050405020304" pitchFamily="18" charset="0"/>
              </a:rPr>
              <a:t>L’hésitation vaccinale, une spécificité française ?</a:t>
            </a:r>
          </a:p>
        </p:txBody>
      </p:sp>
      <p:sp>
        <p:nvSpPr>
          <p:cNvPr id="4" name="TextBox 3"/>
          <p:cNvSpPr txBox="1"/>
          <p:nvPr/>
        </p:nvSpPr>
        <p:spPr>
          <a:xfrm>
            <a:off x="2124152" y="5013176"/>
            <a:ext cx="4893698" cy="1323439"/>
          </a:xfrm>
          <a:prstGeom prst="rect">
            <a:avLst/>
          </a:prstGeom>
          <a:noFill/>
        </p:spPr>
        <p:txBody>
          <a:bodyPr wrap="square" rtlCol="0">
            <a:spAutoFit/>
          </a:bodyPr>
          <a:lstStyle/>
          <a:p>
            <a:pPr algn="ctr"/>
            <a:r>
              <a:rPr lang="fr-FR" sz="2000" dirty="0">
                <a:solidFill>
                  <a:schemeClr val="bg1">
                    <a:lumMod val="50000"/>
                  </a:schemeClr>
                </a:solidFill>
                <a:latin typeface="Times New Roman" pitchFamily="18" charset="0"/>
                <a:cs typeface="Times New Roman" pitchFamily="18" charset="0"/>
              </a:rPr>
              <a:t>Jeremy K. Ward</a:t>
            </a:r>
          </a:p>
          <a:p>
            <a:pPr algn="ctr"/>
            <a:r>
              <a:rPr lang="fr-FR" sz="600" dirty="0">
                <a:solidFill>
                  <a:schemeClr val="bg1">
                    <a:lumMod val="50000"/>
                  </a:schemeClr>
                </a:solidFill>
                <a:latin typeface="Times New Roman" pitchFamily="18" charset="0"/>
                <a:cs typeface="Times New Roman" pitchFamily="18" charset="0"/>
              </a:rPr>
              <a:t>             </a:t>
            </a:r>
          </a:p>
          <a:p>
            <a:pPr algn="ctr"/>
            <a:r>
              <a:rPr lang="fr-FR" dirty="0">
                <a:solidFill>
                  <a:schemeClr val="bg1">
                    <a:lumMod val="50000"/>
                  </a:schemeClr>
                </a:solidFill>
                <a:latin typeface="Times New Roman" pitchFamily="18" charset="0"/>
                <a:cs typeface="Times New Roman" pitchFamily="18" charset="0"/>
              </a:rPr>
              <a:t>Chargé de recherche, INSERM</a:t>
            </a:r>
          </a:p>
          <a:p>
            <a:pPr algn="ctr"/>
            <a:r>
              <a:rPr lang="fr-FR" dirty="0">
                <a:solidFill>
                  <a:schemeClr val="bg1">
                    <a:lumMod val="50000"/>
                  </a:schemeClr>
                </a:solidFill>
                <a:latin typeface="Times New Roman" pitchFamily="18" charset="0"/>
                <a:cs typeface="Times New Roman" pitchFamily="18" charset="0"/>
              </a:rPr>
              <a:t>CERMES3 </a:t>
            </a:r>
            <a:r>
              <a:rPr lang="fr-FR" sz="1400" dirty="0">
                <a:solidFill>
                  <a:schemeClr val="bg1">
                    <a:lumMod val="50000"/>
                  </a:schemeClr>
                </a:solidFill>
                <a:latin typeface="Times New Roman" pitchFamily="18" charset="0"/>
                <a:cs typeface="Times New Roman" pitchFamily="18" charset="0"/>
              </a:rPr>
              <a:t>(INSERM, CNRS, EHESS, U Paris)</a:t>
            </a:r>
            <a:endParaRPr lang="fr-FR" dirty="0">
              <a:solidFill>
                <a:schemeClr val="bg1">
                  <a:lumMod val="50000"/>
                </a:schemeClr>
              </a:solidFill>
              <a:latin typeface="Times New Roman" pitchFamily="18" charset="0"/>
              <a:cs typeface="Times New Roman" pitchFamily="18" charset="0"/>
            </a:endParaRPr>
          </a:p>
          <a:p>
            <a:pPr algn="ctr"/>
            <a:r>
              <a:rPr lang="fr-FR" dirty="0">
                <a:solidFill>
                  <a:schemeClr val="bg1">
                    <a:lumMod val="50000"/>
                  </a:schemeClr>
                </a:solidFill>
                <a:latin typeface="Times New Roman" pitchFamily="18" charset="0"/>
                <a:cs typeface="Times New Roman" pitchFamily="18" charset="0"/>
              </a:rPr>
              <a:t>VITROME</a:t>
            </a:r>
            <a:r>
              <a:rPr lang="fr-FR" sz="1400" dirty="0">
                <a:solidFill>
                  <a:schemeClr val="bg1">
                    <a:lumMod val="50000"/>
                  </a:schemeClr>
                </a:solidFill>
                <a:latin typeface="Times New Roman" pitchFamily="18" charset="0"/>
                <a:cs typeface="Times New Roman" pitchFamily="18" charset="0"/>
              </a:rPr>
              <a:t> (Aix-Marseille Université, IRD, IHU Med </a:t>
            </a:r>
            <a:r>
              <a:rPr lang="fr-FR" sz="1400" dirty="0" err="1">
                <a:solidFill>
                  <a:schemeClr val="bg1">
                    <a:lumMod val="50000"/>
                  </a:schemeClr>
                </a:solidFill>
                <a:latin typeface="Times New Roman" pitchFamily="18" charset="0"/>
                <a:cs typeface="Times New Roman" pitchFamily="18" charset="0"/>
              </a:rPr>
              <a:t>Infec</a:t>
            </a:r>
            <a:r>
              <a:rPr lang="fr-FR" sz="1400" dirty="0">
                <a:solidFill>
                  <a:schemeClr val="bg1">
                    <a:lumMod val="50000"/>
                  </a:schemeClr>
                </a:solidFill>
                <a:latin typeface="Times New Roman" pitchFamily="18" charset="0"/>
                <a:cs typeface="Times New Roman" pitchFamily="18" charset="0"/>
              </a:rPr>
              <a:t>)</a:t>
            </a:r>
          </a:p>
        </p:txBody>
      </p:sp>
      <p:pic>
        <p:nvPicPr>
          <p:cNvPr id="1026" name="Picture 2" descr="https://i2.wp.com/vitrome.fr/wp-content/uploads/2018/06/cropped-logo_vitrome-2.png?fit=369%2C2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0897" y="198400"/>
            <a:ext cx="1192492" cy="688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cermes3">
            <a:extLst>
              <a:ext uri="{FF2B5EF4-FFF2-40B4-BE49-F238E27FC236}">
                <a16:creationId xmlns:a16="http://schemas.microsoft.com/office/drawing/2014/main" id="{EAED99E9-9D8B-488D-9D48-6F9DBA9ED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306885"/>
            <a:ext cx="2016648" cy="856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erm | PSL">
            <a:extLst>
              <a:ext uri="{FF2B5EF4-FFF2-40B4-BE49-F238E27FC236}">
                <a16:creationId xmlns:a16="http://schemas.microsoft.com/office/drawing/2014/main" id="{F28ADB49-51B2-4DCD-A1C9-2D2A90DDA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674" y="-47739"/>
            <a:ext cx="1744653" cy="174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1E5C9E-04AD-4BAA-93C5-B1EF2C47F7A3}"/>
              </a:ext>
            </a:extLst>
          </p:cNvPr>
          <p:cNvSpPr txBox="1"/>
          <p:nvPr/>
        </p:nvSpPr>
        <p:spPr>
          <a:xfrm>
            <a:off x="1493658" y="467961"/>
            <a:ext cx="6156684" cy="830997"/>
          </a:xfrm>
          <a:prstGeom prst="rect">
            <a:avLst/>
          </a:prstGeom>
          <a:noFill/>
        </p:spPr>
        <p:txBody>
          <a:bodyPr wrap="square" rtlCol="0">
            <a:spAutoFit/>
          </a:bodyPr>
          <a:lstStyle/>
          <a:p>
            <a:pPr>
              <a:spcBef>
                <a:spcPts val="1800"/>
              </a:spcBef>
              <a:spcAft>
                <a:spcPts val="1800"/>
              </a:spcAft>
            </a:pPr>
            <a:r>
              <a:rPr lang="fr-FR" sz="1600" dirty="0">
                <a:latin typeface="Times New Roman" panose="02020603050405020304" pitchFamily="18" charset="0"/>
                <a:ea typeface="Tahoma" panose="020B0604030504040204" pitchFamily="34" charset="0"/>
                <a:cs typeface="Times New Roman" panose="02020603050405020304" pitchFamily="18" charset="0"/>
              </a:rPr>
              <a:t>Rapport entre les intentions de vaccination contre le COVID-19 et le jugement sur les vaccins en général dans cinq enquêtes réalisées entre juin 2020 et juillet 2021</a:t>
            </a:r>
          </a:p>
        </p:txBody>
      </p:sp>
      <p:pic>
        <p:nvPicPr>
          <p:cNvPr id="6" name="Image 5">
            <a:extLst>
              <a:ext uri="{FF2B5EF4-FFF2-40B4-BE49-F238E27FC236}">
                <a16:creationId xmlns:a16="http://schemas.microsoft.com/office/drawing/2014/main" id="{654224CA-7540-42A1-BCF3-04367A6C08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3"/>
            <a:ext cx="8640960" cy="4905255"/>
          </a:xfrm>
          <a:prstGeom prst="rect">
            <a:avLst/>
          </a:prstGeom>
          <a:noFill/>
          <a:ln>
            <a:noFill/>
          </a:ln>
        </p:spPr>
      </p:pic>
    </p:spTree>
    <p:extLst>
      <p:ext uri="{BB962C8B-B14F-4D97-AF65-F5344CB8AC3E}">
        <p14:creationId xmlns:p14="http://schemas.microsoft.com/office/powerpoint/2010/main" val="367777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9D2A1C1-D925-467A-B023-95C029337BF3}"/>
              </a:ext>
            </a:extLst>
          </p:cNvPr>
          <p:cNvPicPr>
            <a:picLocks noChangeAspect="1"/>
          </p:cNvPicPr>
          <p:nvPr/>
        </p:nvPicPr>
        <p:blipFill rotWithShape="1">
          <a:blip r:embed="rId2"/>
          <a:srcRect l="11413" t="19200" r="57875" b="16401"/>
          <a:stretch/>
        </p:blipFill>
        <p:spPr>
          <a:xfrm>
            <a:off x="-50800" y="116632"/>
            <a:ext cx="6791192" cy="4005064"/>
          </a:xfrm>
          <a:prstGeom prst="rect">
            <a:avLst/>
          </a:prstGeom>
        </p:spPr>
      </p:pic>
      <p:sp>
        <p:nvSpPr>
          <p:cNvPr id="5" name="ZoneTexte 4">
            <a:extLst>
              <a:ext uri="{FF2B5EF4-FFF2-40B4-BE49-F238E27FC236}">
                <a16:creationId xmlns:a16="http://schemas.microsoft.com/office/drawing/2014/main" id="{3976687D-3547-499F-8312-D95AE0812ACA}"/>
              </a:ext>
            </a:extLst>
          </p:cNvPr>
          <p:cNvSpPr txBox="1"/>
          <p:nvPr/>
        </p:nvSpPr>
        <p:spPr>
          <a:xfrm>
            <a:off x="6446376" y="791126"/>
            <a:ext cx="2664296" cy="523220"/>
          </a:xfrm>
          <a:prstGeom prst="rect">
            <a:avLst/>
          </a:prstGeom>
          <a:noFill/>
        </p:spPr>
        <p:txBody>
          <a:bodyPr wrap="square" rtlCol="0">
            <a:spAutoFit/>
          </a:bodyPr>
          <a:lstStyle/>
          <a:p>
            <a:pPr algn="r"/>
            <a:r>
              <a:rPr lang="fr-FR" sz="1400" dirty="0">
                <a:latin typeface="Times New Roman" panose="02020603050405020304" pitchFamily="18" charset="0"/>
                <a:cs typeface="Times New Roman" panose="02020603050405020304" pitchFamily="18" charset="0"/>
              </a:rPr>
              <a:t>Enquête COVIREIVAC - 10-23 mai 2021</a:t>
            </a:r>
          </a:p>
        </p:txBody>
      </p:sp>
      <p:sp>
        <p:nvSpPr>
          <p:cNvPr id="6" name="ZoneTexte 5">
            <a:extLst>
              <a:ext uri="{FF2B5EF4-FFF2-40B4-BE49-F238E27FC236}">
                <a16:creationId xmlns:a16="http://schemas.microsoft.com/office/drawing/2014/main" id="{0BDC888D-81BC-4A3C-8BC0-6DA3D0F8D04D}"/>
              </a:ext>
            </a:extLst>
          </p:cNvPr>
          <p:cNvSpPr txBox="1"/>
          <p:nvPr/>
        </p:nvSpPr>
        <p:spPr>
          <a:xfrm>
            <a:off x="2243446" y="6095930"/>
            <a:ext cx="6624736" cy="661720"/>
          </a:xfrm>
          <a:prstGeom prst="rect">
            <a:avLst/>
          </a:prstGeom>
          <a:noFill/>
        </p:spPr>
        <p:txBody>
          <a:bodyPr wrap="square" rtlCol="0">
            <a:spAutoFit/>
          </a:bodyPr>
          <a:lstStyle/>
          <a:p>
            <a:pPr algn="r">
              <a:spcAft>
                <a:spcPts val="600"/>
              </a:spcAft>
            </a:pPr>
            <a:r>
              <a:rPr lang="fr-FR" sz="1600" dirty="0">
                <a:latin typeface="Times New Roman" panose="02020603050405020304" pitchFamily="18" charset="0"/>
                <a:ea typeface="Tahoma" panose="020B0604030504040204" pitchFamily="34" charset="0"/>
                <a:cs typeface="Times New Roman" panose="02020603050405020304" pitchFamily="18" charset="0"/>
              </a:rPr>
              <a:t>Enquête SLAVACO 1 - 13-22 juillet 2021</a:t>
            </a:r>
          </a:p>
          <a:p>
            <a:pPr>
              <a:spcAft>
                <a:spcPts val="600"/>
              </a:spcAft>
            </a:pPr>
            <a:endParaRPr lang="fr-FR" sz="16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BF77E4F7-F36A-4AA6-B175-EAB519504912}"/>
              </a:ext>
            </a:extLst>
          </p:cNvPr>
          <p:cNvPicPr>
            <a:picLocks noChangeAspect="1"/>
          </p:cNvPicPr>
          <p:nvPr/>
        </p:nvPicPr>
        <p:blipFill>
          <a:blip r:embed="rId3"/>
          <a:stretch>
            <a:fillRect/>
          </a:stretch>
        </p:blipFill>
        <p:spPr>
          <a:xfrm>
            <a:off x="1187624" y="4439746"/>
            <a:ext cx="7644646" cy="1656184"/>
          </a:xfrm>
          <a:prstGeom prst="rect">
            <a:avLst/>
          </a:prstGeom>
        </p:spPr>
      </p:pic>
    </p:spTree>
    <p:extLst>
      <p:ext uri="{BB962C8B-B14F-4D97-AF65-F5344CB8AC3E}">
        <p14:creationId xmlns:p14="http://schemas.microsoft.com/office/powerpoint/2010/main" val="43448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822D1DA-0123-4C2A-98F2-ADCEFFFDE1C5}"/>
              </a:ext>
            </a:extLst>
          </p:cNvPr>
          <p:cNvSpPr txBox="1"/>
          <p:nvPr/>
        </p:nvSpPr>
        <p:spPr>
          <a:xfrm>
            <a:off x="1763688" y="5733256"/>
            <a:ext cx="6624736" cy="661720"/>
          </a:xfrm>
          <a:prstGeom prst="rect">
            <a:avLst/>
          </a:prstGeom>
          <a:noFill/>
        </p:spPr>
        <p:txBody>
          <a:bodyPr wrap="square" rtlCol="0">
            <a:spAutoFit/>
          </a:bodyPr>
          <a:lstStyle/>
          <a:p>
            <a:pPr algn="r">
              <a:spcAft>
                <a:spcPts val="600"/>
              </a:spcAft>
            </a:pPr>
            <a:r>
              <a:rPr lang="fr-FR" sz="1600" dirty="0">
                <a:latin typeface="Times New Roman" panose="02020603050405020304" pitchFamily="18" charset="0"/>
                <a:ea typeface="Tahoma" panose="020B0604030504040204" pitchFamily="34" charset="0"/>
                <a:cs typeface="Times New Roman" panose="02020603050405020304" pitchFamily="18" charset="0"/>
              </a:rPr>
              <a:t>Enquête SLAVACO 1 - 13-22 juillet 2021</a:t>
            </a:r>
          </a:p>
          <a:p>
            <a:pPr>
              <a:spcAft>
                <a:spcPts val="600"/>
              </a:spcAft>
            </a:pPr>
            <a:endParaRPr lang="fr-FR" sz="16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4D532014-7E25-4D4B-850D-D239E94BE3FD}"/>
              </a:ext>
            </a:extLst>
          </p:cNvPr>
          <p:cNvPicPr>
            <a:picLocks noChangeAspect="1"/>
          </p:cNvPicPr>
          <p:nvPr/>
        </p:nvPicPr>
        <p:blipFill>
          <a:blip r:embed="rId2"/>
          <a:stretch>
            <a:fillRect/>
          </a:stretch>
        </p:blipFill>
        <p:spPr>
          <a:xfrm>
            <a:off x="665480" y="710968"/>
            <a:ext cx="7813040" cy="4878272"/>
          </a:xfrm>
          <a:prstGeom prst="rect">
            <a:avLst/>
          </a:prstGeom>
        </p:spPr>
      </p:pic>
    </p:spTree>
    <p:extLst>
      <p:ext uri="{BB962C8B-B14F-4D97-AF65-F5344CB8AC3E}">
        <p14:creationId xmlns:p14="http://schemas.microsoft.com/office/powerpoint/2010/main" val="228753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1E5C9E-04AD-4BAA-93C5-B1EF2C47F7A3}"/>
              </a:ext>
            </a:extLst>
          </p:cNvPr>
          <p:cNvSpPr txBox="1"/>
          <p:nvPr/>
        </p:nvSpPr>
        <p:spPr>
          <a:xfrm>
            <a:off x="467544" y="467961"/>
            <a:ext cx="8568952" cy="338554"/>
          </a:xfrm>
          <a:prstGeom prst="rect">
            <a:avLst/>
          </a:prstGeom>
          <a:noFill/>
        </p:spPr>
        <p:txBody>
          <a:bodyPr wrap="square" rtlCol="0">
            <a:spAutoFit/>
          </a:bodyPr>
          <a:lstStyle/>
          <a:p>
            <a:pPr>
              <a:spcBef>
                <a:spcPts val="1800"/>
              </a:spcBef>
              <a:spcAft>
                <a:spcPts val="1800"/>
              </a:spcAft>
            </a:pPr>
            <a:r>
              <a:rPr lang="fr-FR" sz="1600" dirty="0">
                <a:latin typeface="Times New Roman" panose="02020603050405020304" pitchFamily="18" charset="0"/>
                <a:ea typeface="Tahoma" panose="020B0604030504040204" pitchFamily="34" charset="0"/>
                <a:cs typeface="Times New Roman" panose="02020603050405020304" pitchFamily="18" charset="0"/>
              </a:rPr>
              <a:t>Expérience de la vaccination en fonction du mois de la première dose. </a:t>
            </a:r>
          </a:p>
        </p:txBody>
      </p:sp>
      <p:sp>
        <p:nvSpPr>
          <p:cNvPr id="5" name="ZoneTexte 4">
            <a:extLst>
              <a:ext uri="{FF2B5EF4-FFF2-40B4-BE49-F238E27FC236}">
                <a16:creationId xmlns:a16="http://schemas.microsoft.com/office/drawing/2014/main" id="{E9FFE9BA-9418-437C-A974-49248A36914C}"/>
              </a:ext>
            </a:extLst>
          </p:cNvPr>
          <p:cNvSpPr txBox="1"/>
          <p:nvPr/>
        </p:nvSpPr>
        <p:spPr>
          <a:xfrm>
            <a:off x="1907704" y="5386024"/>
            <a:ext cx="5310590" cy="738664"/>
          </a:xfrm>
          <a:prstGeom prst="rect">
            <a:avLst/>
          </a:prstGeom>
          <a:noFill/>
        </p:spPr>
        <p:txBody>
          <a:bodyPr wrap="square" rtlCol="0">
            <a:spAutoFit/>
          </a:bodyPr>
          <a:lstStyle/>
          <a:p>
            <a:r>
              <a:rPr lang="fr-FR" sz="1050">
                <a:latin typeface="Times New Roman" panose="02020603050405020304" pitchFamily="18" charset="0"/>
                <a:cs typeface="Times New Roman" panose="02020603050405020304" pitchFamily="18" charset="0"/>
              </a:rPr>
              <a:t>Source : enquêtes réalisées par l’IFOP pour les projets ANR COCONEL et TRACTRUST (8), Elabe (15), Odoxa (6), IPSOS (4) et l’ORS PACA pour le consortium COVIREIVAC (1). Echantillons représentatifs de la population française définis selon la méthode des quotas (entre 1003 et 3005 répondants selon les enquêtes).</a:t>
            </a:r>
            <a:endParaRPr lang="fr-FR" sz="1050" dirty="0">
              <a:latin typeface="Times New Roman" panose="02020603050405020304" pitchFamily="18" charset="0"/>
              <a:cs typeface="Times New Roman" panose="02020603050405020304" pitchFamily="18" charset="0"/>
            </a:endParaRPr>
          </a:p>
        </p:txBody>
      </p:sp>
      <p:pic>
        <p:nvPicPr>
          <p:cNvPr id="1026" name="Picture 2" descr="Fig. 1">
            <a:extLst>
              <a:ext uri="{FF2B5EF4-FFF2-40B4-BE49-F238E27FC236}">
                <a16:creationId xmlns:a16="http://schemas.microsoft.com/office/drawing/2014/main" id="{4F8BA174-5CB7-4CEE-8200-BC4C312A7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0280"/>
            <a:ext cx="7236296" cy="524128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61CEF3D-9631-499D-98C1-456401F7ABC9}"/>
              </a:ext>
            </a:extLst>
          </p:cNvPr>
          <p:cNvSpPr txBox="1"/>
          <p:nvPr/>
        </p:nvSpPr>
        <p:spPr>
          <a:xfrm>
            <a:off x="5179294" y="5628398"/>
            <a:ext cx="3672408" cy="954107"/>
          </a:xfrm>
          <a:prstGeom prst="rect">
            <a:avLst/>
          </a:prstGeom>
          <a:noFill/>
        </p:spPr>
        <p:txBody>
          <a:bodyPr wrap="square" rtlCol="0">
            <a:spAutoFit/>
          </a:bodyPr>
          <a:lstStyle/>
          <a:p>
            <a:r>
              <a:rPr lang="fr-FR" sz="1400" dirty="0">
                <a:latin typeface="Times New Roman" panose="02020603050405020304" pitchFamily="18" charset="0"/>
                <a:ea typeface="Tahoma" panose="020B0604030504040204" pitchFamily="34" charset="0"/>
                <a:cs typeface="Times New Roman" panose="02020603050405020304" pitchFamily="18" charset="0"/>
              </a:rPr>
              <a:t>Enquête </a:t>
            </a:r>
            <a:r>
              <a:rPr lang="fr-FR" sz="1400" dirty="0" err="1">
                <a:latin typeface="Times New Roman" panose="02020603050405020304" pitchFamily="18" charset="0"/>
                <a:ea typeface="Tahoma" panose="020B0604030504040204" pitchFamily="34" charset="0"/>
                <a:cs typeface="Times New Roman" panose="02020603050405020304" pitchFamily="18" charset="0"/>
              </a:rPr>
              <a:t>Slavaco</a:t>
            </a:r>
            <a:r>
              <a:rPr lang="fr-FR" sz="1400" dirty="0">
                <a:latin typeface="Times New Roman" panose="02020603050405020304" pitchFamily="18" charset="0"/>
                <a:ea typeface="Tahoma" panose="020B0604030504040204" pitchFamily="34" charset="0"/>
                <a:cs typeface="Times New Roman" panose="02020603050405020304" pitchFamily="18" charset="0"/>
              </a:rPr>
              <a:t> 2, n=1619 vaccinés sur un échantillon de 2015 répondants</a:t>
            </a:r>
          </a:p>
          <a:p>
            <a:endParaRPr lang="fr-FR" sz="1400"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rPr>
              <a:t>Ward et al., Nature </a:t>
            </a:r>
            <a:r>
              <a:rPr lang="fr-FR" sz="1400" dirty="0" err="1">
                <a:latin typeface="Times New Roman" panose="02020603050405020304" pitchFamily="18" charset="0"/>
                <a:cs typeface="Times New Roman" panose="02020603050405020304" pitchFamily="18" charset="0"/>
              </a:rPr>
              <a:t>Medicine</a:t>
            </a:r>
            <a:r>
              <a:rPr lang="fr-FR" sz="1400"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197074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521" y="2276872"/>
            <a:ext cx="8640960" cy="2304256"/>
          </a:xfrm>
        </p:spPr>
        <p:txBody>
          <a:bodyPr>
            <a:normAutofit/>
          </a:bodyPr>
          <a:lstStyle/>
          <a:p>
            <a:pPr>
              <a:spcBef>
                <a:spcPts val="1800"/>
              </a:spcBef>
            </a:pPr>
            <a:r>
              <a:rPr lang="fr-FR" sz="2800" b="1" dirty="0">
                <a:latin typeface="Times New Roman" panose="02020603050405020304" pitchFamily="18" charset="0"/>
                <a:cs typeface="Times New Roman" panose="02020603050405020304" pitchFamily="18" charset="0"/>
              </a:rPr>
              <a:t>Merci pour votre attention</a:t>
            </a:r>
          </a:p>
        </p:txBody>
      </p:sp>
      <p:sp>
        <p:nvSpPr>
          <p:cNvPr id="4" name="TextBox 3"/>
          <p:cNvSpPr txBox="1"/>
          <p:nvPr/>
        </p:nvSpPr>
        <p:spPr>
          <a:xfrm>
            <a:off x="2124151" y="5351209"/>
            <a:ext cx="4893698" cy="1323439"/>
          </a:xfrm>
          <a:prstGeom prst="rect">
            <a:avLst/>
          </a:prstGeom>
          <a:noFill/>
        </p:spPr>
        <p:txBody>
          <a:bodyPr wrap="square" rtlCol="0">
            <a:spAutoFit/>
          </a:bodyPr>
          <a:lstStyle/>
          <a:p>
            <a:pPr algn="ctr"/>
            <a:r>
              <a:rPr lang="fr-FR" sz="2000" dirty="0">
                <a:solidFill>
                  <a:schemeClr val="bg1">
                    <a:lumMod val="50000"/>
                  </a:schemeClr>
                </a:solidFill>
                <a:latin typeface="Times New Roman" pitchFamily="18" charset="0"/>
                <a:cs typeface="Times New Roman" pitchFamily="18" charset="0"/>
              </a:rPr>
              <a:t>Jeremy K. Ward</a:t>
            </a:r>
          </a:p>
          <a:p>
            <a:pPr algn="ctr"/>
            <a:r>
              <a:rPr lang="fr-FR" sz="600" dirty="0">
                <a:solidFill>
                  <a:schemeClr val="bg1">
                    <a:lumMod val="50000"/>
                  </a:schemeClr>
                </a:solidFill>
                <a:latin typeface="Times New Roman" pitchFamily="18" charset="0"/>
                <a:cs typeface="Times New Roman" pitchFamily="18" charset="0"/>
              </a:rPr>
              <a:t>             </a:t>
            </a:r>
          </a:p>
          <a:p>
            <a:pPr algn="ctr"/>
            <a:r>
              <a:rPr lang="fr-FR" dirty="0">
                <a:solidFill>
                  <a:schemeClr val="bg1">
                    <a:lumMod val="50000"/>
                  </a:schemeClr>
                </a:solidFill>
                <a:latin typeface="Times New Roman" pitchFamily="18" charset="0"/>
                <a:cs typeface="Times New Roman" pitchFamily="18" charset="0"/>
              </a:rPr>
              <a:t>Chargé de recherche, INSERM</a:t>
            </a:r>
          </a:p>
          <a:p>
            <a:pPr algn="ctr"/>
            <a:r>
              <a:rPr lang="fr-FR" dirty="0">
                <a:solidFill>
                  <a:schemeClr val="bg1">
                    <a:lumMod val="50000"/>
                  </a:schemeClr>
                </a:solidFill>
                <a:latin typeface="Times New Roman" pitchFamily="18" charset="0"/>
                <a:cs typeface="Times New Roman" pitchFamily="18" charset="0"/>
              </a:rPr>
              <a:t>CERMES3 </a:t>
            </a:r>
            <a:r>
              <a:rPr lang="fr-FR" sz="1400" dirty="0">
                <a:solidFill>
                  <a:schemeClr val="bg1">
                    <a:lumMod val="50000"/>
                  </a:schemeClr>
                </a:solidFill>
                <a:latin typeface="Times New Roman" pitchFamily="18" charset="0"/>
                <a:cs typeface="Times New Roman" pitchFamily="18" charset="0"/>
              </a:rPr>
              <a:t>(INSERM, CNRS, EHESS, U Paris)</a:t>
            </a:r>
            <a:endParaRPr lang="fr-FR" dirty="0">
              <a:solidFill>
                <a:schemeClr val="bg1">
                  <a:lumMod val="50000"/>
                </a:schemeClr>
              </a:solidFill>
              <a:latin typeface="Times New Roman" pitchFamily="18" charset="0"/>
              <a:cs typeface="Times New Roman" pitchFamily="18" charset="0"/>
            </a:endParaRPr>
          </a:p>
          <a:p>
            <a:pPr algn="ctr"/>
            <a:r>
              <a:rPr lang="fr-FR" dirty="0">
                <a:solidFill>
                  <a:schemeClr val="bg1">
                    <a:lumMod val="50000"/>
                  </a:schemeClr>
                </a:solidFill>
                <a:latin typeface="Times New Roman" pitchFamily="18" charset="0"/>
                <a:cs typeface="Times New Roman" pitchFamily="18" charset="0"/>
              </a:rPr>
              <a:t>VITROME</a:t>
            </a:r>
            <a:r>
              <a:rPr lang="fr-FR" sz="1400" dirty="0">
                <a:solidFill>
                  <a:schemeClr val="bg1">
                    <a:lumMod val="50000"/>
                  </a:schemeClr>
                </a:solidFill>
                <a:latin typeface="Times New Roman" pitchFamily="18" charset="0"/>
                <a:cs typeface="Times New Roman" pitchFamily="18" charset="0"/>
              </a:rPr>
              <a:t> (Aix-Marseille Université, IRD, IHU Med </a:t>
            </a:r>
            <a:r>
              <a:rPr lang="fr-FR" sz="1400" dirty="0" err="1">
                <a:solidFill>
                  <a:schemeClr val="bg1">
                    <a:lumMod val="50000"/>
                  </a:schemeClr>
                </a:solidFill>
                <a:latin typeface="Times New Roman" pitchFamily="18" charset="0"/>
                <a:cs typeface="Times New Roman" pitchFamily="18" charset="0"/>
              </a:rPr>
              <a:t>Infec</a:t>
            </a:r>
            <a:r>
              <a:rPr lang="fr-FR" sz="1400" dirty="0">
                <a:solidFill>
                  <a:schemeClr val="bg1">
                    <a:lumMod val="50000"/>
                  </a:schemeClr>
                </a:solidFill>
                <a:latin typeface="Times New Roman" pitchFamily="18" charset="0"/>
                <a:cs typeface="Times New Roman" pitchFamily="18" charset="0"/>
              </a:rPr>
              <a:t>)</a:t>
            </a:r>
          </a:p>
        </p:txBody>
      </p:sp>
      <p:pic>
        <p:nvPicPr>
          <p:cNvPr id="1026" name="Picture 2" descr="https://i2.wp.com/vitrome.fr/wp-content/uploads/2018/06/cropped-logo_vitrome-2.png?fit=369%2C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434" y="198400"/>
            <a:ext cx="1788955" cy="1032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cermes3">
            <a:extLst>
              <a:ext uri="{FF2B5EF4-FFF2-40B4-BE49-F238E27FC236}">
                <a16:creationId xmlns:a16="http://schemas.microsoft.com/office/drawing/2014/main" id="{EAED99E9-9D8B-488D-9D48-6F9DBA9ED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06885"/>
            <a:ext cx="2437247" cy="1035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erm | PSL">
            <a:extLst>
              <a:ext uri="{FF2B5EF4-FFF2-40B4-BE49-F238E27FC236}">
                <a16:creationId xmlns:a16="http://schemas.microsoft.com/office/drawing/2014/main" id="{F28ADB49-51B2-4DCD-A1C9-2D2A90DDA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674" y="-47739"/>
            <a:ext cx="1744653" cy="174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5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4423528" y="2912943"/>
            <a:ext cx="4607510" cy="3252361"/>
          </a:xfrm>
          <a:prstGeom prst="rect">
            <a:avLst/>
          </a:prstGeom>
        </p:spPr>
      </p:pic>
      <p:sp>
        <p:nvSpPr>
          <p:cNvPr id="8" name="ZoneTexte 7"/>
          <p:cNvSpPr txBox="1"/>
          <p:nvPr/>
        </p:nvSpPr>
        <p:spPr>
          <a:xfrm>
            <a:off x="2488955" y="5450106"/>
            <a:ext cx="2165732" cy="307777"/>
          </a:xfrm>
          <a:prstGeom prst="rect">
            <a:avLst/>
          </a:prstGeom>
          <a:noFill/>
        </p:spPr>
        <p:txBody>
          <a:bodyPr wrap="square" rtlCol="0">
            <a:spAutoFit/>
          </a:bodyPr>
          <a:lstStyle/>
          <a:p>
            <a:pPr algn="ctr"/>
            <a:r>
              <a:rPr lang="fr-FR" sz="1400" dirty="0" err="1">
                <a:latin typeface="Times New Roman" panose="02020603050405020304" pitchFamily="18" charset="0"/>
                <a:ea typeface="Tahoma" panose="020B0604030504040204" pitchFamily="34" charset="0"/>
                <a:cs typeface="Times New Roman" panose="02020603050405020304" pitchFamily="18" charset="0"/>
              </a:rPr>
              <a:t>Wellcome</a:t>
            </a:r>
            <a:r>
              <a:rPr lang="fr-FR" sz="1400" dirty="0">
                <a:latin typeface="Times New Roman" panose="02020603050405020304" pitchFamily="18" charset="0"/>
                <a:ea typeface="Tahoma" panose="020B0604030504040204" pitchFamily="34" charset="0"/>
                <a:cs typeface="Times New Roman" panose="02020603050405020304" pitchFamily="18" charset="0"/>
              </a:rPr>
              <a:t> Trust, 2018</a:t>
            </a:r>
          </a:p>
        </p:txBody>
      </p:sp>
      <p:sp>
        <p:nvSpPr>
          <p:cNvPr id="5" name="ZoneTexte 4">
            <a:extLst>
              <a:ext uri="{FF2B5EF4-FFF2-40B4-BE49-F238E27FC236}">
                <a16:creationId xmlns:a16="http://schemas.microsoft.com/office/drawing/2014/main" id="{5A1F9A76-CFFB-48EA-8306-923F3A9760A3}"/>
              </a:ext>
            </a:extLst>
          </p:cNvPr>
          <p:cNvSpPr txBox="1"/>
          <p:nvPr/>
        </p:nvSpPr>
        <p:spPr>
          <a:xfrm>
            <a:off x="4572000" y="1649406"/>
            <a:ext cx="2664296" cy="30777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Larson et al. </a:t>
            </a:r>
            <a:r>
              <a:rPr lang="fr-FR" sz="1400" i="1" dirty="0" err="1">
                <a:latin typeface="Times New Roman" panose="02020603050405020304" pitchFamily="18" charset="0"/>
                <a:cs typeface="Times New Roman" panose="02020603050405020304" pitchFamily="18" charset="0"/>
              </a:rPr>
              <a:t>EBioMedicine</a:t>
            </a:r>
            <a:r>
              <a:rPr lang="fr-FR" sz="1400" dirty="0">
                <a:latin typeface="Times New Roman" panose="02020603050405020304" pitchFamily="18" charset="0"/>
                <a:cs typeface="Times New Roman" panose="02020603050405020304" pitchFamily="18" charset="0"/>
              </a:rPr>
              <a:t>, 2016</a:t>
            </a:r>
          </a:p>
        </p:txBody>
      </p:sp>
      <p:pic>
        <p:nvPicPr>
          <p:cNvPr id="6" name="Image 5">
            <a:extLst>
              <a:ext uri="{FF2B5EF4-FFF2-40B4-BE49-F238E27FC236}">
                <a16:creationId xmlns:a16="http://schemas.microsoft.com/office/drawing/2014/main" id="{EFA211A1-35B8-4E36-B4BE-A2A26616D5D4}"/>
              </a:ext>
            </a:extLst>
          </p:cNvPr>
          <p:cNvPicPr>
            <a:picLocks noChangeAspect="1"/>
          </p:cNvPicPr>
          <p:nvPr/>
        </p:nvPicPr>
        <p:blipFill>
          <a:blip r:embed="rId3"/>
          <a:stretch>
            <a:fillRect/>
          </a:stretch>
        </p:blipFill>
        <p:spPr>
          <a:xfrm>
            <a:off x="83394" y="1124744"/>
            <a:ext cx="4340134" cy="2683285"/>
          </a:xfrm>
          <a:prstGeom prst="rect">
            <a:avLst/>
          </a:prstGeom>
        </p:spPr>
      </p:pic>
      <p:sp>
        <p:nvSpPr>
          <p:cNvPr id="2" name="ZoneTexte 1">
            <a:extLst>
              <a:ext uri="{FF2B5EF4-FFF2-40B4-BE49-F238E27FC236}">
                <a16:creationId xmlns:a16="http://schemas.microsoft.com/office/drawing/2014/main" id="{3E2C526F-9AB7-48B0-9719-17E6F2EE9E61}"/>
              </a:ext>
            </a:extLst>
          </p:cNvPr>
          <p:cNvSpPr txBox="1"/>
          <p:nvPr/>
        </p:nvSpPr>
        <p:spPr>
          <a:xfrm>
            <a:off x="272119" y="332656"/>
            <a:ext cx="8599762" cy="346249"/>
          </a:xfrm>
          <a:prstGeom prst="rect">
            <a:avLst/>
          </a:prstGeom>
          <a:noFill/>
        </p:spPr>
        <p:txBody>
          <a:bodyPr wrap="square" rtlCol="0">
            <a:spAutoFit/>
          </a:bodyPr>
          <a:lstStyle/>
          <a:p>
            <a:pPr algn="ctr"/>
            <a:r>
              <a:rPr lang="fr-FR" sz="1650" b="1" dirty="0">
                <a:latin typeface="Times New Roman" panose="02020603050405020304" pitchFamily="18" charset="0"/>
                <a:cs typeface="Times New Roman" panose="02020603050405020304" pitchFamily="18" charset="0"/>
              </a:rPr>
              <a:t>La France, pays d’antivaccins?</a:t>
            </a:r>
          </a:p>
        </p:txBody>
      </p:sp>
    </p:spTree>
    <p:extLst>
      <p:ext uri="{BB962C8B-B14F-4D97-AF65-F5344CB8AC3E}">
        <p14:creationId xmlns:p14="http://schemas.microsoft.com/office/powerpoint/2010/main" val="266382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5593"/>
            <a:ext cx="1705264" cy="255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34053"/>
            <a:ext cx="4752528" cy="384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242747"/>
            <a:ext cx="2941694" cy="166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058" y="1340768"/>
            <a:ext cx="225809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1979712" y="116632"/>
            <a:ext cx="5581665" cy="1138773"/>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r>
              <a:rPr lang="fr-FR" sz="2600" dirty="0" err="1">
                <a:latin typeface="Times New Roman" panose="02020603050405020304" pitchFamily="18" charset="0"/>
                <a:cs typeface="Times New Roman" panose="02020603050405020304" pitchFamily="18" charset="0"/>
              </a:rPr>
              <a:t>Why</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fighting</a:t>
            </a:r>
            <a:r>
              <a:rPr lang="fr-FR" sz="2600" dirty="0">
                <a:latin typeface="Times New Roman" panose="02020603050405020304" pitchFamily="18" charset="0"/>
                <a:cs typeface="Times New Roman" panose="02020603050405020304" pitchFamily="18" charset="0"/>
              </a:rPr>
              <a:t> anti-</a:t>
            </a:r>
            <a:r>
              <a:rPr lang="fr-FR" sz="2600" dirty="0" err="1">
                <a:latin typeface="Times New Roman" panose="02020603050405020304" pitchFamily="18" charset="0"/>
                <a:cs typeface="Times New Roman" panose="02020603050405020304" pitchFamily="18" charset="0"/>
              </a:rPr>
              <a:t>vaxxers</a:t>
            </a:r>
            <a:r>
              <a:rPr lang="fr-FR" sz="2600" dirty="0">
                <a:latin typeface="Times New Roman" panose="02020603050405020304" pitchFamily="18" charset="0"/>
                <a:cs typeface="Times New Roman" panose="02020603050405020304" pitchFamily="18" charset="0"/>
              </a:rPr>
              <a:t> and </a:t>
            </a:r>
            <a:r>
              <a:rPr lang="fr-FR" sz="2600" dirty="0" err="1">
                <a:latin typeface="Times New Roman" panose="02020603050405020304" pitchFamily="18" charset="0"/>
                <a:cs typeface="Times New Roman" panose="02020603050405020304" pitchFamily="18" charset="0"/>
              </a:rPr>
              <a:t>climate</a:t>
            </a:r>
            <a:r>
              <a:rPr lang="fr-FR" sz="2600" dirty="0">
                <a:latin typeface="Times New Roman" panose="02020603050405020304" pitchFamily="18" charset="0"/>
                <a:cs typeface="Times New Roman" panose="02020603050405020304" pitchFamily="18" charset="0"/>
              </a:rPr>
              <a:t> change </a:t>
            </a:r>
            <a:r>
              <a:rPr lang="fr-FR" sz="2600" dirty="0" err="1">
                <a:latin typeface="Times New Roman" panose="02020603050405020304" pitchFamily="18" charset="0"/>
                <a:cs typeface="Times New Roman" panose="02020603050405020304" pitchFamily="18" charset="0"/>
              </a:rPr>
              <a:t>doubters</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often</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backfires</a:t>
            </a:r>
            <a:endParaRPr lang="fr-FR" sz="2600" dirty="0">
              <a:latin typeface="Times New Roman" panose="02020603050405020304" pitchFamily="18" charset="0"/>
              <a:cs typeface="Times New Roman" panose="02020603050405020304" pitchFamily="18" charset="0"/>
            </a:endParaRPr>
          </a:p>
          <a:p>
            <a:pPr algn="r"/>
            <a:r>
              <a:rPr lang="fr-FR" sz="1600" dirty="0">
                <a:latin typeface="Times New Roman" panose="02020603050405020304" pitchFamily="18" charset="0"/>
                <a:cs typeface="Times New Roman" panose="02020603050405020304" pitchFamily="18" charset="0"/>
              </a:rPr>
              <a:t>Science, 2016</a:t>
            </a:r>
          </a:p>
        </p:txBody>
      </p:sp>
      <p:sp>
        <p:nvSpPr>
          <p:cNvPr id="2" name="ZoneTexte 1">
            <a:extLst>
              <a:ext uri="{FF2B5EF4-FFF2-40B4-BE49-F238E27FC236}">
                <a16:creationId xmlns:a16="http://schemas.microsoft.com/office/drawing/2014/main" id="{82A7B94B-834B-48E3-BAA9-1E52B9099E0E}"/>
              </a:ext>
            </a:extLst>
          </p:cNvPr>
          <p:cNvSpPr txBox="1"/>
          <p:nvPr/>
        </p:nvSpPr>
        <p:spPr>
          <a:xfrm>
            <a:off x="810104" y="6074249"/>
            <a:ext cx="7920880" cy="738664"/>
          </a:xfrm>
          <a:prstGeom prst="rect">
            <a:avLst/>
          </a:prstGeom>
          <a:noFill/>
        </p:spPr>
        <p:txBody>
          <a:bodyPr wrap="square" rtlCol="0">
            <a:spAutoFit/>
          </a:bodyPr>
          <a:lstStyle/>
          <a:p>
            <a:r>
              <a:rPr lang="en-GB" sz="1400" dirty="0">
                <a:latin typeface="Times New Roman" panose="02020603050405020304" pitchFamily="18" charset="0"/>
                <a:ea typeface="Tahoma" panose="020B0604030504040204" pitchFamily="34" charset="0"/>
                <a:cs typeface="Times New Roman" panose="02020603050405020304" pitchFamily="18" charset="0"/>
              </a:rPr>
              <a:t>Ward J.K., </a:t>
            </a:r>
            <a:r>
              <a:rPr lang="en-GB" sz="1400" dirty="0" err="1">
                <a:latin typeface="Times New Roman" panose="02020603050405020304" pitchFamily="18" charset="0"/>
                <a:ea typeface="Tahoma" panose="020B0604030504040204" pitchFamily="34" charset="0"/>
                <a:cs typeface="Times New Roman" panose="02020603050405020304" pitchFamily="18" charset="0"/>
              </a:rPr>
              <a:t>Guille-Escuret</a:t>
            </a:r>
            <a:r>
              <a:rPr lang="en-GB" sz="1400" dirty="0">
                <a:latin typeface="Times New Roman" panose="02020603050405020304" pitchFamily="18" charset="0"/>
                <a:ea typeface="Tahoma" panose="020B0604030504040204" pitchFamily="34" charset="0"/>
                <a:cs typeface="Times New Roman" panose="02020603050405020304" pitchFamily="18" charset="0"/>
              </a:rPr>
              <a:t> P., </a:t>
            </a:r>
            <a:r>
              <a:rPr lang="en-GB" sz="1400" dirty="0" err="1">
                <a:latin typeface="Times New Roman" panose="02020603050405020304" pitchFamily="18" charset="0"/>
                <a:ea typeface="Tahoma" panose="020B0604030504040204" pitchFamily="34" charset="0"/>
                <a:cs typeface="Times New Roman" panose="02020603050405020304" pitchFamily="18" charset="0"/>
              </a:rPr>
              <a:t>Alapetite</a:t>
            </a:r>
            <a:r>
              <a:rPr lang="en-GB" sz="1400" dirty="0">
                <a:latin typeface="Times New Roman" panose="02020603050405020304" pitchFamily="18" charset="0"/>
                <a:ea typeface="Tahoma" panose="020B0604030504040204" pitchFamily="34" charset="0"/>
                <a:cs typeface="Times New Roman" panose="02020603050405020304" pitchFamily="18" charset="0"/>
              </a:rPr>
              <a:t> C., </a:t>
            </a:r>
            <a:r>
              <a:rPr lang="en-GB" sz="1400" i="1" dirty="0">
                <a:latin typeface="Times New Roman" panose="02020603050405020304" pitchFamily="18" charset="0"/>
                <a:ea typeface="Tahoma" panose="020B0604030504040204" pitchFamily="34" charset="0"/>
                <a:cs typeface="Times New Roman" panose="02020603050405020304" pitchFamily="18" charset="0"/>
              </a:rPr>
              <a:t>Les « </a:t>
            </a:r>
            <a:r>
              <a:rPr lang="en-GB" sz="1400" i="1" dirty="0" err="1">
                <a:latin typeface="Times New Roman" panose="02020603050405020304" pitchFamily="18" charset="0"/>
                <a:ea typeface="Tahoma" panose="020B0604030504040204" pitchFamily="34" charset="0"/>
                <a:cs typeface="Times New Roman" panose="02020603050405020304" pitchFamily="18" charset="0"/>
              </a:rPr>
              <a:t>antivaccins</a:t>
            </a:r>
            <a:r>
              <a:rPr lang="en-GB" sz="1400" i="1" dirty="0">
                <a:latin typeface="Times New Roman" panose="02020603050405020304" pitchFamily="18" charset="0"/>
                <a:ea typeface="Tahoma" panose="020B0604030504040204" pitchFamily="34" charset="0"/>
                <a:cs typeface="Times New Roman" panose="02020603050405020304" pitchFamily="18" charset="0"/>
              </a:rPr>
              <a:t> », figure de </a:t>
            </a:r>
            <a:r>
              <a:rPr lang="en-GB" sz="1400" i="1" dirty="0" err="1">
                <a:latin typeface="Times New Roman" panose="02020603050405020304" pitchFamily="18" charset="0"/>
                <a:ea typeface="Tahoma" panose="020B0604030504040204" pitchFamily="34" charset="0"/>
                <a:cs typeface="Times New Roman" panose="02020603050405020304" pitchFamily="18" charset="0"/>
              </a:rPr>
              <a:t>l’anti</a:t>
            </a:r>
            <a:r>
              <a:rPr lang="en-GB" sz="1400" i="1" dirty="0">
                <a:latin typeface="Times New Roman" panose="02020603050405020304" pitchFamily="18" charset="0"/>
                <a:ea typeface="Tahoma" panose="020B0604030504040204" pitchFamily="34" charset="0"/>
                <a:cs typeface="Times New Roman" panose="02020603050405020304" pitchFamily="18" charset="0"/>
              </a:rPr>
              <a:t>-Science</a:t>
            </a:r>
            <a:r>
              <a:rPr lang="en-GB" sz="1400" dirty="0">
                <a:latin typeface="Times New Roman" panose="02020603050405020304" pitchFamily="18" charset="0"/>
                <a:ea typeface="Tahoma" panose="020B0604030504040204" pitchFamily="34" charset="0"/>
                <a:cs typeface="Times New Roman" panose="02020603050405020304" pitchFamily="18" charset="0"/>
              </a:rPr>
              <a:t>, </a:t>
            </a:r>
            <a:r>
              <a:rPr lang="en-GB" sz="1400" dirty="0" err="1">
                <a:latin typeface="Times New Roman" panose="02020603050405020304" pitchFamily="18" charset="0"/>
                <a:ea typeface="Tahoma" panose="020B0604030504040204" pitchFamily="34" charset="0"/>
                <a:cs typeface="Times New Roman" panose="02020603050405020304" pitchFamily="18" charset="0"/>
              </a:rPr>
              <a:t>Déviance</a:t>
            </a:r>
            <a:r>
              <a:rPr lang="en-GB" sz="1400" dirty="0">
                <a:latin typeface="Times New Roman" panose="02020603050405020304" pitchFamily="18" charset="0"/>
                <a:ea typeface="Tahoma" panose="020B0604030504040204" pitchFamily="34" charset="0"/>
                <a:cs typeface="Times New Roman" panose="02020603050405020304" pitchFamily="18" charset="0"/>
              </a:rPr>
              <a:t> et </a:t>
            </a:r>
            <a:r>
              <a:rPr lang="en-GB" sz="1400" dirty="0" err="1">
                <a:latin typeface="Times New Roman" panose="02020603050405020304" pitchFamily="18" charset="0"/>
                <a:ea typeface="Tahoma" panose="020B0604030504040204" pitchFamily="34" charset="0"/>
                <a:cs typeface="Times New Roman" panose="02020603050405020304" pitchFamily="18" charset="0"/>
              </a:rPr>
              <a:t>société</a:t>
            </a:r>
            <a:r>
              <a:rPr lang="en-GB" sz="1400" dirty="0">
                <a:latin typeface="Times New Roman" panose="02020603050405020304" pitchFamily="18" charset="0"/>
                <a:ea typeface="Tahoma" panose="020B0604030504040204" pitchFamily="34" charset="0"/>
                <a:cs typeface="Times New Roman" panose="02020603050405020304" pitchFamily="18" charset="0"/>
              </a:rPr>
              <a:t>, 43(2), 2019.</a:t>
            </a:r>
            <a:endParaRPr lang="fr-FR" sz="1400" dirty="0">
              <a:latin typeface="Times New Roman" panose="02020603050405020304" pitchFamily="18" charset="0"/>
              <a:ea typeface="Tahoma" panose="020B0604030504040204" pitchFamily="34" charset="0"/>
              <a:cs typeface="Times New Roman" panose="02020603050405020304" pitchFamily="18" charset="0"/>
            </a:endParaRPr>
          </a:p>
          <a:p>
            <a:endParaRPr lang="fr-FR" sz="1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77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C:\Users\Jeremy\AppData\Local\Microsoft\Windows\Temporary Internet Files\Content.Word\Nouvelle image (6).bmp">
            <a:extLst>
              <a:ext uri="{FF2B5EF4-FFF2-40B4-BE49-F238E27FC236}">
                <a16:creationId xmlns:a16="http://schemas.microsoft.com/office/drawing/2014/main" id="{A9D8BA39-4D01-4D22-9153-047B26D784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57650" y="1771658"/>
            <a:ext cx="5628701" cy="3746732"/>
          </a:xfrm>
          <a:prstGeom prst="rect">
            <a:avLst/>
          </a:prstGeom>
          <a:noFill/>
          <a:ln>
            <a:noFill/>
          </a:ln>
        </p:spPr>
      </p:pic>
      <p:sp>
        <p:nvSpPr>
          <p:cNvPr id="36" name="Rectangle 35">
            <a:extLst>
              <a:ext uri="{FF2B5EF4-FFF2-40B4-BE49-F238E27FC236}">
                <a16:creationId xmlns:a16="http://schemas.microsoft.com/office/drawing/2014/main" id="{51B3F14F-4539-4BE9-B19F-E4EDAE492890}"/>
              </a:ext>
            </a:extLst>
          </p:cNvPr>
          <p:cNvSpPr/>
          <p:nvPr/>
        </p:nvSpPr>
        <p:spPr>
          <a:xfrm>
            <a:off x="4219683" y="2164639"/>
            <a:ext cx="3456384" cy="122900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93339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9825C29A-6003-4A31-81C7-D209CF01100B}"/>
              </a:ext>
            </a:extLst>
          </p:cNvPr>
          <p:cNvGrpSpPr/>
          <p:nvPr/>
        </p:nvGrpSpPr>
        <p:grpSpPr>
          <a:xfrm>
            <a:off x="1774868" y="1218753"/>
            <a:ext cx="5594267" cy="1452667"/>
            <a:chOff x="179512" y="2340887"/>
            <a:chExt cx="7459023" cy="1936889"/>
          </a:xfrm>
        </p:grpSpPr>
        <p:sp>
          <p:nvSpPr>
            <p:cNvPr id="22" name="ZoneTexte 21">
              <a:extLst>
                <a:ext uri="{FF2B5EF4-FFF2-40B4-BE49-F238E27FC236}">
                  <a16:creationId xmlns:a16="http://schemas.microsoft.com/office/drawing/2014/main" id="{D17B2D21-E4B3-4024-B3B5-1F78180F3437}"/>
                </a:ext>
              </a:extLst>
            </p:cNvPr>
            <p:cNvSpPr txBox="1"/>
            <p:nvPr/>
          </p:nvSpPr>
          <p:spPr>
            <a:xfrm>
              <a:off x="850369" y="2355078"/>
              <a:ext cx="725796" cy="338555"/>
            </a:xfrm>
            <a:prstGeom prst="rect">
              <a:avLst/>
            </a:prstGeom>
            <a:noFill/>
          </p:spPr>
          <p:txBody>
            <a:bodyPr wrap="square" rtlCol="0">
              <a:spAutoFit/>
            </a:bodyPr>
            <a:lstStyle/>
            <a:p>
              <a:pPr algn="ctr"/>
              <a:r>
                <a:rPr lang="fr-FR" sz="1050" dirty="0">
                  <a:latin typeface="Times New Roman" panose="02020603050405020304" pitchFamily="18" charset="0"/>
                  <a:cs typeface="Times New Roman" panose="02020603050405020304" pitchFamily="18" charset="0"/>
                </a:rPr>
                <a:t>2000</a:t>
              </a:r>
            </a:p>
          </p:txBody>
        </p:sp>
        <p:sp>
          <p:nvSpPr>
            <p:cNvPr id="23" name="ZoneTexte 22">
              <a:extLst>
                <a:ext uri="{FF2B5EF4-FFF2-40B4-BE49-F238E27FC236}">
                  <a16:creationId xmlns:a16="http://schemas.microsoft.com/office/drawing/2014/main" id="{CD5EF602-C801-48AA-ABED-64FBB7E06A1E}"/>
                </a:ext>
              </a:extLst>
            </p:cNvPr>
            <p:cNvSpPr txBox="1"/>
            <p:nvPr/>
          </p:nvSpPr>
          <p:spPr>
            <a:xfrm>
              <a:off x="4136711" y="2340887"/>
              <a:ext cx="725796" cy="338555"/>
            </a:xfrm>
            <a:prstGeom prst="rect">
              <a:avLst/>
            </a:prstGeom>
            <a:noFill/>
          </p:spPr>
          <p:txBody>
            <a:bodyPr wrap="square" rtlCol="0">
              <a:spAutoFit/>
            </a:bodyPr>
            <a:lstStyle/>
            <a:p>
              <a:pPr algn="ctr"/>
              <a:r>
                <a:rPr lang="fr-FR" sz="1050" dirty="0">
                  <a:latin typeface="Times New Roman" panose="02020603050405020304" pitchFamily="18" charset="0"/>
                  <a:cs typeface="Times New Roman" panose="02020603050405020304" pitchFamily="18" charset="0"/>
                </a:rPr>
                <a:t>2010</a:t>
              </a:r>
            </a:p>
          </p:txBody>
        </p:sp>
        <p:sp>
          <p:nvSpPr>
            <p:cNvPr id="24" name="ZoneTexte 23">
              <a:extLst>
                <a:ext uri="{FF2B5EF4-FFF2-40B4-BE49-F238E27FC236}">
                  <a16:creationId xmlns:a16="http://schemas.microsoft.com/office/drawing/2014/main" id="{C1BA5304-4029-4F9E-A031-60BDB2ED0B3D}"/>
                </a:ext>
              </a:extLst>
            </p:cNvPr>
            <p:cNvSpPr txBox="1"/>
            <p:nvPr/>
          </p:nvSpPr>
          <p:spPr>
            <a:xfrm>
              <a:off x="364533" y="2662855"/>
              <a:ext cx="1872208" cy="400109"/>
            </a:xfrm>
            <a:prstGeom prst="rect">
              <a:avLst/>
            </a:prstGeom>
            <a:solidFill>
              <a:schemeClr val="accent3">
                <a:lumMod val="40000"/>
                <a:lumOff val="60000"/>
              </a:schemeClr>
            </a:solidFill>
          </p:spPr>
          <p:txBody>
            <a:bodyPr wrap="square" rtlCol="0">
              <a:spAutoFit/>
            </a:bodyPr>
            <a:lstStyle/>
            <a:p>
              <a:pPr algn="ctr"/>
              <a:r>
                <a:rPr lang="fr-FR" sz="1350" dirty="0" err="1">
                  <a:latin typeface="Times New Roman" panose="02020603050405020304" pitchFamily="18" charset="0"/>
                  <a:cs typeface="Times New Roman" panose="02020603050405020304" pitchFamily="18" charset="0"/>
                </a:rPr>
                <a:t>Hepatitis</a:t>
              </a:r>
              <a:r>
                <a:rPr lang="fr-FR" sz="1350" dirty="0">
                  <a:latin typeface="Times New Roman" panose="02020603050405020304" pitchFamily="18" charset="0"/>
                  <a:cs typeface="Times New Roman" panose="02020603050405020304" pitchFamily="18" charset="0"/>
                </a:rPr>
                <a:t> B</a:t>
              </a:r>
            </a:p>
          </p:txBody>
        </p:sp>
        <p:sp>
          <p:nvSpPr>
            <p:cNvPr id="25" name="ZoneTexte 24">
              <a:extLst>
                <a:ext uri="{FF2B5EF4-FFF2-40B4-BE49-F238E27FC236}">
                  <a16:creationId xmlns:a16="http://schemas.microsoft.com/office/drawing/2014/main" id="{E16BC5EF-B1C3-4E8F-BF00-B0953697A6F1}"/>
                </a:ext>
              </a:extLst>
            </p:cNvPr>
            <p:cNvSpPr txBox="1"/>
            <p:nvPr/>
          </p:nvSpPr>
          <p:spPr>
            <a:xfrm>
              <a:off x="3662209" y="2645539"/>
              <a:ext cx="1082539" cy="677108"/>
            </a:xfrm>
            <a:prstGeom prst="rect">
              <a:avLst/>
            </a:prstGeom>
            <a:solidFill>
              <a:schemeClr val="accent3">
                <a:lumMod val="40000"/>
                <a:lumOff val="60000"/>
              </a:schemeClr>
            </a:solidFill>
          </p:spPr>
          <p:txBody>
            <a:bodyPr wrap="square" rtlCol="0">
              <a:spAutoFit/>
            </a:bodyPr>
            <a:lstStyle/>
            <a:p>
              <a:pPr algn="ctr"/>
              <a:r>
                <a:rPr lang="fr-FR" sz="1350" dirty="0">
                  <a:latin typeface="Times New Roman" panose="02020603050405020304" pitchFamily="18" charset="0"/>
                  <a:cs typeface="Times New Roman" panose="02020603050405020304" pitchFamily="18" charset="0"/>
                </a:rPr>
                <a:t>H1N1 </a:t>
              </a:r>
              <a:r>
                <a:rPr lang="fr-FR" sz="1350" dirty="0" err="1">
                  <a:latin typeface="Times New Roman" panose="02020603050405020304" pitchFamily="18" charset="0"/>
                  <a:cs typeface="Times New Roman" panose="02020603050405020304" pitchFamily="18" charset="0"/>
                </a:rPr>
                <a:t>flu</a:t>
              </a:r>
              <a:endParaRPr lang="fr-FR" sz="1350" dirty="0">
                <a:latin typeface="Times New Roman" panose="02020603050405020304" pitchFamily="18" charset="0"/>
                <a:cs typeface="Times New Roman" panose="02020603050405020304" pitchFamily="18" charset="0"/>
              </a:endParaRPr>
            </a:p>
          </p:txBody>
        </p:sp>
        <p:cxnSp>
          <p:nvCxnSpPr>
            <p:cNvPr id="26" name="Connecteur droit 25">
              <a:extLst>
                <a:ext uri="{FF2B5EF4-FFF2-40B4-BE49-F238E27FC236}">
                  <a16:creationId xmlns:a16="http://schemas.microsoft.com/office/drawing/2014/main" id="{571C0067-8776-4ECD-AD44-8FA42C72901F}"/>
                </a:ext>
              </a:extLst>
            </p:cNvPr>
            <p:cNvCxnSpPr/>
            <p:nvPr/>
          </p:nvCxnSpPr>
          <p:spPr>
            <a:xfrm>
              <a:off x="1213268" y="3056624"/>
              <a:ext cx="0" cy="94135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48176A9-B66C-449E-9EBC-A05E2F6D1CD3}"/>
                </a:ext>
              </a:extLst>
            </p:cNvPr>
            <p:cNvCxnSpPr/>
            <p:nvPr/>
          </p:nvCxnSpPr>
          <p:spPr>
            <a:xfrm>
              <a:off x="4595225" y="3323668"/>
              <a:ext cx="0" cy="67431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BE9E53C2-5740-441F-8275-68507FDF5D5D}"/>
                </a:ext>
              </a:extLst>
            </p:cNvPr>
            <p:cNvSpPr txBox="1"/>
            <p:nvPr/>
          </p:nvSpPr>
          <p:spPr>
            <a:xfrm>
              <a:off x="4864830" y="2651848"/>
              <a:ext cx="2771381" cy="400109"/>
            </a:xfrm>
            <a:prstGeom prst="rect">
              <a:avLst/>
            </a:prstGeom>
            <a:solidFill>
              <a:schemeClr val="accent3">
                <a:lumMod val="40000"/>
                <a:lumOff val="60000"/>
              </a:schemeClr>
            </a:solidFill>
          </p:spPr>
          <p:txBody>
            <a:bodyPr wrap="square" rtlCol="0">
              <a:spAutoFit/>
            </a:bodyPr>
            <a:lstStyle/>
            <a:p>
              <a:pPr algn="ctr"/>
              <a:r>
                <a:rPr lang="fr-FR" sz="1350" dirty="0">
                  <a:latin typeface="Times New Roman" panose="02020603050405020304" pitchFamily="18" charset="0"/>
                  <a:cs typeface="Times New Roman" panose="02020603050405020304" pitchFamily="18" charset="0"/>
                </a:rPr>
                <a:t>Aluminium</a:t>
              </a:r>
            </a:p>
          </p:txBody>
        </p:sp>
        <p:sp>
          <p:nvSpPr>
            <p:cNvPr id="29" name="ZoneTexte 28">
              <a:extLst>
                <a:ext uri="{FF2B5EF4-FFF2-40B4-BE49-F238E27FC236}">
                  <a16:creationId xmlns:a16="http://schemas.microsoft.com/office/drawing/2014/main" id="{64D6A511-857C-443E-9993-6303497B9055}"/>
                </a:ext>
              </a:extLst>
            </p:cNvPr>
            <p:cNvSpPr txBox="1"/>
            <p:nvPr/>
          </p:nvSpPr>
          <p:spPr>
            <a:xfrm>
              <a:off x="6912739" y="2340887"/>
              <a:ext cx="725796" cy="338555"/>
            </a:xfrm>
            <a:prstGeom prst="rect">
              <a:avLst/>
            </a:prstGeom>
            <a:noFill/>
          </p:spPr>
          <p:txBody>
            <a:bodyPr wrap="square" rtlCol="0">
              <a:spAutoFit/>
            </a:bodyPr>
            <a:lstStyle/>
            <a:p>
              <a:pPr algn="ctr"/>
              <a:r>
                <a:rPr lang="fr-FR" sz="1050" dirty="0">
                  <a:latin typeface="Times New Roman" panose="02020603050405020304" pitchFamily="18" charset="0"/>
                  <a:cs typeface="Times New Roman" panose="02020603050405020304" pitchFamily="18" charset="0"/>
                </a:rPr>
                <a:t>2018</a:t>
              </a:r>
            </a:p>
          </p:txBody>
        </p:sp>
        <p:sp>
          <p:nvSpPr>
            <p:cNvPr id="30" name="ZoneTexte 29">
              <a:extLst>
                <a:ext uri="{FF2B5EF4-FFF2-40B4-BE49-F238E27FC236}">
                  <a16:creationId xmlns:a16="http://schemas.microsoft.com/office/drawing/2014/main" id="{29403870-F151-45FC-9C74-BE6BF84DE94F}"/>
                </a:ext>
              </a:extLst>
            </p:cNvPr>
            <p:cNvSpPr txBox="1"/>
            <p:nvPr/>
          </p:nvSpPr>
          <p:spPr>
            <a:xfrm>
              <a:off x="5390048" y="2987762"/>
              <a:ext cx="2246164" cy="400109"/>
            </a:xfrm>
            <a:prstGeom prst="rect">
              <a:avLst/>
            </a:prstGeom>
            <a:solidFill>
              <a:schemeClr val="accent3">
                <a:lumMod val="40000"/>
                <a:lumOff val="60000"/>
              </a:schemeClr>
            </a:solidFill>
          </p:spPr>
          <p:txBody>
            <a:bodyPr wrap="square" rtlCol="0">
              <a:spAutoFit/>
            </a:bodyPr>
            <a:lstStyle/>
            <a:p>
              <a:pPr algn="ctr"/>
              <a:r>
                <a:rPr lang="fr-FR" sz="1350" dirty="0">
                  <a:latin typeface="Times New Roman" panose="02020603050405020304" pitchFamily="18" charset="0"/>
                  <a:cs typeface="Times New Roman" panose="02020603050405020304" pitchFamily="18" charset="0"/>
                </a:rPr>
                <a:t>HPV</a:t>
              </a:r>
            </a:p>
          </p:txBody>
        </p:sp>
        <p:sp>
          <p:nvSpPr>
            <p:cNvPr id="31" name="ZoneTexte 30">
              <a:extLst>
                <a:ext uri="{FF2B5EF4-FFF2-40B4-BE49-F238E27FC236}">
                  <a16:creationId xmlns:a16="http://schemas.microsoft.com/office/drawing/2014/main" id="{2F9FE795-C1E2-42A5-A469-3DD180482FB9}"/>
                </a:ext>
              </a:extLst>
            </p:cNvPr>
            <p:cNvSpPr txBox="1"/>
            <p:nvPr/>
          </p:nvSpPr>
          <p:spPr>
            <a:xfrm>
              <a:off x="6254144" y="3323668"/>
              <a:ext cx="1382068" cy="954108"/>
            </a:xfrm>
            <a:prstGeom prst="rect">
              <a:avLst/>
            </a:prstGeom>
            <a:solidFill>
              <a:schemeClr val="accent3">
                <a:lumMod val="40000"/>
                <a:lumOff val="60000"/>
              </a:schemeClr>
            </a:solidFill>
          </p:spPr>
          <p:txBody>
            <a:bodyPr wrap="square" rtlCol="0">
              <a:spAutoFit/>
            </a:bodyPr>
            <a:lstStyle/>
            <a:p>
              <a:pPr algn="ctr"/>
              <a:r>
                <a:rPr lang="fr-FR" sz="1350" dirty="0">
                  <a:latin typeface="Times New Roman" panose="02020603050405020304" pitchFamily="18" charset="0"/>
                  <a:cs typeface="Times New Roman" panose="02020603050405020304" pitchFamily="18" charset="0"/>
                </a:rPr>
                <a:t>Multivalents</a:t>
              </a:r>
            </a:p>
            <a:p>
              <a:pPr algn="ctr"/>
              <a:r>
                <a:rPr lang="fr-FR" sz="1350" dirty="0">
                  <a:latin typeface="Times New Roman" panose="02020603050405020304" pitchFamily="18" charset="0"/>
                  <a:cs typeface="Times New Roman" panose="02020603050405020304" pitchFamily="18" charset="0"/>
                </a:rPr>
                <a:t>Mandates</a:t>
              </a:r>
            </a:p>
          </p:txBody>
        </p:sp>
        <p:cxnSp>
          <p:nvCxnSpPr>
            <p:cNvPr id="32" name="Connecteur droit 31">
              <a:extLst>
                <a:ext uri="{FF2B5EF4-FFF2-40B4-BE49-F238E27FC236}">
                  <a16:creationId xmlns:a16="http://schemas.microsoft.com/office/drawing/2014/main" id="{3561E2BE-589A-43D6-A7C8-1835DAFA1686}"/>
                </a:ext>
              </a:extLst>
            </p:cNvPr>
            <p:cNvCxnSpPr/>
            <p:nvPr/>
          </p:nvCxnSpPr>
          <p:spPr>
            <a:xfrm>
              <a:off x="179512" y="2637894"/>
              <a:ext cx="7456700" cy="7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633BD37-D678-4562-951A-C1F56A6A67BB}"/>
                </a:ext>
              </a:extLst>
            </p:cNvPr>
            <p:cNvSpPr/>
            <p:nvPr/>
          </p:nvSpPr>
          <p:spPr>
            <a:xfrm>
              <a:off x="179512" y="2355078"/>
              <a:ext cx="7456700" cy="1642901"/>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pic>
        <p:nvPicPr>
          <p:cNvPr id="34" name="Image 33" descr="C:\Users\Jeremy\AppData\Local\Microsoft\Windows\Temporary Internet Files\Content.Word\Nouvelle image (6).bmp">
            <a:extLst>
              <a:ext uri="{FF2B5EF4-FFF2-40B4-BE49-F238E27FC236}">
                <a16:creationId xmlns:a16="http://schemas.microsoft.com/office/drawing/2014/main" id="{A9D8BA39-4D01-4D22-9153-047B26D784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5357" y="2853638"/>
            <a:ext cx="5094819" cy="3008823"/>
          </a:xfrm>
          <a:prstGeom prst="rect">
            <a:avLst/>
          </a:prstGeom>
          <a:noFill/>
          <a:ln>
            <a:noFill/>
          </a:ln>
        </p:spPr>
      </p:pic>
      <p:sp>
        <p:nvSpPr>
          <p:cNvPr id="35" name="Rectangle 34">
            <a:extLst>
              <a:ext uri="{FF2B5EF4-FFF2-40B4-BE49-F238E27FC236}">
                <a16:creationId xmlns:a16="http://schemas.microsoft.com/office/drawing/2014/main" id="{2BA9C9ED-1BD3-46E9-82C5-4880631987E2}"/>
              </a:ext>
            </a:extLst>
          </p:cNvPr>
          <p:cNvSpPr/>
          <p:nvPr/>
        </p:nvSpPr>
        <p:spPr>
          <a:xfrm>
            <a:off x="4247964" y="1106742"/>
            <a:ext cx="3456384" cy="1458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6" name="Rectangle 35">
            <a:extLst>
              <a:ext uri="{FF2B5EF4-FFF2-40B4-BE49-F238E27FC236}">
                <a16:creationId xmlns:a16="http://schemas.microsoft.com/office/drawing/2014/main" id="{51B3F14F-4539-4BE9-B19F-E4EDAE492890}"/>
              </a:ext>
            </a:extLst>
          </p:cNvPr>
          <p:cNvSpPr/>
          <p:nvPr/>
        </p:nvSpPr>
        <p:spPr>
          <a:xfrm>
            <a:off x="4247964" y="3104964"/>
            <a:ext cx="3456384" cy="10801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 name="ZoneTexte 36">
            <a:extLst>
              <a:ext uri="{FF2B5EF4-FFF2-40B4-BE49-F238E27FC236}">
                <a16:creationId xmlns:a16="http://schemas.microsoft.com/office/drawing/2014/main" id="{808ADF85-CB0A-4417-A17A-791FB49A0037}"/>
              </a:ext>
            </a:extLst>
          </p:cNvPr>
          <p:cNvSpPr txBox="1"/>
          <p:nvPr/>
        </p:nvSpPr>
        <p:spPr>
          <a:xfrm>
            <a:off x="2674402" y="2566864"/>
            <a:ext cx="3793455" cy="300082"/>
          </a:xfrm>
          <a:prstGeom prst="rect">
            <a:avLst/>
          </a:prstGeom>
          <a:noFill/>
        </p:spPr>
        <p:txBody>
          <a:bodyPr wrap="square" rtlCol="0">
            <a:spAutoFit/>
          </a:bodyPr>
          <a:lstStyle/>
          <a:p>
            <a:r>
              <a:rPr lang="fr-FR" sz="1350" dirty="0">
                <a:latin typeface="Times New Roman" panose="02020603050405020304" pitchFamily="18" charset="0"/>
                <a:cs typeface="Times New Roman" panose="02020603050405020304" pitchFamily="18" charset="0"/>
              </a:rPr>
              <a:t>Débats médiatiques autour des vaccins en France</a:t>
            </a:r>
          </a:p>
        </p:txBody>
      </p:sp>
    </p:spTree>
    <p:extLst>
      <p:ext uri="{BB962C8B-B14F-4D97-AF65-F5344CB8AC3E}">
        <p14:creationId xmlns:p14="http://schemas.microsoft.com/office/powerpoint/2010/main" val="251142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53910" t="51050" r="480" b="651"/>
          <a:stretch/>
        </p:blipFill>
        <p:spPr>
          <a:xfrm>
            <a:off x="4427985" y="692696"/>
            <a:ext cx="3240359" cy="4258757"/>
          </a:xfrm>
          <a:prstGeom prst="rect">
            <a:avLst/>
          </a:prstGeom>
        </p:spPr>
      </p:pic>
      <p:sp>
        <p:nvSpPr>
          <p:cNvPr id="3" name="ZoneTexte 2"/>
          <p:cNvSpPr txBox="1"/>
          <p:nvPr/>
        </p:nvSpPr>
        <p:spPr>
          <a:xfrm>
            <a:off x="107504" y="179348"/>
            <a:ext cx="8568952" cy="369332"/>
          </a:xfrm>
          <a:prstGeom prst="rect">
            <a:avLst/>
          </a:prstGeom>
          <a:noFill/>
        </p:spPr>
        <p:txBody>
          <a:bodyPr wrap="square" rtlCol="0">
            <a:spAutoFit/>
          </a:bodyPr>
          <a:lstStyle/>
          <a:p>
            <a:r>
              <a:rPr lang="fr-FR" dirty="0"/>
              <a:t>Echantillon de 254 sites francophones critiquant au moins un vaccin recommandé</a:t>
            </a:r>
          </a:p>
        </p:txBody>
      </p:sp>
      <p:sp>
        <p:nvSpPr>
          <p:cNvPr id="5" name="Espace réservé du numéro de diapositive 3">
            <a:extLst>
              <a:ext uri="{FF2B5EF4-FFF2-40B4-BE49-F238E27FC236}">
                <a16:creationId xmlns:a16="http://schemas.microsoft.com/office/drawing/2014/main" id="{1ACACB42-9473-4237-B88A-EAD317F403DD}"/>
              </a:ext>
            </a:extLst>
          </p:cNvPr>
          <p:cNvSpPr>
            <a:spLocks noGrp="1"/>
          </p:cNvSpPr>
          <p:nvPr>
            <p:ph type="sldNum" sz="quarter" idx="12"/>
          </p:nvPr>
        </p:nvSpPr>
        <p:spPr>
          <a:xfrm>
            <a:off x="6112768" y="6520259"/>
            <a:ext cx="2133600" cy="365125"/>
          </a:xfrm>
        </p:spPr>
        <p:txBody>
          <a:bodyPr/>
          <a:lstStyle/>
          <a:p>
            <a:fld id="{3F210FDE-6C99-40B5-B6D0-56B157E86F74}" type="slidenum">
              <a:rPr lang="fr-FR" smtClean="0"/>
              <a:t>6</a:t>
            </a:fld>
            <a:endParaRPr lang="fr-FR" dirty="0"/>
          </a:p>
        </p:txBody>
      </p:sp>
      <p:pic>
        <p:nvPicPr>
          <p:cNvPr id="9" name="Image 8">
            <a:extLst>
              <a:ext uri="{FF2B5EF4-FFF2-40B4-BE49-F238E27FC236}">
                <a16:creationId xmlns:a16="http://schemas.microsoft.com/office/drawing/2014/main" id="{3DAB30EE-2D1F-4B44-86E1-1F9C5843E4B5}"/>
              </a:ext>
            </a:extLst>
          </p:cNvPr>
          <p:cNvPicPr>
            <a:picLocks noChangeAspect="1"/>
          </p:cNvPicPr>
          <p:nvPr/>
        </p:nvPicPr>
        <p:blipFill rotWithShape="1">
          <a:blip r:embed="rId3"/>
          <a:srcRect l="5113" t="10747" r="58662" b="7839"/>
          <a:stretch/>
        </p:blipFill>
        <p:spPr>
          <a:xfrm>
            <a:off x="1181999" y="764704"/>
            <a:ext cx="3390001" cy="4126958"/>
          </a:xfrm>
          <a:prstGeom prst="rect">
            <a:avLst/>
          </a:prstGeom>
        </p:spPr>
      </p:pic>
      <p:sp>
        <p:nvSpPr>
          <p:cNvPr id="10" name="ZoneTexte 9">
            <a:extLst>
              <a:ext uri="{FF2B5EF4-FFF2-40B4-BE49-F238E27FC236}">
                <a16:creationId xmlns:a16="http://schemas.microsoft.com/office/drawing/2014/main" id="{D551DCC0-C247-46C6-AFD9-B23EFC49ED88}"/>
              </a:ext>
            </a:extLst>
          </p:cNvPr>
          <p:cNvSpPr txBox="1"/>
          <p:nvPr/>
        </p:nvSpPr>
        <p:spPr>
          <a:xfrm>
            <a:off x="162032" y="6074249"/>
            <a:ext cx="8874464" cy="923330"/>
          </a:xfrm>
          <a:prstGeom prst="rect">
            <a:avLst/>
          </a:prstGeom>
          <a:noFill/>
        </p:spPr>
        <p:txBody>
          <a:bodyPr wrap="square" rtlCol="0">
            <a:spAutoFit/>
          </a:bodyPr>
          <a:lstStyle/>
          <a:p>
            <a:r>
              <a:rPr lang="en-GB" dirty="0" err="1"/>
              <a:t>Cafiero</a:t>
            </a:r>
            <a:r>
              <a:rPr lang="en-GB" dirty="0"/>
              <a:t> F., </a:t>
            </a:r>
            <a:r>
              <a:rPr lang="en-GB" dirty="0" err="1"/>
              <a:t>Guille-Escuret</a:t>
            </a:r>
            <a:r>
              <a:rPr lang="en-GB" dirty="0"/>
              <a:t> P., Ward J.K., </a:t>
            </a:r>
            <a:r>
              <a:rPr lang="en-GB" i="1" dirty="0"/>
              <a:t>“I’m not an antivaxxer, but…”: Spurious and authentic diversity among vaccine critical activists</a:t>
            </a:r>
            <a:r>
              <a:rPr lang="en-GB" dirty="0"/>
              <a:t>, Social Networks, 65, pp. 63-70, 2021.</a:t>
            </a:r>
            <a:endParaRPr lang="fr-FR" dirty="0"/>
          </a:p>
          <a:p>
            <a:endParaRPr lang="fr-FR" dirty="0"/>
          </a:p>
        </p:txBody>
      </p:sp>
      <p:sp>
        <p:nvSpPr>
          <p:cNvPr id="11" name="ZoneTexte 10">
            <a:extLst>
              <a:ext uri="{FF2B5EF4-FFF2-40B4-BE49-F238E27FC236}">
                <a16:creationId xmlns:a16="http://schemas.microsoft.com/office/drawing/2014/main" id="{46024D94-D76E-4BCD-92E3-88C5E56A42C1}"/>
              </a:ext>
            </a:extLst>
          </p:cNvPr>
          <p:cNvSpPr txBox="1"/>
          <p:nvPr/>
        </p:nvSpPr>
        <p:spPr>
          <a:xfrm>
            <a:off x="2843809" y="5003884"/>
            <a:ext cx="4248471" cy="646331"/>
          </a:xfrm>
          <a:prstGeom prst="rect">
            <a:avLst/>
          </a:prstGeom>
          <a:noFill/>
        </p:spPr>
        <p:txBody>
          <a:bodyPr wrap="square" rtlCol="0">
            <a:spAutoFit/>
          </a:bodyPr>
          <a:lstStyle/>
          <a:p>
            <a:r>
              <a:rPr lang="fr-FR" dirty="0"/>
              <a:t>Bleu: Rejet de tout vaccin</a:t>
            </a:r>
          </a:p>
          <a:p>
            <a:r>
              <a:rPr lang="fr-FR" dirty="0"/>
              <a:t>Rose: Rejet limité à certains vaccins</a:t>
            </a:r>
          </a:p>
        </p:txBody>
      </p:sp>
    </p:spTree>
    <p:extLst>
      <p:ext uri="{BB962C8B-B14F-4D97-AF65-F5344CB8AC3E}">
        <p14:creationId xmlns:p14="http://schemas.microsoft.com/office/powerpoint/2010/main" val="34030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77634" y="1065639"/>
            <a:ext cx="5076564" cy="346249"/>
          </a:xfrm>
          <a:prstGeom prst="rect">
            <a:avLst/>
          </a:prstGeom>
          <a:noFill/>
        </p:spPr>
        <p:txBody>
          <a:bodyPr wrap="square" rtlCol="0">
            <a:spAutoFit/>
          </a:bodyPr>
          <a:lstStyle/>
          <a:p>
            <a:r>
              <a:rPr lang="fr-FR" sz="1650" dirty="0">
                <a:latin typeface="Times New Roman" panose="02020603050405020304" pitchFamily="18" charset="0"/>
                <a:cs typeface="Times New Roman" panose="02020603050405020304" pitchFamily="18" charset="0"/>
              </a:rPr>
              <a:t>Des doutes centrés sur certains vaccins</a:t>
            </a:r>
          </a:p>
        </p:txBody>
      </p:sp>
      <p:sp>
        <p:nvSpPr>
          <p:cNvPr id="2" name="ZoneTexte 1"/>
          <p:cNvSpPr txBox="1"/>
          <p:nvPr/>
        </p:nvSpPr>
        <p:spPr>
          <a:xfrm>
            <a:off x="4193958" y="5319211"/>
            <a:ext cx="3672408" cy="253916"/>
          </a:xfrm>
          <a:prstGeom prst="rect">
            <a:avLst/>
          </a:prstGeom>
          <a:noFill/>
        </p:spPr>
        <p:txBody>
          <a:bodyPr wrap="square" rtlCol="0">
            <a:spAutoFit/>
          </a:bodyPr>
          <a:lstStyle/>
          <a:p>
            <a:r>
              <a:rPr lang="fr-FR" sz="1050" dirty="0">
                <a:latin typeface="Times New Roman" panose="02020603050405020304" pitchFamily="18" charset="0"/>
                <a:cs typeface="Times New Roman" panose="02020603050405020304" pitchFamily="18" charset="0"/>
              </a:rPr>
              <a:t>Cohen et al., Med. et mal. </a:t>
            </a:r>
            <a:r>
              <a:rPr lang="fr-FR" sz="1050" dirty="0" err="1">
                <a:latin typeface="Times New Roman" panose="02020603050405020304" pitchFamily="18" charset="0"/>
                <a:cs typeface="Times New Roman" panose="02020603050405020304" pitchFamily="18" charset="0"/>
              </a:rPr>
              <a:t>Infec</a:t>
            </a:r>
            <a:r>
              <a:rPr lang="fr-FR" sz="1050" dirty="0">
                <a:latin typeface="Times New Roman" panose="02020603050405020304" pitchFamily="18" charset="0"/>
                <a:cs typeface="Times New Roman" panose="02020603050405020304" pitchFamily="18" charset="0"/>
              </a:rPr>
              <a:t>, 2019</a:t>
            </a:r>
          </a:p>
        </p:txBody>
      </p:sp>
      <p:pic>
        <p:nvPicPr>
          <p:cNvPr id="4" name="Image 3"/>
          <p:cNvPicPr>
            <a:picLocks noChangeAspect="1"/>
          </p:cNvPicPr>
          <p:nvPr/>
        </p:nvPicPr>
        <p:blipFill rotWithShape="1">
          <a:blip r:embed="rId2"/>
          <a:srcRect l="57087" t="39063" r="11413" b="12609"/>
          <a:stretch/>
        </p:blipFill>
        <p:spPr>
          <a:xfrm>
            <a:off x="1663549" y="1811418"/>
            <a:ext cx="5816903" cy="3453786"/>
          </a:xfrm>
          <a:prstGeom prst="rect">
            <a:avLst/>
          </a:prstGeom>
        </p:spPr>
      </p:pic>
    </p:spTree>
    <p:extLst>
      <p:ext uri="{BB962C8B-B14F-4D97-AF65-F5344CB8AC3E}">
        <p14:creationId xmlns:p14="http://schemas.microsoft.com/office/powerpoint/2010/main" val="255453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1E5C9E-04AD-4BAA-93C5-B1EF2C47F7A3}"/>
              </a:ext>
            </a:extLst>
          </p:cNvPr>
          <p:cNvSpPr txBox="1"/>
          <p:nvPr/>
        </p:nvSpPr>
        <p:spPr>
          <a:xfrm>
            <a:off x="1493658" y="1160749"/>
            <a:ext cx="6156684" cy="369332"/>
          </a:xfrm>
          <a:prstGeom prst="rect">
            <a:avLst/>
          </a:prstGeom>
          <a:noFill/>
        </p:spPr>
        <p:txBody>
          <a:bodyPr wrap="square" rtlCol="0">
            <a:spAutoFit/>
          </a:bodyPr>
          <a:lstStyle/>
          <a:p>
            <a:pPr>
              <a:spcBef>
                <a:spcPts val="1800"/>
              </a:spcBef>
              <a:spcAft>
                <a:spcPts val="1800"/>
              </a:spcAft>
            </a:pPr>
            <a:r>
              <a:rPr lang="fr-FR" b="1" dirty="0">
                <a:latin typeface="Times New Roman" panose="02020603050405020304" pitchFamily="18" charset="0"/>
                <a:ea typeface="Tahoma" panose="020B0604030504040204" pitchFamily="34" charset="0"/>
                <a:cs typeface="Times New Roman" panose="02020603050405020304" pitchFamily="18" charset="0"/>
              </a:rPr>
              <a:t>2. La vaccination en général / des vaccins en particulier</a:t>
            </a:r>
          </a:p>
        </p:txBody>
      </p:sp>
      <p:pic>
        <p:nvPicPr>
          <p:cNvPr id="2" name="Image 1">
            <a:extLst>
              <a:ext uri="{FF2B5EF4-FFF2-40B4-BE49-F238E27FC236}">
                <a16:creationId xmlns:a16="http://schemas.microsoft.com/office/drawing/2014/main" id="{83D9913E-CA5D-4AB6-B220-BFDADF7CC573}"/>
              </a:ext>
            </a:extLst>
          </p:cNvPr>
          <p:cNvPicPr>
            <a:picLocks noChangeAspect="1"/>
          </p:cNvPicPr>
          <p:nvPr/>
        </p:nvPicPr>
        <p:blipFill rotWithShape="1">
          <a:blip r:embed="rId2"/>
          <a:srcRect l="60237" t="30508" r="18501" b="11017"/>
          <a:stretch/>
        </p:blipFill>
        <p:spPr>
          <a:xfrm>
            <a:off x="2141730" y="1664803"/>
            <a:ext cx="4536504" cy="3528395"/>
          </a:xfrm>
          <a:prstGeom prst="rect">
            <a:avLst/>
          </a:prstGeom>
        </p:spPr>
      </p:pic>
      <p:sp>
        <p:nvSpPr>
          <p:cNvPr id="5" name="ZoneTexte 4">
            <a:extLst>
              <a:ext uri="{FF2B5EF4-FFF2-40B4-BE49-F238E27FC236}">
                <a16:creationId xmlns:a16="http://schemas.microsoft.com/office/drawing/2014/main" id="{E9FFE9BA-9418-437C-A974-49248A36914C}"/>
              </a:ext>
            </a:extLst>
          </p:cNvPr>
          <p:cNvSpPr txBox="1"/>
          <p:nvPr/>
        </p:nvSpPr>
        <p:spPr>
          <a:xfrm>
            <a:off x="5220072" y="5231402"/>
            <a:ext cx="1998222" cy="253916"/>
          </a:xfrm>
          <a:prstGeom prst="rect">
            <a:avLst/>
          </a:prstGeom>
          <a:noFill/>
        </p:spPr>
        <p:txBody>
          <a:bodyPr wrap="square" rtlCol="0">
            <a:spAutoFit/>
          </a:bodyPr>
          <a:lstStyle/>
          <a:p>
            <a:r>
              <a:rPr lang="fr-FR" sz="1050" dirty="0">
                <a:latin typeface="Times New Roman" panose="02020603050405020304" pitchFamily="18" charset="0"/>
                <a:cs typeface="Times New Roman" panose="02020603050405020304" pitchFamily="18" charset="0"/>
              </a:rPr>
              <a:t>MacDonald et al., Vaccine, 2015</a:t>
            </a:r>
          </a:p>
        </p:txBody>
      </p:sp>
    </p:spTree>
    <p:extLst>
      <p:ext uri="{BB962C8B-B14F-4D97-AF65-F5344CB8AC3E}">
        <p14:creationId xmlns:p14="http://schemas.microsoft.com/office/powerpoint/2010/main" val="189324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1E5C9E-04AD-4BAA-93C5-B1EF2C47F7A3}"/>
              </a:ext>
            </a:extLst>
          </p:cNvPr>
          <p:cNvSpPr txBox="1"/>
          <p:nvPr/>
        </p:nvSpPr>
        <p:spPr>
          <a:xfrm>
            <a:off x="1493658" y="467961"/>
            <a:ext cx="6156684" cy="584775"/>
          </a:xfrm>
          <a:prstGeom prst="rect">
            <a:avLst/>
          </a:prstGeom>
          <a:noFill/>
        </p:spPr>
        <p:txBody>
          <a:bodyPr wrap="square" rtlCol="0">
            <a:spAutoFit/>
          </a:bodyPr>
          <a:lstStyle/>
          <a:p>
            <a:pPr>
              <a:spcBef>
                <a:spcPts val="1800"/>
              </a:spcBef>
              <a:spcAft>
                <a:spcPts val="1800"/>
              </a:spcAft>
            </a:pPr>
            <a:r>
              <a:rPr lang="fr-FR" sz="1600" dirty="0">
                <a:latin typeface="Times New Roman" panose="02020603050405020304" pitchFamily="18" charset="0"/>
                <a:ea typeface="Tahoma" panose="020B0604030504040204" pitchFamily="34" charset="0"/>
                <a:cs typeface="Times New Roman" panose="02020603050405020304" pitchFamily="18" charset="0"/>
              </a:rPr>
              <a:t>Evolution de la part des français n’ayant pas l’intention de se faire vacciner contre le COVID-19 entre mars 2020 et juin 2021</a:t>
            </a:r>
          </a:p>
        </p:txBody>
      </p:sp>
      <p:sp>
        <p:nvSpPr>
          <p:cNvPr id="5" name="ZoneTexte 4">
            <a:extLst>
              <a:ext uri="{FF2B5EF4-FFF2-40B4-BE49-F238E27FC236}">
                <a16:creationId xmlns:a16="http://schemas.microsoft.com/office/drawing/2014/main" id="{E9FFE9BA-9418-437C-A974-49248A36914C}"/>
              </a:ext>
            </a:extLst>
          </p:cNvPr>
          <p:cNvSpPr txBox="1"/>
          <p:nvPr/>
        </p:nvSpPr>
        <p:spPr>
          <a:xfrm>
            <a:off x="1907704" y="5386024"/>
            <a:ext cx="5310590" cy="738664"/>
          </a:xfrm>
          <a:prstGeom prst="rect">
            <a:avLst/>
          </a:prstGeom>
          <a:noFill/>
        </p:spPr>
        <p:txBody>
          <a:bodyPr wrap="square" rtlCol="0">
            <a:spAutoFit/>
          </a:bodyPr>
          <a:lstStyle/>
          <a:p>
            <a:r>
              <a:rPr lang="fr-FR" sz="1050">
                <a:latin typeface="Times New Roman" panose="02020603050405020304" pitchFamily="18" charset="0"/>
                <a:cs typeface="Times New Roman" panose="02020603050405020304" pitchFamily="18" charset="0"/>
              </a:rPr>
              <a:t>Source : enquêtes réalisées par l’IFOP pour les projets ANR COCONEL et TRACTRUST (8), Elabe (15), Odoxa (6), IPSOS (4) et l’ORS PACA pour le consortium COVIREIVAC (1). Echantillons représentatifs de la population française définis selon la méthode des quotas (entre 1003 et 3005 répondants selon les enquêtes).</a:t>
            </a:r>
            <a:endParaRPr lang="fr-FR" sz="105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36107D20-F35B-4709-ABCA-2705A963DDE1}"/>
              </a:ext>
            </a:extLst>
          </p:cNvPr>
          <p:cNvPicPr/>
          <p:nvPr/>
        </p:nvPicPr>
        <p:blipFill>
          <a:blip r:embed="rId2"/>
          <a:stretch>
            <a:fillRect/>
          </a:stretch>
        </p:blipFill>
        <p:spPr>
          <a:xfrm>
            <a:off x="1457574" y="1345018"/>
            <a:ext cx="6156684" cy="3812173"/>
          </a:xfrm>
          <a:prstGeom prst="rect">
            <a:avLst/>
          </a:prstGeom>
        </p:spPr>
      </p:pic>
    </p:spTree>
    <p:extLst>
      <p:ext uri="{BB962C8B-B14F-4D97-AF65-F5344CB8AC3E}">
        <p14:creationId xmlns:p14="http://schemas.microsoft.com/office/powerpoint/2010/main" val="366379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473</Words>
  <Application>Microsoft Office PowerPoint</Application>
  <PresentationFormat>Affichage à l'écran (4:3)</PresentationFormat>
  <Paragraphs>48</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Times New Roman</vt:lpstr>
      <vt:lpstr>Office Theme</vt:lpstr>
      <vt:lpstr>L’hésitation vaccinale, une spécificité française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Decision Making for Vaccination</dc:title>
  <dc:creator>MAEL</dc:creator>
  <cp:lastModifiedBy>Olivier Louail</cp:lastModifiedBy>
  <cp:revision>123</cp:revision>
  <dcterms:created xsi:type="dcterms:W3CDTF">2013-10-08T09:11:28Z</dcterms:created>
  <dcterms:modified xsi:type="dcterms:W3CDTF">2022-02-04T08:30:28Z</dcterms:modified>
</cp:coreProperties>
</file>