
<file path=[Content_Types].xml><?xml version="1.0" encoding="utf-8"?>
<Types xmlns="http://schemas.openxmlformats.org/package/2006/content-types">
  <Default Extension="jpe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8" r:id="rId3"/>
    <p:sldId id="259" r:id="rId4"/>
    <p:sldId id="260" r:id="rId5"/>
    <p:sldId id="261" r:id="rId6"/>
    <p:sldId id="262" r:id="rId7"/>
    <p:sldId id="26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649"/>
    <p:restoredTop sz="94694"/>
  </p:normalViewPr>
  <p:slideViewPr>
    <p:cSldViewPr snapToGrid="0" snapToObjects="1">
      <p:cViewPr varScale="1">
        <p:scale>
          <a:sx n="113" d="100"/>
          <a:sy n="113" d="100"/>
        </p:scale>
        <p:origin x="200" y="4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fr-FR"/>
              <a:t>Modifiez le style du titre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7" name="Date Placeholder 6"/>
          <p:cNvSpPr>
            <a:spLocks noGrp="1"/>
          </p:cNvSpPr>
          <p:nvPr>
            <p:ph type="dt" sz="half" idx="10"/>
          </p:nvPr>
        </p:nvSpPr>
        <p:spPr/>
        <p:txBody>
          <a:bodyPr/>
          <a:lstStyle/>
          <a:p>
            <a:fld id="{9E716FDA-7F95-1D42-A9DD-F29587A02A59}" type="datetimeFigureOut">
              <a:rPr lang="fr-FR" smtClean="0"/>
              <a:t>10/01/2021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F5B05A8F-1713-9049-A62C-CDC7E9973D97}" type="slidenum">
              <a:rPr lang="fr-FR" smtClean="0"/>
              <a:t>‹N°›</a:t>
            </a:fld>
            <a:endParaRPr lang="fr-FR"/>
          </a:p>
        </p:txBody>
      </p:sp>
    </p:spTree>
    <p:extLst>
      <p:ext uri="{BB962C8B-B14F-4D97-AF65-F5344CB8AC3E}">
        <p14:creationId xmlns:p14="http://schemas.microsoft.com/office/powerpoint/2010/main" val="63034685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E716FDA-7F95-1D42-A9DD-F29587A02A59}" type="datetimeFigureOut">
              <a:rPr lang="fr-FR" smtClean="0"/>
              <a:t>10/01/2021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5B05A8F-1713-9049-A62C-CDC7E9973D97}" type="slidenum">
              <a:rPr lang="fr-FR" smtClean="0"/>
              <a:t>‹N°›</a:t>
            </a:fld>
            <a:endParaRPr lang="fr-FR"/>
          </a:p>
        </p:txBody>
      </p:sp>
    </p:spTree>
    <p:extLst>
      <p:ext uri="{BB962C8B-B14F-4D97-AF65-F5344CB8AC3E}">
        <p14:creationId xmlns:p14="http://schemas.microsoft.com/office/powerpoint/2010/main" val="16993301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E716FDA-7F95-1D42-A9DD-F29587A02A59}" type="datetimeFigureOut">
              <a:rPr lang="fr-FR" smtClean="0"/>
              <a:t>10/01/2021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5B05A8F-1713-9049-A62C-CDC7E9973D97}" type="slidenum">
              <a:rPr lang="fr-FR" smtClean="0"/>
              <a:t>‹N°›</a:t>
            </a:fld>
            <a:endParaRPr lang="fr-FR"/>
          </a:p>
        </p:txBody>
      </p:sp>
    </p:spTree>
    <p:extLst>
      <p:ext uri="{BB962C8B-B14F-4D97-AF65-F5344CB8AC3E}">
        <p14:creationId xmlns:p14="http://schemas.microsoft.com/office/powerpoint/2010/main" val="2926367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9E716FDA-7F95-1D42-A9DD-F29587A02A59}" type="datetimeFigureOut">
              <a:rPr lang="fr-FR" smtClean="0"/>
              <a:t>10/01/2021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F5B05A8F-1713-9049-A62C-CDC7E9973D97}" type="slidenum">
              <a:rPr lang="fr-FR" smtClean="0"/>
              <a:t>‹N°›</a:t>
            </a:fld>
            <a:endParaRPr lang="fr-FR"/>
          </a:p>
        </p:txBody>
      </p:sp>
    </p:spTree>
    <p:extLst>
      <p:ext uri="{BB962C8B-B14F-4D97-AF65-F5344CB8AC3E}">
        <p14:creationId xmlns:p14="http://schemas.microsoft.com/office/powerpoint/2010/main" val="970119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fr-FR"/>
              <a:t>Modifiez le style du titre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7" name="Date Placeholder 6"/>
          <p:cNvSpPr>
            <a:spLocks noGrp="1"/>
          </p:cNvSpPr>
          <p:nvPr>
            <p:ph type="dt" sz="half" idx="10"/>
          </p:nvPr>
        </p:nvSpPr>
        <p:spPr/>
        <p:txBody>
          <a:bodyPr/>
          <a:lstStyle/>
          <a:p>
            <a:fld id="{9E716FDA-7F95-1D42-A9DD-F29587A02A59}" type="datetimeFigureOut">
              <a:rPr lang="fr-FR" smtClean="0"/>
              <a:t>10/01/2021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F5B05A8F-1713-9049-A62C-CDC7E9973D97}" type="slidenum">
              <a:rPr lang="fr-FR" smtClean="0"/>
              <a:t>‹N°›</a:t>
            </a:fld>
            <a:endParaRPr lang="fr-FR"/>
          </a:p>
        </p:txBody>
      </p:sp>
    </p:spTree>
    <p:extLst>
      <p:ext uri="{BB962C8B-B14F-4D97-AF65-F5344CB8AC3E}">
        <p14:creationId xmlns:p14="http://schemas.microsoft.com/office/powerpoint/2010/main" val="225506699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8" name="Date Placeholder 7"/>
          <p:cNvSpPr>
            <a:spLocks noGrp="1"/>
          </p:cNvSpPr>
          <p:nvPr>
            <p:ph type="dt" sz="half" idx="10"/>
          </p:nvPr>
        </p:nvSpPr>
        <p:spPr/>
        <p:txBody>
          <a:bodyPr/>
          <a:lstStyle/>
          <a:p>
            <a:fld id="{9E716FDA-7F95-1D42-A9DD-F29587A02A59}" type="datetimeFigureOut">
              <a:rPr lang="fr-FR" smtClean="0"/>
              <a:t>10/01/2021</a:t>
            </a:fld>
            <a:endParaRPr lang="fr-FR"/>
          </a:p>
        </p:txBody>
      </p:sp>
      <p:sp>
        <p:nvSpPr>
          <p:cNvPr id="9" name="Footer Placeholder 8"/>
          <p:cNvSpPr>
            <a:spLocks noGrp="1"/>
          </p:cNvSpPr>
          <p:nvPr>
            <p:ph type="ftr" sz="quarter" idx="11"/>
          </p:nvPr>
        </p:nvSpPr>
        <p:spPr/>
        <p:txBody>
          <a:bodyPr/>
          <a:lstStyle/>
          <a:p>
            <a:endParaRPr lang="fr-FR"/>
          </a:p>
        </p:txBody>
      </p:sp>
      <p:sp>
        <p:nvSpPr>
          <p:cNvPr id="10" name="Slide Number Placeholder 9"/>
          <p:cNvSpPr>
            <a:spLocks noGrp="1"/>
          </p:cNvSpPr>
          <p:nvPr>
            <p:ph type="sldNum" sz="quarter" idx="12"/>
          </p:nvPr>
        </p:nvSpPr>
        <p:spPr/>
        <p:txBody>
          <a:bodyPr/>
          <a:lstStyle/>
          <a:p>
            <a:fld id="{F5B05A8F-1713-9049-A62C-CDC7E9973D97}" type="slidenum">
              <a:rPr lang="fr-FR" smtClean="0"/>
              <a:t>‹N°›</a:t>
            </a:fld>
            <a:endParaRPr lang="fr-FR"/>
          </a:p>
        </p:txBody>
      </p:sp>
    </p:spTree>
    <p:extLst>
      <p:ext uri="{BB962C8B-B14F-4D97-AF65-F5344CB8AC3E}">
        <p14:creationId xmlns:p14="http://schemas.microsoft.com/office/powerpoint/2010/main" val="2972967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583436" y="3143250"/>
            <a:ext cx="4270248" cy="259677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7" name="Date Placeholder 6"/>
          <p:cNvSpPr>
            <a:spLocks noGrp="1"/>
          </p:cNvSpPr>
          <p:nvPr>
            <p:ph type="dt" sz="half" idx="10"/>
          </p:nvPr>
        </p:nvSpPr>
        <p:spPr/>
        <p:txBody>
          <a:bodyPr/>
          <a:lstStyle/>
          <a:p>
            <a:fld id="{9E716FDA-7F95-1D42-A9DD-F29587A02A59}" type="datetimeFigureOut">
              <a:rPr lang="fr-FR" smtClean="0"/>
              <a:t>10/01/2021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F5B05A8F-1713-9049-A62C-CDC7E9973D97}" type="slidenum">
              <a:rPr lang="fr-FR" smtClean="0"/>
              <a:t>‹N°›</a:t>
            </a:fld>
            <a:endParaRPr lang="fr-FR"/>
          </a:p>
        </p:txBody>
      </p:sp>
      <p:sp>
        <p:nvSpPr>
          <p:cNvPr id="10" name="Title 9"/>
          <p:cNvSpPr>
            <a:spLocks noGrp="1"/>
          </p:cNvSpPr>
          <p:nvPr>
            <p:ph type="title"/>
          </p:nvPr>
        </p:nvSpPr>
        <p:spPr/>
        <p:txBody>
          <a:bodyPr/>
          <a:lstStyle/>
          <a:p>
            <a:r>
              <a:rPr lang="fr-FR"/>
              <a:t>Modifiez le style du titre</a:t>
            </a:r>
            <a:endParaRPr lang="en-US" dirty="0"/>
          </a:p>
        </p:txBody>
      </p:sp>
    </p:spTree>
    <p:extLst>
      <p:ext uri="{BB962C8B-B14F-4D97-AF65-F5344CB8AC3E}">
        <p14:creationId xmlns:p14="http://schemas.microsoft.com/office/powerpoint/2010/main" val="3508129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9E716FDA-7F95-1D42-A9DD-F29587A02A59}" type="datetimeFigureOut">
              <a:rPr lang="fr-FR" smtClean="0"/>
              <a:t>10/01/2021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F5B05A8F-1713-9049-A62C-CDC7E9973D97}" type="slidenum">
              <a:rPr lang="fr-FR" smtClean="0"/>
              <a:t>‹N°›</a:t>
            </a:fld>
            <a:endParaRPr lang="fr-FR"/>
          </a:p>
        </p:txBody>
      </p:sp>
    </p:spTree>
    <p:extLst>
      <p:ext uri="{BB962C8B-B14F-4D97-AF65-F5344CB8AC3E}">
        <p14:creationId xmlns:p14="http://schemas.microsoft.com/office/powerpoint/2010/main" val="441735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716FDA-7F95-1D42-A9DD-F29587A02A59}" type="datetimeFigureOut">
              <a:rPr lang="fr-FR" smtClean="0"/>
              <a:t>10/01/2021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F5B05A8F-1713-9049-A62C-CDC7E9973D97}" type="slidenum">
              <a:rPr lang="fr-FR" smtClean="0"/>
              <a:t>‹N°›</a:t>
            </a:fld>
            <a:endParaRPr lang="fr-FR"/>
          </a:p>
        </p:txBody>
      </p:sp>
    </p:spTree>
    <p:extLst>
      <p:ext uri="{BB962C8B-B14F-4D97-AF65-F5344CB8AC3E}">
        <p14:creationId xmlns:p14="http://schemas.microsoft.com/office/powerpoint/2010/main" val="3139943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fr-FR"/>
              <a:t>Modifiez le style du titre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9" name="Date Placeholder 8"/>
          <p:cNvSpPr>
            <a:spLocks noGrp="1"/>
          </p:cNvSpPr>
          <p:nvPr>
            <p:ph type="dt" sz="half" idx="10"/>
          </p:nvPr>
        </p:nvSpPr>
        <p:spPr/>
        <p:txBody>
          <a:bodyPr/>
          <a:lstStyle/>
          <a:p>
            <a:fld id="{9E716FDA-7F95-1D42-A9DD-F29587A02A59}" type="datetimeFigureOut">
              <a:rPr lang="fr-FR" smtClean="0"/>
              <a:t>10/01/2021</a:t>
            </a:fld>
            <a:endParaRPr lang="fr-FR"/>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fr-FR"/>
          </a:p>
        </p:txBody>
      </p:sp>
      <p:sp>
        <p:nvSpPr>
          <p:cNvPr id="11" name="Slide Number Placeholder 10"/>
          <p:cNvSpPr>
            <a:spLocks noGrp="1"/>
          </p:cNvSpPr>
          <p:nvPr>
            <p:ph type="sldNum" sz="quarter" idx="12"/>
          </p:nvPr>
        </p:nvSpPr>
        <p:spPr/>
        <p:txBody>
          <a:bodyPr/>
          <a:lstStyle/>
          <a:p>
            <a:fld id="{F5B05A8F-1713-9049-A62C-CDC7E9973D97}" type="slidenum">
              <a:rPr lang="fr-FR" smtClean="0"/>
              <a:t>‹N°›</a:t>
            </a:fld>
            <a:endParaRPr lang="fr-FR"/>
          </a:p>
        </p:txBody>
      </p:sp>
    </p:spTree>
    <p:extLst>
      <p:ext uri="{BB962C8B-B14F-4D97-AF65-F5344CB8AC3E}">
        <p14:creationId xmlns:p14="http://schemas.microsoft.com/office/powerpoint/2010/main" val="476718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fr-FR"/>
              <a:t>Modifiez le style du titre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9E716FDA-7F95-1D42-A9DD-F29587A02A59}" type="datetimeFigureOut">
              <a:rPr lang="fr-FR" smtClean="0"/>
              <a:t>10/01/2021</a:t>
            </a:fld>
            <a:endParaRPr lang="fr-FR"/>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fr-FR"/>
          </a:p>
        </p:txBody>
      </p:sp>
      <p:sp>
        <p:nvSpPr>
          <p:cNvPr id="10" name="Slide Number Placeholder 9"/>
          <p:cNvSpPr>
            <a:spLocks noGrp="1"/>
          </p:cNvSpPr>
          <p:nvPr>
            <p:ph type="sldNum" sz="quarter" idx="12"/>
          </p:nvPr>
        </p:nvSpPr>
        <p:spPr/>
        <p:txBody>
          <a:bodyPr/>
          <a:lstStyle/>
          <a:p>
            <a:fld id="{F5B05A8F-1713-9049-A62C-CDC7E9973D97}" type="slidenum">
              <a:rPr lang="fr-FR" smtClean="0"/>
              <a:t>‹N°›</a:t>
            </a:fld>
            <a:endParaRPr lang="fr-FR"/>
          </a:p>
        </p:txBody>
      </p:sp>
    </p:spTree>
    <p:extLst>
      <p:ext uri="{BB962C8B-B14F-4D97-AF65-F5344CB8AC3E}">
        <p14:creationId xmlns:p14="http://schemas.microsoft.com/office/powerpoint/2010/main" val="3639623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9E716FDA-7F95-1D42-A9DD-F29587A02A59}" type="datetimeFigureOut">
              <a:rPr lang="fr-FR" smtClean="0"/>
              <a:t>10/01/2021</a:t>
            </a:fld>
            <a:endParaRPr lang="fr-FR"/>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fr-FR"/>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F5B05A8F-1713-9049-A62C-CDC7E9973D97}" type="slidenum">
              <a:rPr lang="fr-FR" smtClean="0"/>
              <a:t>‹N°›</a:t>
            </a:fld>
            <a:endParaRPr lang="fr-FR"/>
          </a:p>
        </p:txBody>
      </p:sp>
    </p:spTree>
    <p:extLst>
      <p:ext uri="{BB962C8B-B14F-4D97-AF65-F5344CB8AC3E}">
        <p14:creationId xmlns:p14="http://schemas.microsoft.com/office/powerpoint/2010/main" val="33658569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hyperlink" Target="https://parcoursup.fr/" TargetMode="External"/><Relationship Id="rId2" Type="http://schemas.openxmlformats.org/officeDocument/2006/relationships/hyperlink" Target="https://infoprepa.com/" TargetMode="Externa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C9E6693-5B43-714A-B066-8FB2B1113CA9}"/>
              </a:ext>
            </a:extLst>
          </p:cNvPr>
          <p:cNvSpPr>
            <a:spLocks noGrp="1"/>
          </p:cNvSpPr>
          <p:nvPr>
            <p:ph type="ctrTitle"/>
          </p:nvPr>
        </p:nvSpPr>
        <p:spPr>
          <a:xfrm>
            <a:off x="981206" y="2571052"/>
            <a:ext cx="10622965" cy="1803783"/>
          </a:xfrm>
        </p:spPr>
        <p:txBody>
          <a:bodyPr>
            <a:normAutofit fontScale="90000"/>
          </a:bodyPr>
          <a:lstStyle/>
          <a:p>
            <a:r>
              <a:rPr lang="fr-FR" b="1" cap="none" dirty="0"/>
              <a:t>Les classes préparatoires </a:t>
            </a:r>
            <a:br>
              <a:rPr lang="fr-FR" b="1" cap="none" dirty="0"/>
            </a:br>
            <a:r>
              <a:rPr lang="fr-FR" b="1" cap="none" dirty="0"/>
              <a:t>à l’ENS Paris-Saclay (D2, Économie-Gestion) </a:t>
            </a:r>
            <a:br>
              <a:rPr lang="fr-FR" b="1" cap="none" dirty="0"/>
            </a:br>
            <a:r>
              <a:rPr lang="fr-FR" b="1" cap="none" dirty="0"/>
              <a:t>et à l’ENS Rennes (D1, Droit-Économie)</a:t>
            </a:r>
          </a:p>
        </p:txBody>
      </p:sp>
      <p:sp>
        <p:nvSpPr>
          <p:cNvPr id="8" name="ZoneTexte 7">
            <a:extLst>
              <a:ext uri="{FF2B5EF4-FFF2-40B4-BE49-F238E27FC236}">
                <a16:creationId xmlns:a16="http://schemas.microsoft.com/office/drawing/2014/main" id="{E8E7F77F-2C02-8C41-9B32-AE05C064A5F7}"/>
              </a:ext>
            </a:extLst>
          </p:cNvPr>
          <p:cNvSpPr txBox="1"/>
          <p:nvPr/>
        </p:nvSpPr>
        <p:spPr>
          <a:xfrm>
            <a:off x="8574067" y="423441"/>
            <a:ext cx="2770339" cy="1200329"/>
          </a:xfrm>
          <a:prstGeom prst="rect">
            <a:avLst/>
          </a:prstGeom>
          <a:noFill/>
        </p:spPr>
        <p:txBody>
          <a:bodyPr wrap="square" rtlCol="0">
            <a:spAutoFit/>
          </a:bodyPr>
          <a:lstStyle/>
          <a:p>
            <a:pPr algn="ctr"/>
            <a:r>
              <a:rPr lang="fr-FR" sz="2400" dirty="0">
                <a:solidFill>
                  <a:srgbClr val="002060"/>
                </a:solidFill>
                <a:latin typeface="Aharoni" panose="02010803020104030203" pitchFamily="2" charset="-79"/>
                <a:cs typeface="Aharoni" panose="02010803020104030203" pitchFamily="2" charset="-79"/>
              </a:rPr>
              <a:t>ACPJE</a:t>
            </a:r>
          </a:p>
          <a:p>
            <a:pPr algn="ctr"/>
            <a:r>
              <a:rPr lang="fr-FR" sz="1600" dirty="0">
                <a:solidFill>
                  <a:srgbClr val="002060"/>
                </a:solidFill>
              </a:rPr>
              <a:t>Association </a:t>
            </a:r>
            <a:r>
              <a:rPr lang="fr-FR" sz="1600">
                <a:solidFill>
                  <a:srgbClr val="002060"/>
                </a:solidFill>
              </a:rPr>
              <a:t>des professeurs </a:t>
            </a:r>
            <a:r>
              <a:rPr lang="fr-FR" sz="1600" dirty="0">
                <a:solidFill>
                  <a:srgbClr val="002060"/>
                </a:solidFill>
              </a:rPr>
              <a:t>en Classes Préparatoires Juridiques et Économiques</a:t>
            </a:r>
          </a:p>
        </p:txBody>
      </p:sp>
      <p:pic>
        <p:nvPicPr>
          <p:cNvPr id="9" name="Image 8">
            <a:extLst>
              <a:ext uri="{FF2B5EF4-FFF2-40B4-BE49-F238E27FC236}">
                <a16:creationId xmlns:a16="http://schemas.microsoft.com/office/drawing/2014/main" id="{CF4768D1-5E22-5147-A64C-8AE4E522B8ED}"/>
              </a:ext>
            </a:extLst>
          </p:cNvPr>
          <p:cNvPicPr>
            <a:picLocks noChangeAspect="1"/>
          </p:cNvPicPr>
          <p:nvPr/>
        </p:nvPicPr>
        <p:blipFill>
          <a:blip r:embed="rId2"/>
          <a:stretch>
            <a:fillRect/>
          </a:stretch>
        </p:blipFill>
        <p:spPr>
          <a:xfrm>
            <a:off x="981206" y="424663"/>
            <a:ext cx="2225457" cy="1292662"/>
          </a:xfrm>
          <a:prstGeom prst="rect">
            <a:avLst/>
          </a:prstGeom>
        </p:spPr>
      </p:pic>
      <p:sp>
        <p:nvSpPr>
          <p:cNvPr id="4" name="ZoneTexte 3">
            <a:extLst>
              <a:ext uri="{FF2B5EF4-FFF2-40B4-BE49-F238E27FC236}">
                <a16:creationId xmlns:a16="http://schemas.microsoft.com/office/drawing/2014/main" id="{15B63E17-7F62-CC41-8BF5-C620CAA6FF2E}"/>
              </a:ext>
            </a:extLst>
          </p:cNvPr>
          <p:cNvSpPr txBox="1"/>
          <p:nvPr/>
        </p:nvSpPr>
        <p:spPr>
          <a:xfrm>
            <a:off x="4760934" y="6113166"/>
            <a:ext cx="2670131" cy="461665"/>
          </a:xfrm>
          <a:prstGeom prst="rect">
            <a:avLst/>
          </a:prstGeom>
          <a:noFill/>
        </p:spPr>
        <p:txBody>
          <a:bodyPr wrap="square" rtlCol="0">
            <a:spAutoFit/>
          </a:bodyPr>
          <a:lstStyle/>
          <a:p>
            <a:pPr algn="ctr"/>
            <a:r>
              <a:rPr lang="fr-FR" sz="2400" b="1" dirty="0">
                <a:solidFill>
                  <a:schemeClr val="bg1"/>
                </a:solidFill>
              </a:rPr>
              <a:t>9 janvier 2021</a:t>
            </a:r>
          </a:p>
        </p:txBody>
      </p:sp>
      <p:sp>
        <p:nvSpPr>
          <p:cNvPr id="3" name="ZoneTexte 2">
            <a:extLst>
              <a:ext uri="{FF2B5EF4-FFF2-40B4-BE49-F238E27FC236}">
                <a16:creationId xmlns:a16="http://schemas.microsoft.com/office/drawing/2014/main" id="{287662A2-EAEE-BE46-98E0-43FCE4D0C4EE}"/>
              </a:ext>
            </a:extLst>
          </p:cNvPr>
          <p:cNvSpPr txBox="1"/>
          <p:nvPr/>
        </p:nvSpPr>
        <p:spPr>
          <a:xfrm>
            <a:off x="981206" y="1907822"/>
            <a:ext cx="2225457" cy="369332"/>
          </a:xfrm>
          <a:prstGeom prst="rect">
            <a:avLst/>
          </a:prstGeom>
          <a:noFill/>
        </p:spPr>
        <p:txBody>
          <a:bodyPr wrap="square" rtlCol="0">
            <a:spAutoFit/>
          </a:bodyPr>
          <a:lstStyle/>
          <a:p>
            <a:r>
              <a:rPr lang="fr-FR" dirty="0"/>
              <a:t>https://</a:t>
            </a:r>
            <a:r>
              <a:rPr lang="fr-FR" dirty="0" err="1"/>
              <a:t>infoprepa.com</a:t>
            </a:r>
            <a:r>
              <a:rPr lang="fr-FR" dirty="0"/>
              <a:t>/</a:t>
            </a:r>
          </a:p>
        </p:txBody>
      </p:sp>
      <p:sp>
        <p:nvSpPr>
          <p:cNvPr id="5" name="ZoneTexte 4">
            <a:extLst>
              <a:ext uri="{FF2B5EF4-FFF2-40B4-BE49-F238E27FC236}">
                <a16:creationId xmlns:a16="http://schemas.microsoft.com/office/drawing/2014/main" id="{4A139BA0-3BA4-904C-B29B-82759C82AB00}"/>
              </a:ext>
            </a:extLst>
          </p:cNvPr>
          <p:cNvSpPr txBox="1"/>
          <p:nvPr/>
        </p:nvSpPr>
        <p:spPr>
          <a:xfrm>
            <a:off x="8862705" y="1717325"/>
            <a:ext cx="2348089" cy="369332"/>
          </a:xfrm>
          <a:prstGeom prst="rect">
            <a:avLst/>
          </a:prstGeom>
          <a:noFill/>
        </p:spPr>
        <p:txBody>
          <a:bodyPr wrap="square" rtlCol="0">
            <a:spAutoFit/>
          </a:bodyPr>
          <a:lstStyle/>
          <a:p>
            <a:r>
              <a:rPr lang="fr-FR" dirty="0"/>
              <a:t>http://</a:t>
            </a:r>
            <a:r>
              <a:rPr lang="fr-FR" dirty="0" err="1"/>
              <a:t>www.acpje.fr</a:t>
            </a:r>
            <a:endParaRPr lang="fr-FR" dirty="0"/>
          </a:p>
        </p:txBody>
      </p:sp>
    </p:spTree>
    <p:extLst>
      <p:ext uri="{BB962C8B-B14F-4D97-AF65-F5344CB8AC3E}">
        <p14:creationId xmlns:p14="http://schemas.microsoft.com/office/powerpoint/2010/main" val="2396521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756829E-322D-B84C-8108-14301CABE385}"/>
              </a:ext>
            </a:extLst>
          </p:cNvPr>
          <p:cNvSpPr>
            <a:spLocks noGrp="1"/>
          </p:cNvSpPr>
          <p:nvPr>
            <p:ph type="title"/>
          </p:nvPr>
        </p:nvSpPr>
        <p:spPr>
          <a:xfrm>
            <a:off x="563671" y="2243828"/>
            <a:ext cx="4871357" cy="1141497"/>
          </a:xfrm>
        </p:spPr>
        <p:txBody>
          <a:bodyPr>
            <a:normAutofit fontScale="90000"/>
          </a:bodyPr>
          <a:lstStyle/>
          <a:p>
            <a:r>
              <a:rPr lang="fr-FR" b="1" cap="none" dirty="0"/>
              <a:t>La spécificité des</a:t>
            </a:r>
            <a:br>
              <a:rPr lang="fr-FR" b="1" cap="none" dirty="0"/>
            </a:br>
            <a:r>
              <a:rPr lang="fr-FR" b="1" cap="none" dirty="0"/>
              <a:t>classes préparatoires D2 et D1</a:t>
            </a:r>
          </a:p>
        </p:txBody>
      </p:sp>
      <p:sp>
        <p:nvSpPr>
          <p:cNvPr id="3" name="Espace réservé du contenu 2">
            <a:extLst>
              <a:ext uri="{FF2B5EF4-FFF2-40B4-BE49-F238E27FC236}">
                <a16:creationId xmlns:a16="http://schemas.microsoft.com/office/drawing/2014/main" id="{62A56C4E-92CA-314F-90DC-181963B457E9}"/>
              </a:ext>
            </a:extLst>
          </p:cNvPr>
          <p:cNvSpPr>
            <a:spLocks noGrp="1"/>
          </p:cNvSpPr>
          <p:nvPr>
            <p:ph idx="1"/>
          </p:nvPr>
        </p:nvSpPr>
        <p:spPr>
          <a:xfrm>
            <a:off x="6277511" y="804672"/>
            <a:ext cx="5589142" cy="5248656"/>
          </a:xfrm>
        </p:spPr>
        <p:txBody>
          <a:bodyPr/>
          <a:lstStyle/>
          <a:p>
            <a:pPr marL="0" indent="0" algn="just">
              <a:buNone/>
            </a:pPr>
            <a:r>
              <a:rPr lang="fr-FR" dirty="0"/>
              <a:t>Les classes D2 et D1 proposent </a:t>
            </a:r>
            <a:r>
              <a:rPr lang="fr-FR" i="1" dirty="0"/>
              <a:t>un double cursus </a:t>
            </a:r>
            <a:r>
              <a:rPr lang="fr-FR" dirty="0"/>
              <a:t>avec des cours à l’université </a:t>
            </a:r>
            <a:r>
              <a:rPr lang="fr-FR" b="1" dirty="0"/>
              <a:t>ET</a:t>
            </a:r>
            <a:r>
              <a:rPr lang="fr-FR" dirty="0"/>
              <a:t> en lycée pendant deux ans.</a:t>
            </a:r>
          </a:p>
          <a:p>
            <a:pPr marL="0" indent="0" algn="just">
              <a:buNone/>
            </a:pPr>
            <a:endParaRPr lang="fr-FR" dirty="0"/>
          </a:p>
          <a:p>
            <a:pPr marL="0" indent="0" algn="just">
              <a:buNone/>
            </a:pPr>
            <a:r>
              <a:rPr lang="fr-FR" dirty="0"/>
              <a:t>Les cours suivis à l’université sont des cours de :</a:t>
            </a:r>
          </a:p>
          <a:p>
            <a:pPr marL="0" indent="0" algn="just">
              <a:buNone/>
            </a:pPr>
            <a:r>
              <a:rPr lang="fr-FR" dirty="0"/>
              <a:t>- L1 et L2 d’Économie-Gestion ou MIASHS (en D2)</a:t>
            </a:r>
          </a:p>
          <a:p>
            <a:pPr marL="0" indent="0" algn="just">
              <a:buNone/>
            </a:pPr>
            <a:r>
              <a:rPr lang="fr-FR" dirty="0"/>
              <a:t>- L1 et L2 de Droit ou AES (en D1),</a:t>
            </a:r>
          </a:p>
          <a:p>
            <a:pPr marL="0" indent="0" algn="just">
              <a:buNone/>
            </a:pPr>
            <a:endParaRPr lang="fr-FR" dirty="0"/>
          </a:p>
          <a:p>
            <a:pPr marL="0" indent="0" algn="just">
              <a:buNone/>
            </a:pPr>
            <a:r>
              <a:rPr lang="fr-FR" dirty="0"/>
              <a:t>L’emploi du temps des étudiants est établi en concertation avec l’université partenaire.</a:t>
            </a:r>
          </a:p>
          <a:p>
            <a:pPr marL="11113" indent="-11113" algn="just">
              <a:buNone/>
            </a:pPr>
            <a:r>
              <a:rPr lang="fr-FR" dirty="0"/>
              <a:t>Le parcours des étudiants est sécurisé par </a:t>
            </a:r>
            <a:r>
              <a:rPr lang="fr-FR" i="1" dirty="0"/>
              <a:t>la validation </a:t>
            </a:r>
            <a:r>
              <a:rPr lang="fr-FR" dirty="0"/>
              <a:t>d’une formation universitaire de niveau L2.</a:t>
            </a:r>
          </a:p>
        </p:txBody>
      </p:sp>
      <p:sp>
        <p:nvSpPr>
          <p:cNvPr id="4" name="Espace réservé du texte 3">
            <a:extLst>
              <a:ext uri="{FF2B5EF4-FFF2-40B4-BE49-F238E27FC236}">
                <a16:creationId xmlns:a16="http://schemas.microsoft.com/office/drawing/2014/main" id="{DB7D16B1-3373-274E-AF74-28D1AD7C7FD1}"/>
              </a:ext>
            </a:extLst>
          </p:cNvPr>
          <p:cNvSpPr>
            <a:spLocks noGrp="1"/>
          </p:cNvSpPr>
          <p:nvPr>
            <p:ph type="body" sz="half" idx="2"/>
          </p:nvPr>
        </p:nvSpPr>
        <p:spPr/>
        <p:txBody>
          <a:bodyPr/>
          <a:lstStyle/>
          <a:p>
            <a:endParaRPr lang="fr-FR" dirty="0"/>
          </a:p>
        </p:txBody>
      </p:sp>
    </p:spTree>
    <p:extLst>
      <p:ext uri="{BB962C8B-B14F-4D97-AF65-F5344CB8AC3E}">
        <p14:creationId xmlns:p14="http://schemas.microsoft.com/office/powerpoint/2010/main" val="2750869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131F826-BF78-8743-BD15-75C1D779BA27}"/>
              </a:ext>
            </a:extLst>
          </p:cNvPr>
          <p:cNvSpPr>
            <a:spLocks noGrp="1"/>
          </p:cNvSpPr>
          <p:nvPr>
            <p:ph type="title"/>
          </p:nvPr>
        </p:nvSpPr>
        <p:spPr/>
        <p:txBody>
          <a:bodyPr>
            <a:normAutofit fontScale="90000"/>
          </a:bodyPr>
          <a:lstStyle/>
          <a:p>
            <a:r>
              <a:rPr lang="fr-FR" b="1" cap="none" dirty="0"/>
              <a:t>Le contenu de la formation</a:t>
            </a:r>
            <a:br>
              <a:rPr lang="fr-FR" b="1" cap="none" dirty="0"/>
            </a:br>
            <a:r>
              <a:rPr lang="fr-FR" b="1" cap="none" dirty="0"/>
              <a:t>en classe préparatoire D2</a:t>
            </a:r>
          </a:p>
        </p:txBody>
      </p:sp>
      <p:sp>
        <p:nvSpPr>
          <p:cNvPr id="3" name="Espace réservé du contenu 2">
            <a:extLst>
              <a:ext uri="{FF2B5EF4-FFF2-40B4-BE49-F238E27FC236}">
                <a16:creationId xmlns:a16="http://schemas.microsoft.com/office/drawing/2014/main" id="{AB9CDF36-01BB-1D4E-BA9E-09DDF004C131}"/>
              </a:ext>
            </a:extLst>
          </p:cNvPr>
          <p:cNvSpPr>
            <a:spLocks noGrp="1"/>
          </p:cNvSpPr>
          <p:nvPr>
            <p:ph idx="1"/>
          </p:nvPr>
        </p:nvSpPr>
        <p:spPr>
          <a:xfrm>
            <a:off x="6256962" y="512773"/>
            <a:ext cx="5640512" cy="5745103"/>
          </a:xfrm>
        </p:spPr>
        <p:txBody>
          <a:bodyPr/>
          <a:lstStyle/>
          <a:p>
            <a:pPr marL="0" indent="0" algn="ctr">
              <a:buNone/>
            </a:pPr>
            <a:r>
              <a:rPr lang="fr-FR" dirty="0"/>
              <a:t>Les  cours dispensés en classe préparatoire D2 correspondent aux épreuves du concours d’entrée à l’ENS Paris-Saclay : </a:t>
            </a:r>
          </a:p>
          <a:p>
            <a:pPr marL="0" indent="0">
              <a:buNone/>
            </a:pPr>
            <a:r>
              <a:rPr lang="fr-FR" dirty="0"/>
              <a:t>- Microéconomie, </a:t>
            </a:r>
          </a:p>
          <a:p>
            <a:pPr marL="0" indent="0">
              <a:spcBef>
                <a:spcPts val="600"/>
              </a:spcBef>
              <a:buNone/>
            </a:pPr>
            <a:r>
              <a:rPr lang="fr-FR" dirty="0"/>
              <a:t>- Macroéconomie, </a:t>
            </a:r>
          </a:p>
          <a:p>
            <a:pPr marL="0" indent="0">
              <a:spcBef>
                <a:spcPts val="600"/>
              </a:spcBef>
              <a:buNone/>
            </a:pPr>
            <a:r>
              <a:rPr lang="fr-FR" dirty="0"/>
              <a:t>- Mathématiques et statistiques, </a:t>
            </a:r>
          </a:p>
          <a:p>
            <a:pPr marL="0" indent="0">
              <a:spcBef>
                <a:spcPts val="600"/>
              </a:spcBef>
              <a:buNone/>
            </a:pPr>
            <a:r>
              <a:rPr lang="fr-FR" dirty="0"/>
              <a:t>- Histoire économique ou Gestion (*),</a:t>
            </a:r>
          </a:p>
          <a:p>
            <a:pPr marL="0" indent="0">
              <a:spcBef>
                <a:spcPts val="600"/>
              </a:spcBef>
              <a:buNone/>
            </a:pPr>
            <a:r>
              <a:rPr lang="fr-FR" dirty="0"/>
              <a:t>- Langues vivantes étrangères (**),</a:t>
            </a:r>
          </a:p>
          <a:p>
            <a:pPr marL="0" indent="0">
              <a:spcBef>
                <a:spcPts val="600"/>
              </a:spcBef>
              <a:buNone/>
            </a:pPr>
            <a:r>
              <a:rPr lang="fr-FR" dirty="0"/>
              <a:t>- Méthodologie et culture générale.</a:t>
            </a:r>
          </a:p>
          <a:p>
            <a:pPr marL="0" indent="0" algn="just">
              <a:buNone/>
            </a:pPr>
            <a:endParaRPr lang="fr-FR" sz="1400" dirty="0"/>
          </a:p>
          <a:p>
            <a:pPr marL="0" indent="0" algn="just">
              <a:buNone/>
            </a:pPr>
            <a:r>
              <a:rPr lang="fr-FR" sz="1400" dirty="0"/>
              <a:t>(*) option au concours. L’offre est fonction des lycées.</a:t>
            </a:r>
          </a:p>
          <a:p>
            <a:pPr marL="0" indent="0" algn="just">
              <a:buNone/>
            </a:pPr>
            <a:r>
              <a:rPr lang="fr-FR" sz="1400" dirty="0"/>
              <a:t>(**) une langue vivante étrangère obligatoire. Une seconde langue vivante est généralement proposée dans les lycées.</a:t>
            </a:r>
            <a:endParaRPr lang="fr-FR" dirty="0"/>
          </a:p>
          <a:p>
            <a:pPr marL="0" indent="0" algn="just">
              <a:buNone/>
            </a:pPr>
            <a:endParaRPr lang="fr-FR" dirty="0"/>
          </a:p>
          <a:p>
            <a:pPr marL="0" indent="0" algn="just">
              <a:buNone/>
            </a:pPr>
            <a:r>
              <a:rPr lang="fr-FR" dirty="0"/>
              <a:t>À ces cours, s’ajoutent des interrogations orales régulières (« </a:t>
            </a:r>
            <a:r>
              <a:rPr lang="fr-FR" dirty="0" err="1"/>
              <a:t>khôlles</a:t>
            </a:r>
            <a:r>
              <a:rPr lang="fr-FR" dirty="0"/>
              <a:t> ») dans chaque matière. </a:t>
            </a:r>
          </a:p>
        </p:txBody>
      </p:sp>
      <p:sp>
        <p:nvSpPr>
          <p:cNvPr id="4" name="Espace réservé du texte 3">
            <a:extLst>
              <a:ext uri="{FF2B5EF4-FFF2-40B4-BE49-F238E27FC236}">
                <a16:creationId xmlns:a16="http://schemas.microsoft.com/office/drawing/2014/main" id="{F9492B82-DBF6-FE42-AC4B-4F67352C2B9E}"/>
              </a:ext>
            </a:extLst>
          </p:cNvPr>
          <p:cNvSpPr>
            <a:spLocks noGrp="1"/>
          </p:cNvSpPr>
          <p:nvPr>
            <p:ph type="body" sz="half" idx="2"/>
          </p:nvPr>
        </p:nvSpPr>
        <p:spPr/>
        <p:txBody>
          <a:bodyPr/>
          <a:lstStyle/>
          <a:p>
            <a:endParaRPr lang="fr-FR"/>
          </a:p>
        </p:txBody>
      </p:sp>
    </p:spTree>
    <p:extLst>
      <p:ext uri="{BB962C8B-B14F-4D97-AF65-F5344CB8AC3E}">
        <p14:creationId xmlns:p14="http://schemas.microsoft.com/office/powerpoint/2010/main" val="1084084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B94C674-7FE6-6A45-B15E-84C28DA50BC0}"/>
              </a:ext>
            </a:extLst>
          </p:cNvPr>
          <p:cNvSpPr>
            <a:spLocks noGrp="1"/>
          </p:cNvSpPr>
          <p:nvPr>
            <p:ph type="title"/>
          </p:nvPr>
        </p:nvSpPr>
        <p:spPr/>
        <p:txBody>
          <a:bodyPr>
            <a:normAutofit fontScale="90000"/>
          </a:bodyPr>
          <a:lstStyle/>
          <a:p>
            <a:r>
              <a:rPr lang="fr-FR" b="1" cap="none" dirty="0"/>
              <a:t>Les débouchés </a:t>
            </a:r>
            <a:br>
              <a:rPr lang="fr-FR" b="1" cap="none" dirty="0"/>
            </a:br>
            <a:r>
              <a:rPr lang="fr-FR" b="1" cap="none" dirty="0"/>
              <a:t>de la classe préparatoire D2</a:t>
            </a:r>
          </a:p>
        </p:txBody>
      </p:sp>
      <p:sp>
        <p:nvSpPr>
          <p:cNvPr id="3" name="Espace réservé du contenu 2">
            <a:extLst>
              <a:ext uri="{FF2B5EF4-FFF2-40B4-BE49-F238E27FC236}">
                <a16:creationId xmlns:a16="http://schemas.microsoft.com/office/drawing/2014/main" id="{D7191564-C033-2343-B071-601130556A24}"/>
              </a:ext>
            </a:extLst>
          </p:cNvPr>
          <p:cNvSpPr>
            <a:spLocks noGrp="1"/>
          </p:cNvSpPr>
          <p:nvPr>
            <p:ph idx="1"/>
          </p:nvPr>
        </p:nvSpPr>
        <p:spPr>
          <a:xfrm>
            <a:off x="6328881" y="425885"/>
            <a:ext cx="5650787" cy="5810528"/>
          </a:xfrm>
        </p:spPr>
        <p:txBody>
          <a:bodyPr>
            <a:normAutofit lnSpcReduction="10000"/>
          </a:bodyPr>
          <a:lstStyle/>
          <a:p>
            <a:pPr marL="0" indent="0" algn="ctr">
              <a:buNone/>
            </a:pPr>
            <a:r>
              <a:rPr lang="fr-FR" dirty="0"/>
              <a:t>Les débouchés de la classe préparatoire D2 sont variés.</a:t>
            </a:r>
          </a:p>
          <a:p>
            <a:pPr marL="0" indent="0" algn="ctr">
              <a:buNone/>
            </a:pPr>
            <a:r>
              <a:rPr lang="fr-FR" dirty="0"/>
              <a:t> Les principaux sont les suivants :</a:t>
            </a:r>
          </a:p>
          <a:p>
            <a:pPr marL="0" indent="0" algn="ctr">
              <a:spcBef>
                <a:spcPts val="0"/>
              </a:spcBef>
              <a:buNone/>
            </a:pPr>
            <a:endParaRPr lang="fr-FR" dirty="0"/>
          </a:p>
          <a:p>
            <a:pPr marL="0" indent="0" algn="just">
              <a:buNone/>
            </a:pPr>
            <a:r>
              <a:rPr lang="fr-FR" b="1" dirty="0"/>
              <a:t>- L’ENS Paris-Saclay</a:t>
            </a:r>
          </a:p>
          <a:p>
            <a:pPr marL="0" indent="0" algn="just">
              <a:buNone/>
            </a:pPr>
            <a:r>
              <a:rPr lang="fr-FR" b="1" dirty="0"/>
              <a:t>- L’ENSAI </a:t>
            </a:r>
            <a:r>
              <a:rPr lang="fr-FR" sz="1600" i="1" dirty="0"/>
              <a:t>(École Nationale de la Statistique et de l’Analyse de l’Information)</a:t>
            </a:r>
          </a:p>
          <a:p>
            <a:pPr marL="0" indent="0" algn="just">
              <a:buNone/>
            </a:pPr>
            <a:r>
              <a:rPr lang="fr-FR" b="1" dirty="0"/>
              <a:t>- Les formations universitaires sélectives</a:t>
            </a:r>
          </a:p>
          <a:p>
            <a:pPr marL="0" indent="0" algn="just">
              <a:buNone/>
            </a:pPr>
            <a:r>
              <a:rPr lang="fr-FR" sz="1600" i="1" dirty="0"/>
              <a:t>Exemples :</a:t>
            </a:r>
          </a:p>
          <a:p>
            <a:pPr marL="223838" indent="0" algn="just">
              <a:spcBef>
                <a:spcPts val="600"/>
              </a:spcBef>
              <a:buNone/>
            </a:pPr>
            <a:r>
              <a:rPr lang="fr-FR" sz="1600" i="1" dirty="0"/>
              <a:t>* Les magistères d’économie, de finance, de gestion, de relations internationales,</a:t>
            </a:r>
          </a:p>
          <a:p>
            <a:pPr marL="223838" indent="0" algn="just">
              <a:spcBef>
                <a:spcPts val="600"/>
              </a:spcBef>
              <a:buNone/>
            </a:pPr>
            <a:r>
              <a:rPr lang="fr-FR" sz="1600" i="1" dirty="0"/>
              <a:t>* Les licences sélectives d’économie, de gestion,</a:t>
            </a:r>
          </a:p>
          <a:p>
            <a:pPr marL="223838" indent="0" algn="just">
              <a:spcBef>
                <a:spcPts val="600"/>
              </a:spcBef>
              <a:buNone/>
            </a:pPr>
            <a:r>
              <a:rPr lang="fr-FR" sz="1600" i="1" dirty="0"/>
              <a:t>* Les instituts d’administration des entreprises (IAE).</a:t>
            </a:r>
          </a:p>
          <a:p>
            <a:pPr marL="50800" indent="0" algn="just">
              <a:spcBef>
                <a:spcPts val="600"/>
              </a:spcBef>
              <a:buNone/>
            </a:pPr>
            <a:r>
              <a:rPr lang="fr-FR" b="1" dirty="0"/>
              <a:t>- Les grandes écoles de management</a:t>
            </a:r>
          </a:p>
          <a:p>
            <a:pPr marL="50800" indent="0" algn="just">
              <a:spcBef>
                <a:spcPts val="600"/>
              </a:spcBef>
              <a:buNone/>
            </a:pPr>
            <a:r>
              <a:rPr lang="fr-FR" sz="1600" i="1" dirty="0"/>
              <a:t>Elles sont accessibles par la voie de l’admissibilité à l’ENS (ex : EM Lyon, </a:t>
            </a:r>
            <a:r>
              <a:rPr lang="fr-FR" sz="1600" i="1" dirty="0" err="1"/>
              <a:t>Audencia</a:t>
            </a:r>
            <a:r>
              <a:rPr lang="fr-FR" sz="1600" i="1" dirty="0"/>
              <a:t>) ou en passant des concours spécifiques (ex : EDHEC, banque commune d’épreuves Passerelle ou  Tremplin).</a:t>
            </a:r>
          </a:p>
          <a:p>
            <a:pPr marL="50800" indent="0" algn="just">
              <a:spcBef>
                <a:spcPts val="600"/>
              </a:spcBef>
              <a:buNone/>
            </a:pPr>
            <a:r>
              <a:rPr lang="fr-FR" sz="1600" i="1" dirty="0"/>
              <a:t>À noter que les étudiants admissibles au concours de l’ENS Paris-Saclay sont admissibles au CELSA (école des hautes études en sciences de l’information et de la communication).</a:t>
            </a:r>
          </a:p>
        </p:txBody>
      </p:sp>
      <p:sp>
        <p:nvSpPr>
          <p:cNvPr id="4" name="Espace réservé du texte 3">
            <a:extLst>
              <a:ext uri="{FF2B5EF4-FFF2-40B4-BE49-F238E27FC236}">
                <a16:creationId xmlns:a16="http://schemas.microsoft.com/office/drawing/2014/main" id="{F508F087-A8AB-1046-A3FE-6A84E22031E1}"/>
              </a:ext>
            </a:extLst>
          </p:cNvPr>
          <p:cNvSpPr>
            <a:spLocks noGrp="1"/>
          </p:cNvSpPr>
          <p:nvPr>
            <p:ph type="body" sz="half" idx="2"/>
          </p:nvPr>
        </p:nvSpPr>
        <p:spPr/>
        <p:txBody>
          <a:bodyPr/>
          <a:lstStyle/>
          <a:p>
            <a:endParaRPr lang="fr-FR"/>
          </a:p>
        </p:txBody>
      </p:sp>
    </p:spTree>
    <p:extLst>
      <p:ext uri="{BB962C8B-B14F-4D97-AF65-F5344CB8AC3E}">
        <p14:creationId xmlns:p14="http://schemas.microsoft.com/office/powerpoint/2010/main" val="3038113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6228021-481B-024C-95CA-D8B0674AFD1A}"/>
              </a:ext>
            </a:extLst>
          </p:cNvPr>
          <p:cNvSpPr>
            <a:spLocks noGrp="1"/>
          </p:cNvSpPr>
          <p:nvPr>
            <p:ph type="title"/>
          </p:nvPr>
        </p:nvSpPr>
        <p:spPr>
          <a:xfrm>
            <a:off x="804673" y="2287503"/>
            <a:ext cx="4651248" cy="1141497"/>
          </a:xfrm>
        </p:spPr>
        <p:txBody>
          <a:bodyPr/>
          <a:lstStyle/>
          <a:p>
            <a:r>
              <a:rPr lang="fr-FR" b="1" cap="none" dirty="0"/>
              <a:t>Le contenu de la formation en classe préparatoire D1</a:t>
            </a:r>
          </a:p>
        </p:txBody>
      </p:sp>
      <p:sp>
        <p:nvSpPr>
          <p:cNvPr id="3" name="Espace réservé du contenu 2">
            <a:extLst>
              <a:ext uri="{FF2B5EF4-FFF2-40B4-BE49-F238E27FC236}">
                <a16:creationId xmlns:a16="http://schemas.microsoft.com/office/drawing/2014/main" id="{69F8D2B2-6515-8740-B066-B5AB24F7B32D}"/>
              </a:ext>
            </a:extLst>
          </p:cNvPr>
          <p:cNvSpPr>
            <a:spLocks noGrp="1"/>
          </p:cNvSpPr>
          <p:nvPr>
            <p:ph idx="1"/>
          </p:nvPr>
        </p:nvSpPr>
        <p:spPr>
          <a:xfrm>
            <a:off x="6348274" y="620558"/>
            <a:ext cx="5501348" cy="5248656"/>
          </a:xfrm>
        </p:spPr>
        <p:txBody>
          <a:bodyPr>
            <a:normAutofit fontScale="92500" lnSpcReduction="20000"/>
          </a:bodyPr>
          <a:lstStyle/>
          <a:p>
            <a:pPr marL="0" indent="0" algn="ctr">
              <a:buNone/>
            </a:pPr>
            <a:r>
              <a:rPr lang="fr-FR" dirty="0"/>
              <a:t>Les  cours dispensés en classe préparatoire D1 correspondent aux épreuves du concours d’entrée à l’ENS Rennes (département Droit-Économie-Management) : </a:t>
            </a:r>
          </a:p>
          <a:p>
            <a:pPr marL="0" indent="0" algn="just">
              <a:buNone/>
            </a:pPr>
            <a:r>
              <a:rPr lang="fr-FR" dirty="0"/>
              <a:t>- Droit civil,</a:t>
            </a:r>
          </a:p>
          <a:p>
            <a:pPr marL="0" indent="0" algn="just">
              <a:spcBef>
                <a:spcPts val="600"/>
              </a:spcBef>
              <a:buNone/>
            </a:pPr>
            <a:r>
              <a:rPr lang="fr-FR" dirty="0"/>
              <a:t>- Économie,</a:t>
            </a:r>
          </a:p>
          <a:p>
            <a:pPr marL="184150" indent="-184150" algn="just">
              <a:spcBef>
                <a:spcPts val="600"/>
              </a:spcBef>
              <a:buNone/>
            </a:pPr>
            <a:r>
              <a:rPr lang="fr-FR" dirty="0"/>
              <a:t>- Droit commercial et droit des sociétés </a:t>
            </a:r>
            <a:r>
              <a:rPr lang="fr-FR" i="1" dirty="0"/>
              <a:t>ou</a:t>
            </a:r>
            <a:r>
              <a:rPr lang="fr-FR" dirty="0"/>
              <a:t> Droit public </a:t>
            </a:r>
            <a:r>
              <a:rPr lang="fr-FR" i="1" dirty="0"/>
              <a:t>ou</a:t>
            </a:r>
            <a:r>
              <a:rPr lang="fr-FR" dirty="0"/>
              <a:t> Mathématiques appliquées, statistiques et probabilités (*),</a:t>
            </a:r>
          </a:p>
          <a:p>
            <a:pPr marL="0" indent="0" algn="just">
              <a:spcBef>
                <a:spcPts val="600"/>
              </a:spcBef>
              <a:buNone/>
            </a:pPr>
            <a:r>
              <a:rPr lang="fr-FR" dirty="0"/>
              <a:t>-  Anglais (**)</a:t>
            </a:r>
          </a:p>
          <a:p>
            <a:pPr marL="0" indent="0" algn="just">
              <a:spcBef>
                <a:spcPts val="600"/>
              </a:spcBef>
              <a:buNone/>
            </a:pPr>
            <a:r>
              <a:rPr lang="fr-FR" dirty="0"/>
              <a:t>- Langue vivante étrangère 2,</a:t>
            </a:r>
          </a:p>
          <a:p>
            <a:pPr marL="0" indent="0" algn="just">
              <a:spcBef>
                <a:spcPts val="600"/>
              </a:spcBef>
              <a:buNone/>
            </a:pPr>
            <a:r>
              <a:rPr lang="fr-FR" dirty="0"/>
              <a:t>- Méthodologie et culture générale.</a:t>
            </a:r>
          </a:p>
          <a:p>
            <a:pPr marL="0" indent="0" algn="just">
              <a:buNone/>
            </a:pPr>
            <a:endParaRPr lang="fr-FR" sz="1500" dirty="0"/>
          </a:p>
          <a:p>
            <a:pPr marL="0" indent="0" algn="just">
              <a:buNone/>
            </a:pPr>
            <a:r>
              <a:rPr lang="fr-FR" sz="1500" dirty="0"/>
              <a:t>(*) option au concours. L’offre est fonction des lycées.</a:t>
            </a:r>
          </a:p>
          <a:p>
            <a:pPr marL="0" indent="0" algn="just">
              <a:buNone/>
            </a:pPr>
            <a:r>
              <a:rPr lang="fr-FR" sz="1500" dirty="0"/>
              <a:t>(**) peut être choisi au concours à l’écrit ou à l’oral.</a:t>
            </a:r>
          </a:p>
          <a:p>
            <a:pPr marL="0" indent="0" algn="just">
              <a:spcBef>
                <a:spcPts val="600"/>
              </a:spcBef>
              <a:buNone/>
            </a:pPr>
            <a:endParaRPr lang="fr-FR" sz="1400" dirty="0"/>
          </a:p>
          <a:p>
            <a:pPr marL="0" indent="0" algn="just">
              <a:spcBef>
                <a:spcPts val="600"/>
              </a:spcBef>
              <a:buNone/>
            </a:pPr>
            <a:endParaRPr lang="fr-FR" sz="1400" dirty="0"/>
          </a:p>
          <a:p>
            <a:pPr marL="0" indent="0" algn="just">
              <a:spcBef>
                <a:spcPts val="600"/>
              </a:spcBef>
              <a:buNone/>
            </a:pPr>
            <a:r>
              <a:rPr lang="fr-FR" dirty="0"/>
              <a:t>À ces cours, s’ajoutent des interrogations orales régulières (« </a:t>
            </a:r>
            <a:r>
              <a:rPr lang="fr-FR" dirty="0" err="1"/>
              <a:t>khôlles</a:t>
            </a:r>
            <a:r>
              <a:rPr lang="fr-FR" dirty="0"/>
              <a:t> ») dans chaque matière. </a:t>
            </a:r>
          </a:p>
          <a:p>
            <a:pPr marL="0" indent="0" algn="just">
              <a:spcBef>
                <a:spcPts val="600"/>
              </a:spcBef>
              <a:buNone/>
            </a:pPr>
            <a:endParaRPr lang="fr-FR" sz="1400" dirty="0"/>
          </a:p>
        </p:txBody>
      </p:sp>
      <p:sp>
        <p:nvSpPr>
          <p:cNvPr id="4" name="Espace réservé du texte 3">
            <a:extLst>
              <a:ext uri="{FF2B5EF4-FFF2-40B4-BE49-F238E27FC236}">
                <a16:creationId xmlns:a16="http://schemas.microsoft.com/office/drawing/2014/main" id="{C1C4F821-AF8B-8341-8CD8-1EA6E9ADD651}"/>
              </a:ext>
            </a:extLst>
          </p:cNvPr>
          <p:cNvSpPr>
            <a:spLocks noGrp="1"/>
          </p:cNvSpPr>
          <p:nvPr>
            <p:ph type="body" sz="half" idx="2"/>
          </p:nvPr>
        </p:nvSpPr>
        <p:spPr/>
        <p:txBody>
          <a:bodyPr/>
          <a:lstStyle/>
          <a:p>
            <a:endParaRPr lang="fr-FR"/>
          </a:p>
        </p:txBody>
      </p:sp>
    </p:spTree>
    <p:extLst>
      <p:ext uri="{BB962C8B-B14F-4D97-AF65-F5344CB8AC3E}">
        <p14:creationId xmlns:p14="http://schemas.microsoft.com/office/powerpoint/2010/main" val="1093437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58C839-AD73-8240-8DBF-62ABF02DF14E}"/>
              </a:ext>
            </a:extLst>
          </p:cNvPr>
          <p:cNvSpPr>
            <a:spLocks noGrp="1"/>
          </p:cNvSpPr>
          <p:nvPr>
            <p:ph type="title"/>
          </p:nvPr>
        </p:nvSpPr>
        <p:spPr/>
        <p:txBody>
          <a:bodyPr>
            <a:normAutofit fontScale="90000"/>
          </a:bodyPr>
          <a:lstStyle/>
          <a:p>
            <a:r>
              <a:rPr lang="fr-FR" b="1" cap="none" dirty="0"/>
              <a:t>Les débouchés </a:t>
            </a:r>
            <a:br>
              <a:rPr lang="fr-FR" b="1" cap="none" dirty="0"/>
            </a:br>
            <a:r>
              <a:rPr lang="fr-FR" b="1" cap="none" dirty="0"/>
              <a:t>de la classe préparatoire D1</a:t>
            </a:r>
          </a:p>
        </p:txBody>
      </p:sp>
      <p:sp>
        <p:nvSpPr>
          <p:cNvPr id="3" name="Espace réservé du contenu 2">
            <a:extLst>
              <a:ext uri="{FF2B5EF4-FFF2-40B4-BE49-F238E27FC236}">
                <a16:creationId xmlns:a16="http://schemas.microsoft.com/office/drawing/2014/main" id="{3E3AB9BC-3F6D-4C47-9660-B95EE98E4EA1}"/>
              </a:ext>
            </a:extLst>
          </p:cNvPr>
          <p:cNvSpPr>
            <a:spLocks noGrp="1"/>
          </p:cNvSpPr>
          <p:nvPr>
            <p:ph idx="1"/>
          </p:nvPr>
        </p:nvSpPr>
        <p:spPr>
          <a:xfrm>
            <a:off x="6298169" y="487088"/>
            <a:ext cx="5698528" cy="5796474"/>
          </a:xfrm>
        </p:spPr>
        <p:txBody>
          <a:bodyPr>
            <a:normAutofit lnSpcReduction="10000"/>
          </a:bodyPr>
          <a:lstStyle/>
          <a:p>
            <a:pPr marL="0" indent="0">
              <a:buNone/>
            </a:pPr>
            <a:r>
              <a:rPr lang="fr-FR" dirty="0"/>
              <a:t>Les débouchés de la classe préparatoire D1 sont variés.</a:t>
            </a:r>
          </a:p>
          <a:p>
            <a:pPr marL="0" indent="0" algn="ctr">
              <a:buNone/>
            </a:pPr>
            <a:r>
              <a:rPr lang="fr-FR" dirty="0"/>
              <a:t>Les principaux sont les suivants :</a:t>
            </a:r>
          </a:p>
          <a:p>
            <a:pPr marL="0" indent="0">
              <a:buNone/>
            </a:pPr>
            <a:r>
              <a:rPr lang="fr-FR" b="1" dirty="0"/>
              <a:t>- L’ENS Rennes</a:t>
            </a:r>
          </a:p>
          <a:p>
            <a:pPr marL="0" indent="0" algn="just">
              <a:buNone/>
            </a:pPr>
            <a:r>
              <a:rPr lang="fr-FR" b="1" dirty="0"/>
              <a:t>- Les filières universitaires sélectives</a:t>
            </a:r>
          </a:p>
          <a:p>
            <a:pPr marL="0" indent="0" algn="just">
              <a:buNone/>
            </a:pPr>
            <a:r>
              <a:rPr lang="fr-FR" sz="1600" i="1" dirty="0"/>
              <a:t>Exemples :</a:t>
            </a:r>
          </a:p>
          <a:p>
            <a:pPr marL="223838" indent="0" algn="just">
              <a:spcBef>
                <a:spcPts val="400"/>
              </a:spcBef>
              <a:buNone/>
            </a:pPr>
            <a:r>
              <a:rPr lang="fr-FR" sz="1600" i="1" dirty="0"/>
              <a:t>* Les magistères de droit des activités économiques, juriste d’affaires, droit des techniques de l’information et de la communication, droit, journalisme et communication des organisations,</a:t>
            </a:r>
          </a:p>
          <a:p>
            <a:pPr marL="223838" indent="0" algn="just">
              <a:spcBef>
                <a:spcPts val="400"/>
              </a:spcBef>
              <a:buNone/>
            </a:pPr>
            <a:r>
              <a:rPr lang="fr-FR" sz="1600" i="1" dirty="0"/>
              <a:t>* Les licences sélectives droit-économie, droit-management et gestion des organisations.</a:t>
            </a:r>
          </a:p>
          <a:p>
            <a:pPr marL="0" indent="0">
              <a:buNone/>
            </a:pPr>
            <a:r>
              <a:rPr lang="fr-FR" sz="1400" i="1" dirty="0"/>
              <a:t>-</a:t>
            </a:r>
            <a:r>
              <a:rPr lang="fr-FR" sz="1400" b="1" i="1" dirty="0"/>
              <a:t> </a:t>
            </a:r>
            <a:r>
              <a:rPr lang="fr-FR" sz="1800" b="1" dirty="0"/>
              <a:t>Les Instituts d’Études Politiques (IEP)</a:t>
            </a:r>
          </a:p>
          <a:p>
            <a:pPr marL="0" indent="0">
              <a:buNone/>
            </a:pPr>
            <a:r>
              <a:rPr lang="fr-FR" sz="1800" b="1" dirty="0"/>
              <a:t>- Les grandes écoles de management</a:t>
            </a:r>
          </a:p>
          <a:p>
            <a:pPr marL="0" indent="0" algn="just">
              <a:buNone/>
            </a:pPr>
            <a:r>
              <a:rPr lang="fr-FR" sz="1600" i="1" dirty="0"/>
              <a:t>Elles sont accessibles par la voie de l’admissibilité à l’ENS (ex : EM Lyon, </a:t>
            </a:r>
            <a:r>
              <a:rPr lang="fr-FR" sz="1600" i="1" dirty="0" err="1"/>
              <a:t>Audencia</a:t>
            </a:r>
            <a:r>
              <a:rPr lang="fr-FR" sz="1600" i="1" dirty="0"/>
              <a:t>) ou en passant des concours spécifiques (ex : EDHEC, banque d’épreuves Passerelle ou Tremplin).</a:t>
            </a:r>
          </a:p>
          <a:p>
            <a:pPr marL="9525" indent="0" algn="just">
              <a:buNone/>
            </a:pPr>
            <a:r>
              <a:rPr lang="fr-FR" sz="1600" i="1" dirty="0"/>
              <a:t>À noter que les étudiants admissibles au concours de l’ENS Rennes sont admissibles au CELSA (école des hautes études en sciences de l’information et de la communication).</a:t>
            </a:r>
          </a:p>
          <a:p>
            <a:pPr marL="9525" indent="0" algn="just">
              <a:buNone/>
            </a:pPr>
            <a:endParaRPr lang="fr-FR" sz="1600" i="1" dirty="0"/>
          </a:p>
        </p:txBody>
      </p:sp>
      <p:sp>
        <p:nvSpPr>
          <p:cNvPr id="4" name="Espace réservé du texte 3">
            <a:extLst>
              <a:ext uri="{FF2B5EF4-FFF2-40B4-BE49-F238E27FC236}">
                <a16:creationId xmlns:a16="http://schemas.microsoft.com/office/drawing/2014/main" id="{03C0DC2A-4CD2-2C47-AE07-8E82C5BF87F7}"/>
              </a:ext>
            </a:extLst>
          </p:cNvPr>
          <p:cNvSpPr>
            <a:spLocks noGrp="1"/>
          </p:cNvSpPr>
          <p:nvPr>
            <p:ph type="body" sz="half" idx="2"/>
          </p:nvPr>
        </p:nvSpPr>
        <p:spPr/>
        <p:txBody>
          <a:bodyPr/>
          <a:lstStyle/>
          <a:p>
            <a:endParaRPr lang="fr-FR"/>
          </a:p>
        </p:txBody>
      </p:sp>
    </p:spTree>
    <p:extLst>
      <p:ext uri="{BB962C8B-B14F-4D97-AF65-F5344CB8AC3E}">
        <p14:creationId xmlns:p14="http://schemas.microsoft.com/office/powerpoint/2010/main" val="3050343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BB1058-E768-554B-8A1F-DD5A3E1C7F9F}"/>
              </a:ext>
            </a:extLst>
          </p:cNvPr>
          <p:cNvSpPr>
            <a:spLocks noGrp="1"/>
          </p:cNvSpPr>
          <p:nvPr>
            <p:ph type="title"/>
          </p:nvPr>
        </p:nvSpPr>
        <p:spPr/>
        <p:txBody>
          <a:bodyPr>
            <a:normAutofit/>
          </a:bodyPr>
          <a:lstStyle/>
          <a:p>
            <a:r>
              <a:rPr lang="fr-FR" b="1" cap="none" dirty="0"/>
              <a:t>Postuler en classe préparatoire D2 ou D1</a:t>
            </a:r>
          </a:p>
        </p:txBody>
      </p:sp>
      <p:sp>
        <p:nvSpPr>
          <p:cNvPr id="3" name="Espace réservé du contenu 2">
            <a:extLst>
              <a:ext uri="{FF2B5EF4-FFF2-40B4-BE49-F238E27FC236}">
                <a16:creationId xmlns:a16="http://schemas.microsoft.com/office/drawing/2014/main" id="{C10038E2-02D3-F947-A729-FD71D3A07FC7}"/>
              </a:ext>
            </a:extLst>
          </p:cNvPr>
          <p:cNvSpPr>
            <a:spLocks noGrp="1"/>
          </p:cNvSpPr>
          <p:nvPr>
            <p:ph idx="1"/>
          </p:nvPr>
        </p:nvSpPr>
        <p:spPr>
          <a:xfrm>
            <a:off x="6275540" y="490184"/>
            <a:ext cx="5611660" cy="5790281"/>
          </a:xfrm>
        </p:spPr>
        <p:txBody>
          <a:bodyPr>
            <a:normAutofit/>
          </a:bodyPr>
          <a:lstStyle/>
          <a:p>
            <a:pPr marL="0" indent="0" algn="just">
              <a:buNone/>
            </a:pPr>
            <a:endParaRPr lang="fr-FR" dirty="0"/>
          </a:p>
          <a:p>
            <a:pPr marL="0" indent="0" algn="just">
              <a:buNone/>
            </a:pPr>
            <a:r>
              <a:rPr lang="fr-FR" b="1" dirty="0"/>
              <a:t>- Les parcours conseillés (cf. </a:t>
            </a:r>
            <a:r>
              <a:rPr lang="fr-FR" b="1" dirty="0" err="1"/>
              <a:t>Parcoursup</a:t>
            </a:r>
            <a:r>
              <a:rPr lang="fr-FR" b="1" dirty="0"/>
              <a:t>) : </a:t>
            </a:r>
          </a:p>
          <a:p>
            <a:pPr marL="273050" indent="-136525" algn="just">
              <a:buNone/>
            </a:pPr>
            <a:r>
              <a:rPr lang="fr-FR" i="1" dirty="0"/>
              <a:t>* pour la filière D2</a:t>
            </a:r>
            <a:r>
              <a:rPr lang="fr-FR" dirty="0"/>
              <a:t>, il est conseillé d’avoir poursuivi un enseignement de mathématiques en terminale, en spécialité ou en option (mathématiques </a:t>
            </a:r>
            <a:r>
              <a:rPr lang="fr-FR" dirty="0" err="1"/>
              <a:t>complé-mentaires</a:t>
            </a:r>
            <a:r>
              <a:rPr lang="fr-FR" dirty="0"/>
              <a:t>) et de manifester un intérêt pour l’économie.</a:t>
            </a:r>
          </a:p>
          <a:p>
            <a:pPr marL="273050" indent="-136525" algn="just">
              <a:buNone/>
            </a:pPr>
            <a:r>
              <a:rPr lang="fr-FR" i="1" dirty="0"/>
              <a:t>* pour la filière D1, </a:t>
            </a:r>
            <a:r>
              <a:rPr lang="fr-FR" dirty="0"/>
              <a:t>il faut manifester un intérêt pour le droit et l’économie (du fait de la double spécialisation). Les profils variés seront accueillis, quels que soient les enseignements de spécialité et les options choisis en terminale.</a:t>
            </a:r>
          </a:p>
          <a:p>
            <a:pPr marL="273050" indent="-136525">
              <a:buNone/>
            </a:pPr>
            <a:endParaRPr lang="fr-FR" dirty="0"/>
          </a:p>
          <a:p>
            <a:pPr marL="273050" indent="-136525" algn="ctr">
              <a:buNone/>
            </a:pPr>
            <a:r>
              <a:rPr lang="fr-FR" dirty="0"/>
              <a:t>Carte des </a:t>
            </a:r>
            <a:r>
              <a:rPr lang="fr-FR"/>
              <a:t>formations disponible sur :</a:t>
            </a:r>
            <a:endParaRPr lang="fr-FR" dirty="0"/>
          </a:p>
          <a:p>
            <a:pPr marL="273050" indent="-136525" algn="ctr">
              <a:buNone/>
            </a:pPr>
            <a:r>
              <a:rPr lang="fr-FR" dirty="0"/>
              <a:t> </a:t>
            </a:r>
            <a:r>
              <a:rPr lang="fr-FR" dirty="0">
                <a:hlinkClick r:id="rId2"/>
              </a:rPr>
              <a:t>https://infoprepa.com/</a:t>
            </a:r>
            <a:endParaRPr lang="fr-FR" dirty="0"/>
          </a:p>
          <a:p>
            <a:pPr marL="273050" indent="-136525" algn="ctr">
              <a:buNone/>
            </a:pPr>
            <a:r>
              <a:rPr lang="fr-FR" dirty="0">
                <a:hlinkClick r:id="rId3"/>
              </a:rPr>
              <a:t>https://parcoursup.fr/</a:t>
            </a:r>
            <a:endParaRPr lang="fr-FR" dirty="0"/>
          </a:p>
          <a:p>
            <a:pPr marL="273050" indent="-136525" algn="ctr">
              <a:buNone/>
            </a:pPr>
            <a:endParaRPr lang="fr-FR" dirty="0"/>
          </a:p>
          <a:p>
            <a:pPr marL="273050" indent="-136525">
              <a:buNone/>
            </a:pPr>
            <a:endParaRPr lang="fr-FR" dirty="0"/>
          </a:p>
        </p:txBody>
      </p:sp>
      <p:sp>
        <p:nvSpPr>
          <p:cNvPr id="4" name="Espace réservé du texte 3">
            <a:extLst>
              <a:ext uri="{FF2B5EF4-FFF2-40B4-BE49-F238E27FC236}">
                <a16:creationId xmlns:a16="http://schemas.microsoft.com/office/drawing/2014/main" id="{CD1A22EF-3165-414C-806D-1DDBBDCCA328}"/>
              </a:ext>
            </a:extLst>
          </p:cNvPr>
          <p:cNvSpPr>
            <a:spLocks noGrp="1"/>
          </p:cNvSpPr>
          <p:nvPr>
            <p:ph type="body" sz="half" idx="2"/>
          </p:nvPr>
        </p:nvSpPr>
        <p:spPr/>
        <p:txBody>
          <a:bodyPr/>
          <a:lstStyle/>
          <a:p>
            <a:endParaRPr lang="fr-FR" dirty="0"/>
          </a:p>
        </p:txBody>
      </p:sp>
    </p:spTree>
    <p:extLst>
      <p:ext uri="{BB962C8B-B14F-4D97-AF65-F5344CB8AC3E}">
        <p14:creationId xmlns:p14="http://schemas.microsoft.com/office/powerpoint/2010/main" val="1818065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Colis">
  <a:themeElements>
    <a:clrScheme name="Colis">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Colis">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olis">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{F7FFA4ED-B496-0846-B310-1C4E6E62D6E2}tf10001120</Template>
  <TotalTime>271</TotalTime>
  <Words>771</Words>
  <Application>Microsoft Macintosh PowerPoint</Application>
  <PresentationFormat>Grand écran</PresentationFormat>
  <Paragraphs>77</Paragraphs>
  <Slides>7</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7</vt:i4>
      </vt:variant>
    </vt:vector>
  </HeadingPairs>
  <TitlesOfParts>
    <vt:vector size="11" baseType="lpstr">
      <vt:lpstr>Aharoni</vt:lpstr>
      <vt:lpstr>Arial</vt:lpstr>
      <vt:lpstr>Gill Sans MT</vt:lpstr>
      <vt:lpstr>Colis</vt:lpstr>
      <vt:lpstr>Les classes préparatoires  à l’ENS Paris-Saclay (D2, Économie-Gestion)  et à l’ENS Rennes (D1, Droit-Économie)</vt:lpstr>
      <vt:lpstr>La spécificité des classes préparatoires D2 et D1</vt:lpstr>
      <vt:lpstr>Le contenu de la formation en classe préparatoire D2</vt:lpstr>
      <vt:lpstr>Les débouchés  de la classe préparatoire D2</vt:lpstr>
      <vt:lpstr>Le contenu de la formation en classe préparatoire D1</vt:lpstr>
      <vt:lpstr>Les débouchés  de la classe préparatoire D1</vt:lpstr>
      <vt:lpstr>Postuler en classe préparatoire D2 ou D1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classes préparatoires à l’ENS  Paris-Saclay (D2, Économie-gestion) et à l’ENS Rennes (D1 – Droit Économie)</dc:title>
  <dc:creator>Nathalie Lucchini</dc:creator>
  <cp:lastModifiedBy>Nathalie Lucchini</cp:lastModifiedBy>
  <cp:revision>130</cp:revision>
  <cp:lastPrinted>2021-01-10T09:13:07Z</cp:lastPrinted>
  <dcterms:created xsi:type="dcterms:W3CDTF">2021-01-08T10:54:42Z</dcterms:created>
  <dcterms:modified xsi:type="dcterms:W3CDTF">2021-01-10T09:22:34Z</dcterms:modified>
</cp:coreProperties>
</file>