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handoutMasterIdLst>
    <p:handoutMasterId r:id="rId22"/>
  </p:handoutMasterIdLst>
  <p:sldIdLst>
    <p:sldId id="283" r:id="rId2"/>
    <p:sldId id="292" r:id="rId3"/>
    <p:sldId id="284" r:id="rId4"/>
    <p:sldId id="285" r:id="rId5"/>
    <p:sldId id="286" r:id="rId6"/>
    <p:sldId id="287" r:id="rId7"/>
    <p:sldId id="288" r:id="rId8"/>
    <p:sldId id="289" r:id="rId9"/>
    <p:sldId id="290" r:id="rId10"/>
    <p:sldId id="293" r:id="rId11"/>
    <p:sldId id="291" r:id="rId12"/>
    <p:sldId id="277" r:id="rId13"/>
    <p:sldId id="278" r:id="rId14"/>
    <p:sldId id="267" r:id="rId15"/>
    <p:sldId id="268" r:id="rId16"/>
    <p:sldId id="279" r:id="rId17"/>
    <p:sldId id="280" r:id="rId18"/>
    <p:sldId id="281" r:id="rId19"/>
    <p:sldId id="282" r:id="rId20"/>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05" autoAdjust="0"/>
    <p:restoredTop sz="94635" autoAdjust="0"/>
  </p:normalViewPr>
  <p:slideViewPr>
    <p:cSldViewPr>
      <p:cViewPr varScale="1">
        <p:scale>
          <a:sx n="87" d="100"/>
          <a:sy n="87" d="100"/>
        </p:scale>
        <p:origin x="1843"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F9184FC-BC04-4FC0-A5C5-51A2CBF4E6DB}" type="datetimeFigureOut">
              <a:rPr lang="fr-FR"/>
              <a:pPr>
                <a:defRPr/>
              </a:pPr>
              <a:t>19/01/2017</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DA442AE6-D0CD-4ACF-9B02-9A5990FA4665}" type="slidenum">
              <a:rPr lang="fr-FR"/>
              <a:pPr>
                <a:defRPr/>
              </a:pPr>
              <a:t>‹N°›</a:t>
            </a:fld>
            <a:endParaRPr lang="fr-FR"/>
          </a:p>
        </p:txBody>
      </p:sp>
    </p:spTree>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F63DCB22-C80F-42A9-A94B-06DC5B1B026C}" type="datetimeFigureOut">
              <a:rPr lang="fr-FR"/>
              <a:pPr>
                <a:defRPr/>
              </a:pPr>
              <a:t>19/01/2017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1721558A-5253-4702-9FCF-462F63EFB9C0}" type="slidenum">
              <a:rPr lang="fr-FR"/>
              <a:pPr>
                <a:defRPr/>
              </a:pPr>
              <a:t>‹N°›</a:t>
            </a:fld>
            <a:endParaRPr lang="fr-FR"/>
          </a:p>
        </p:txBody>
      </p:sp>
    </p:spTree>
  </p:cSld>
  <p:clrMap bg1="lt1" tx1="dk1" bg2="lt2" tx2="dk2" accent1="accent1" accent2="accent2" accent3="accent3" accent4="accent4" accent5="accent5" accent6="accent6" hlink="hlink" folHlink="folHlink"/>
  <p:hf sldNum="0" hd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a:t>Modifiez le style du titre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a:t>Modifiez le style des sous-titres du masque</a:t>
            </a:r>
            <a:endParaRPr lang="en-US"/>
          </a:p>
        </p:txBody>
      </p:sp>
      <p:sp>
        <p:nvSpPr>
          <p:cNvPr id="4" name="Date Placeholder 29"/>
          <p:cNvSpPr>
            <a:spLocks noGrp="1"/>
          </p:cNvSpPr>
          <p:nvPr>
            <p:ph type="dt" sz="half" idx="10"/>
          </p:nvPr>
        </p:nvSpPr>
        <p:spPr/>
        <p:txBody>
          <a:bodyPr/>
          <a:lstStyle>
            <a:lvl1pPr>
              <a:defRPr/>
            </a:lvl1pPr>
          </a:lstStyle>
          <a:p>
            <a:pPr>
              <a:defRPr/>
            </a:pPr>
            <a:fld id="{0B669EF3-ED9D-4C1D-9432-9494C949F113}" type="datetimeFigureOut">
              <a:rPr lang="fr-FR"/>
              <a:pPr>
                <a:defRPr/>
              </a:pPr>
              <a:t>19/01/2017</a:t>
            </a:fld>
            <a:endParaRPr lang="fr-FR"/>
          </a:p>
        </p:txBody>
      </p:sp>
      <p:sp>
        <p:nvSpPr>
          <p:cNvPr id="5" name="Footer Placeholder 18"/>
          <p:cNvSpPr>
            <a:spLocks noGrp="1"/>
          </p:cNvSpPr>
          <p:nvPr>
            <p:ph type="ftr" sz="quarter" idx="11"/>
          </p:nvPr>
        </p:nvSpPr>
        <p:spPr/>
        <p:txBody>
          <a:bodyPr/>
          <a:lstStyle>
            <a:lvl1pPr>
              <a:defRPr/>
            </a:lvl1pPr>
          </a:lstStyle>
          <a:p>
            <a:pPr>
              <a:defRPr/>
            </a:pPr>
            <a:endParaRPr lang="fr-FR"/>
          </a:p>
        </p:txBody>
      </p:sp>
      <p:sp>
        <p:nvSpPr>
          <p:cNvPr id="6" name="Slide Number Placeholder 26"/>
          <p:cNvSpPr>
            <a:spLocks noGrp="1"/>
          </p:cNvSpPr>
          <p:nvPr>
            <p:ph type="sldNum" sz="quarter" idx="12"/>
          </p:nvPr>
        </p:nvSpPr>
        <p:spPr/>
        <p:txBody>
          <a:bodyPr/>
          <a:lstStyle>
            <a:lvl1pPr>
              <a:defRPr/>
            </a:lvl1pPr>
          </a:lstStyle>
          <a:p>
            <a:pPr>
              <a:defRPr/>
            </a:pPr>
            <a:fld id="{B5F761A5-AC4A-4E4D-B804-062F6326C631}"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9"/>
          <p:cNvSpPr>
            <a:spLocks noGrp="1"/>
          </p:cNvSpPr>
          <p:nvPr>
            <p:ph type="dt" sz="half" idx="10"/>
          </p:nvPr>
        </p:nvSpPr>
        <p:spPr/>
        <p:txBody>
          <a:bodyPr/>
          <a:lstStyle>
            <a:lvl1pPr>
              <a:defRPr/>
            </a:lvl1pPr>
          </a:lstStyle>
          <a:p>
            <a:pPr>
              <a:defRPr/>
            </a:pPr>
            <a:fld id="{CFB6AD06-2221-40D8-B0D2-8D58184BE88E}" type="datetimeFigureOut">
              <a:rPr lang="fr-FR"/>
              <a:pPr>
                <a:defRPr/>
              </a:pPr>
              <a:t>19/01/2017</a:t>
            </a:fld>
            <a:endParaRPr lang="fr-FR"/>
          </a:p>
        </p:txBody>
      </p:sp>
      <p:sp>
        <p:nvSpPr>
          <p:cNvPr id="5" name="Footer Placeholder 21"/>
          <p:cNvSpPr>
            <a:spLocks noGrp="1"/>
          </p:cNvSpPr>
          <p:nvPr>
            <p:ph type="ftr" sz="quarter" idx="11"/>
          </p:nvPr>
        </p:nvSpPr>
        <p:spPr/>
        <p:txBody>
          <a:bodyPr/>
          <a:lstStyle>
            <a:lvl1pPr>
              <a:defRPr/>
            </a:lvl1pPr>
          </a:lstStyle>
          <a:p>
            <a:pPr>
              <a:defRPr/>
            </a:pPr>
            <a:endParaRPr lang="fr-FR"/>
          </a:p>
        </p:txBody>
      </p:sp>
      <p:sp>
        <p:nvSpPr>
          <p:cNvPr id="6" name="Slide Number Placeholder 17"/>
          <p:cNvSpPr>
            <a:spLocks noGrp="1"/>
          </p:cNvSpPr>
          <p:nvPr>
            <p:ph type="sldNum" sz="quarter" idx="12"/>
          </p:nvPr>
        </p:nvSpPr>
        <p:spPr/>
        <p:txBody>
          <a:bodyPr/>
          <a:lstStyle>
            <a:lvl1pPr>
              <a:defRPr/>
            </a:lvl1pPr>
          </a:lstStyle>
          <a:p>
            <a:pPr>
              <a:defRPr/>
            </a:pPr>
            <a:fld id="{2BE00BD1-1005-441C-950D-C0531D26A276}"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9"/>
          <p:cNvSpPr>
            <a:spLocks noGrp="1"/>
          </p:cNvSpPr>
          <p:nvPr>
            <p:ph type="dt" sz="half" idx="10"/>
          </p:nvPr>
        </p:nvSpPr>
        <p:spPr/>
        <p:txBody>
          <a:bodyPr/>
          <a:lstStyle>
            <a:lvl1pPr>
              <a:defRPr/>
            </a:lvl1pPr>
          </a:lstStyle>
          <a:p>
            <a:pPr>
              <a:defRPr/>
            </a:pPr>
            <a:fld id="{9C0FCD2F-5216-4E77-B7C1-7026734EEDE8}" type="datetimeFigureOut">
              <a:rPr lang="fr-FR"/>
              <a:pPr>
                <a:defRPr/>
              </a:pPr>
              <a:t>19/01/2017</a:t>
            </a:fld>
            <a:endParaRPr lang="fr-FR"/>
          </a:p>
        </p:txBody>
      </p:sp>
      <p:sp>
        <p:nvSpPr>
          <p:cNvPr id="5" name="Footer Placeholder 21"/>
          <p:cNvSpPr>
            <a:spLocks noGrp="1"/>
          </p:cNvSpPr>
          <p:nvPr>
            <p:ph type="ftr" sz="quarter" idx="11"/>
          </p:nvPr>
        </p:nvSpPr>
        <p:spPr/>
        <p:txBody>
          <a:bodyPr/>
          <a:lstStyle>
            <a:lvl1pPr>
              <a:defRPr/>
            </a:lvl1pPr>
          </a:lstStyle>
          <a:p>
            <a:pPr>
              <a:defRPr/>
            </a:pPr>
            <a:endParaRPr lang="fr-FR"/>
          </a:p>
        </p:txBody>
      </p:sp>
      <p:sp>
        <p:nvSpPr>
          <p:cNvPr id="6" name="Slide Number Placeholder 17"/>
          <p:cNvSpPr>
            <a:spLocks noGrp="1"/>
          </p:cNvSpPr>
          <p:nvPr>
            <p:ph type="sldNum" sz="quarter" idx="12"/>
          </p:nvPr>
        </p:nvSpPr>
        <p:spPr/>
        <p:txBody>
          <a:bodyPr/>
          <a:lstStyle>
            <a:lvl1pPr>
              <a:defRPr/>
            </a:lvl1pPr>
          </a:lstStyle>
          <a:p>
            <a:pPr>
              <a:defRPr/>
            </a:pPr>
            <a:fld id="{2656254B-5AB2-40B0-80AB-684F8D5C340F}"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9"/>
          <p:cNvSpPr>
            <a:spLocks noGrp="1"/>
          </p:cNvSpPr>
          <p:nvPr>
            <p:ph type="dt" sz="half" idx="10"/>
          </p:nvPr>
        </p:nvSpPr>
        <p:spPr/>
        <p:txBody>
          <a:bodyPr/>
          <a:lstStyle>
            <a:lvl1pPr>
              <a:defRPr/>
            </a:lvl1pPr>
          </a:lstStyle>
          <a:p>
            <a:pPr>
              <a:defRPr/>
            </a:pPr>
            <a:fld id="{9B5A3E12-60BB-4A18-BC16-A225E250E353}" type="datetimeFigureOut">
              <a:rPr lang="fr-FR"/>
              <a:pPr>
                <a:defRPr/>
              </a:pPr>
              <a:t>19/01/2017</a:t>
            </a:fld>
            <a:endParaRPr lang="fr-FR"/>
          </a:p>
        </p:txBody>
      </p:sp>
      <p:sp>
        <p:nvSpPr>
          <p:cNvPr id="5" name="Footer Placeholder 21"/>
          <p:cNvSpPr>
            <a:spLocks noGrp="1"/>
          </p:cNvSpPr>
          <p:nvPr>
            <p:ph type="ftr" sz="quarter" idx="11"/>
          </p:nvPr>
        </p:nvSpPr>
        <p:spPr/>
        <p:txBody>
          <a:bodyPr/>
          <a:lstStyle>
            <a:lvl1pPr>
              <a:defRPr/>
            </a:lvl1pPr>
          </a:lstStyle>
          <a:p>
            <a:pPr>
              <a:defRPr/>
            </a:pPr>
            <a:endParaRPr lang="fr-FR"/>
          </a:p>
        </p:txBody>
      </p:sp>
      <p:sp>
        <p:nvSpPr>
          <p:cNvPr id="6" name="Slide Number Placeholder 17"/>
          <p:cNvSpPr>
            <a:spLocks noGrp="1"/>
          </p:cNvSpPr>
          <p:nvPr>
            <p:ph type="sldNum" sz="quarter" idx="12"/>
          </p:nvPr>
        </p:nvSpPr>
        <p:spPr/>
        <p:txBody>
          <a:bodyPr/>
          <a:lstStyle>
            <a:lvl1pPr>
              <a:defRPr/>
            </a:lvl1pPr>
          </a:lstStyle>
          <a:p>
            <a:pPr>
              <a:defRPr/>
            </a:pPr>
            <a:fld id="{A4785462-A719-49A3-B23D-F324023BF56E}"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a:t>Modifiez le style du titre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a:t>Modifiez les styles du texte du masque</a:t>
            </a:r>
          </a:p>
        </p:txBody>
      </p:sp>
      <p:sp>
        <p:nvSpPr>
          <p:cNvPr id="4" name="Date Placeholder 3"/>
          <p:cNvSpPr>
            <a:spLocks noGrp="1"/>
          </p:cNvSpPr>
          <p:nvPr>
            <p:ph type="dt" sz="half" idx="10"/>
          </p:nvPr>
        </p:nvSpPr>
        <p:spPr/>
        <p:txBody>
          <a:bodyPr/>
          <a:lstStyle>
            <a:lvl1pPr>
              <a:defRPr/>
            </a:lvl1pPr>
          </a:lstStyle>
          <a:p>
            <a:pPr>
              <a:defRPr/>
            </a:pPr>
            <a:fld id="{58498E52-69A8-427A-9960-807779EA9BE3}" type="datetimeFigureOut">
              <a:rPr lang="fr-FR"/>
              <a:pPr>
                <a:defRPr/>
              </a:pPr>
              <a:t>19/01/2017</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9E540E65-C8C6-4D4A-A7B0-7910E1F37C75}"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fr-FR"/>
              <a:t>Modifiez le style du titre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9"/>
          <p:cNvSpPr>
            <a:spLocks noGrp="1"/>
          </p:cNvSpPr>
          <p:nvPr>
            <p:ph type="dt" sz="half" idx="10"/>
          </p:nvPr>
        </p:nvSpPr>
        <p:spPr/>
        <p:txBody>
          <a:bodyPr/>
          <a:lstStyle>
            <a:lvl1pPr>
              <a:defRPr/>
            </a:lvl1pPr>
          </a:lstStyle>
          <a:p>
            <a:pPr>
              <a:defRPr/>
            </a:pPr>
            <a:fld id="{3F91D174-7E33-48E0-BB9B-2FE833389E16}" type="datetimeFigureOut">
              <a:rPr lang="fr-FR"/>
              <a:pPr>
                <a:defRPr/>
              </a:pPr>
              <a:t>19/01/2017</a:t>
            </a:fld>
            <a:endParaRPr lang="fr-FR"/>
          </a:p>
        </p:txBody>
      </p:sp>
      <p:sp>
        <p:nvSpPr>
          <p:cNvPr id="6" name="Footer Placeholder 21"/>
          <p:cNvSpPr>
            <a:spLocks noGrp="1"/>
          </p:cNvSpPr>
          <p:nvPr>
            <p:ph type="ftr" sz="quarter" idx="11"/>
          </p:nvPr>
        </p:nvSpPr>
        <p:spPr/>
        <p:txBody>
          <a:bodyPr/>
          <a:lstStyle>
            <a:lvl1pPr>
              <a:defRPr/>
            </a:lvl1pPr>
          </a:lstStyle>
          <a:p>
            <a:pPr>
              <a:defRPr/>
            </a:pPr>
            <a:endParaRPr lang="fr-FR"/>
          </a:p>
        </p:txBody>
      </p:sp>
      <p:sp>
        <p:nvSpPr>
          <p:cNvPr id="7" name="Slide Number Placeholder 17"/>
          <p:cNvSpPr>
            <a:spLocks noGrp="1"/>
          </p:cNvSpPr>
          <p:nvPr>
            <p:ph type="sldNum" sz="quarter" idx="12"/>
          </p:nvPr>
        </p:nvSpPr>
        <p:spPr/>
        <p:txBody>
          <a:bodyPr/>
          <a:lstStyle>
            <a:lvl1pPr>
              <a:defRPr/>
            </a:lvl1pPr>
          </a:lstStyle>
          <a:p>
            <a:pPr>
              <a:defRPr/>
            </a:pPr>
            <a:fld id="{E3C7A33A-915C-4FB1-87F5-26780F41615F}"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9"/>
          <p:cNvSpPr>
            <a:spLocks noGrp="1"/>
          </p:cNvSpPr>
          <p:nvPr>
            <p:ph type="dt" sz="half" idx="10"/>
          </p:nvPr>
        </p:nvSpPr>
        <p:spPr/>
        <p:txBody>
          <a:bodyPr/>
          <a:lstStyle>
            <a:lvl1pPr>
              <a:defRPr/>
            </a:lvl1pPr>
          </a:lstStyle>
          <a:p>
            <a:pPr>
              <a:defRPr/>
            </a:pPr>
            <a:fld id="{06A82832-731E-4E07-9F1A-A6D10C225D8D}" type="datetimeFigureOut">
              <a:rPr lang="fr-FR"/>
              <a:pPr>
                <a:defRPr/>
              </a:pPr>
              <a:t>19/01/2017</a:t>
            </a:fld>
            <a:endParaRPr lang="fr-FR"/>
          </a:p>
        </p:txBody>
      </p:sp>
      <p:sp>
        <p:nvSpPr>
          <p:cNvPr id="8" name="Footer Placeholder 21"/>
          <p:cNvSpPr>
            <a:spLocks noGrp="1"/>
          </p:cNvSpPr>
          <p:nvPr>
            <p:ph type="ftr" sz="quarter" idx="11"/>
          </p:nvPr>
        </p:nvSpPr>
        <p:spPr/>
        <p:txBody>
          <a:bodyPr/>
          <a:lstStyle>
            <a:lvl1pPr>
              <a:defRPr/>
            </a:lvl1pPr>
          </a:lstStyle>
          <a:p>
            <a:pPr>
              <a:defRPr/>
            </a:pPr>
            <a:endParaRPr lang="fr-FR"/>
          </a:p>
        </p:txBody>
      </p:sp>
      <p:sp>
        <p:nvSpPr>
          <p:cNvPr id="9" name="Slide Number Placeholder 17"/>
          <p:cNvSpPr>
            <a:spLocks noGrp="1"/>
          </p:cNvSpPr>
          <p:nvPr>
            <p:ph type="sldNum" sz="quarter" idx="12"/>
          </p:nvPr>
        </p:nvSpPr>
        <p:spPr/>
        <p:txBody>
          <a:bodyPr/>
          <a:lstStyle>
            <a:lvl1pPr>
              <a:defRPr/>
            </a:lvl1pPr>
          </a:lstStyle>
          <a:p>
            <a:pPr>
              <a:defRPr/>
            </a:pPr>
            <a:fld id="{D2EAA94E-3127-4B6A-B82F-7AEDF8C30C6A}"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a:t>Modifiez le style du titre</a:t>
            </a:r>
            <a:endParaRPr lang="en-US"/>
          </a:p>
        </p:txBody>
      </p:sp>
      <p:sp>
        <p:nvSpPr>
          <p:cNvPr id="3" name="Date Placeholder 9"/>
          <p:cNvSpPr>
            <a:spLocks noGrp="1"/>
          </p:cNvSpPr>
          <p:nvPr>
            <p:ph type="dt" sz="half" idx="10"/>
          </p:nvPr>
        </p:nvSpPr>
        <p:spPr/>
        <p:txBody>
          <a:bodyPr/>
          <a:lstStyle>
            <a:lvl1pPr>
              <a:defRPr/>
            </a:lvl1pPr>
          </a:lstStyle>
          <a:p>
            <a:pPr>
              <a:defRPr/>
            </a:pPr>
            <a:fld id="{0BD15FDE-4012-4B10-BEC8-563482F5D19E}" type="datetimeFigureOut">
              <a:rPr lang="fr-FR"/>
              <a:pPr>
                <a:defRPr/>
              </a:pPr>
              <a:t>19/01/2017</a:t>
            </a:fld>
            <a:endParaRPr lang="fr-FR"/>
          </a:p>
        </p:txBody>
      </p:sp>
      <p:sp>
        <p:nvSpPr>
          <p:cNvPr id="4" name="Footer Placeholder 21"/>
          <p:cNvSpPr>
            <a:spLocks noGrp="1"/>
          </p:cNvSpPr>
          <p:nvPr>
            <p:ph type="ftr" sz="quarter" idx="11"/>
          </p:nvPr>
        </p:nvSpPr>
        <p:spPr/>
        <p:txBody>
          <a:bodyPr/>
          <a:lstStyle>
            <a:lvl1pPr>
              <a:defRPr/>
            </a:lvl1pPr>
          </a:lstStyle>
          <a:p>
            <a:pPr>
              <a:defRPr/>
            </a:pPr>
            <a:endParaRPr lang="fr-FR"/>
          </a:p>
        </p:txBody>
      </p:sp>
      <p:sp>
        <p:nvSpPr>
          <p:cNvPr id="5" name="Slide Number Placeholder 17"/>
          <p:cNvSpPr>
            <a:spLocks noGrp="1"/>
          </p:cNvSpPr>
          <p:nvPr>
            <p:ph type="sldNum" sz="quarter" idx="12"/>
          </p:nvPr>
        </p:nvSpPr>
        <p:spPr/>
        <p:txBody>
          <a:bodyPr/>
          <a:lstStyle>
            <a:lvl1pPr>
              <a:defRPr/>
            </a:lvl1pPr>
          </a:lstStyle>
          <a:p>
            <a:pPr>
              <a:defRPr/>
            </a:pPr>
            <a:fld id="{DA980402-7285-4F57-9A9B-41972926FAFC}"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73A67A0-47B1-4153-9F16-ADE89E2485DE}" type="datetimeFigureOut">
              <a:rPr lang="fr-FR"/>
              <a:pPr>
                <a:defRPr/>
              </a:pPr>
              <a:t>19/01/2017</a:t>
            </a:fld>
            <a:endParaRPr lang="fr-FR"/>
          </a:p>
        </p:txBody>
      </p:sp>
      <p:sp>
        <p:nvSpPr>
          <p:cNvPr id="3" name="Footer Placeholder 21"/>
          <p:cNvSpPr>
            <a:spLocks noGrp="1"/>
          </p:cNvSpPr>
          <p:nvPr>
            <p:ph type="ftr" sz="quarter" idx="11"/>
          </p:nvPr>
        </p:nvSpPr>
        <p:spPr/>
        <p:txBody>
          <a:bodyPr/>
          <a:lstStyle>
            <a:lvl1pPr>
              <a:defRPr/>
            </a:lvl1pPr>
          </a:lstStyle>
          <a:p>
            <a:pPr>
              <a:defRPr/>
            </a:pPr>
            <a:endParaRPr lang="fr-FR"/>
          </a:p>
        </p:txBody>
      </p:sp>
      <p:sp>
        <p:nvSpPr>
          <p:cNvPr id="4" name="Slide Number Placeholder 17"/>
          <p:cNvSpPr>
            <a:spLocks noGrp="1"/>
          </p:cNvSpPr>
          <p:nvPr>
            <p:ph type="sldNum" sz="quarter" idx="12"/>
          </p:nvPr>
        </p:nvSpPr>
        <p:spPr/>
        <p:txBody>
          <a:bodyPr/>
          <a:lstStyle>
            <a:lvl1pPr>
              <a:defRPr/>
            </a:lvl1pPr>
          </a:lstStyle>
          <a:p>
            <a:pPr>
              <a:defRPr/>
            </a:pPr>
            <a:fld id="{3B7DC46E-FADC-4A8C-A103-28572CAD34DC}"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a:t>Modifiez le style du titre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9"/>
          <p:cNvSpPr>
            <a:spLocks noGrp="1"/>
          </p:cNvSpPr>
          <p:nvPr>
            <p:ph type="dt" sz="half" idx="10"/>
          </p:nvPr>
        </p:nvSpPr>
        <p:spPr/>
        <p:txBody>
          <a:bodyPr/>
          <a:lstStyle>
            <a:lvl1pPr>
              <a:defRPr/>
            </a:lvl1pPr>
          </a:lstStyle>
          <a:p>
            <a:pPr>
              <a:defRPr/>
            </a:pPr>
            <a:fld id="{2380EDEB-16CC-4F68-8A83-CF7606BB5278}" type="datetimeFigureOut">
              <a:rPr lang="fr-FR"/>
              <a:pPr>
                <a:defRPr/>
              </a:pPr>
              <a:t>19/01/2017</a:t>
            </a:fld>
            <a:endParaRPr lang="fr-FR"/>
          </a:p>
        </p:txBody>
      </p:sp>
      <p:sp>
        <p:nvSpPr>
          <p:cNvPr id="6" name="Footer Placeholder 21"/>
          <p:cNvSpPr>
            <a:spLocks noGrp="1"/>
          </p:cNvSpPr>
          <p:nvPr>
            <p:ph type="ftr" sz="quarter" idx="11"/>
          </p:nvPr>
        </p:nvSpPr>
        <p:spPr/>
        <p:txBody>
          <a:bodyPr/>
          <a:lstStyle>
            <a:lvl1pPr>
              <a:defRPr/>
            </a:lvl1pPr>
          </a:lstStyle>
          <a:p>
            <a:pPr>
              <a:defRPr/>
            </a:pPr>
            <a:endParaRPr lang="fr-FR"/>
          </a:p>
        </p:txBody>
      </p:sp>
      <p:sp>
        <p:nvSpPr>
          <p:cNvPr id="7" name="Slide Number Placeholder 17"/>
          <p:cNvSpPr>
            <a:spLocks noGrp="1"/>
          </p:cNvSpPr>
          <p:nvPr>
            <p:ph type="sldNum" sz="quarter" idx="12"/>
          </p:nvPr>
        </p:nvSpPr>
        <p:spPr/>
        <p:txBody>
          <a:bodyPr/>
          <a:lstStyle>
            <a:lvl1pPr>
              <a:defRPr/>
            </a:lvl1pPr>
          </a:lstStyle>
          <a:p>
            <a:pPr>
              <a:defRPr/>
            </a:pPr>
            <a:fld id="{DCA149C2-5A6A-4BCC-8085-2C1290B2111C}"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fr-FR"/>
              <a:t>Modifiez le style du titre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a:t>Modifiez les styles du texte du masque</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a:t>Cliquez sur l'icône pour ajouter une image</a:t>
            </a:r>
            <a:endParaRPr lang="en-US" noProof="0" dirty="0"/>
          </a:p>
        </p:txBody>
      </p:sp>
      <p:sp>
        <p:nvSpPr>
          <p:cNvPr id="9" name="Date Placeholder 4"/>
          <p:cNvSpPr>
            <a:spLocks noGrp="1"/>
          </p:cNvSpPr>
          <p:nvPr>
            <p:ph type="dt" sz="half" idx="10"/>
          </p:nvPr>
        </p:nvSpPr>
        <p:spPr/>
        <p:txBody>
          <a:bodyPr/>
          <a:lstStyle>
            <a:lvl1pPr>
              <a:defRPr/>
            </a:lvl1pPr>
          </a:lstStyle>
          <a:p>
            <a:pPr>
              <a:defRPr/>
            </a:pPr>
            <a:fld id="{E0074F8B-BBD6-42D1-BFF0-076330105F65}" type="datetimeFigureOut">
              <a:rPr lang="fr-FR"/>
              <a:pPr>
                <a:defRPr/>
              </a:pPr>
              <a:t>19/01/2017</a:t>
            </a:fld>
            <a:endParaRPr lang="fr-FR"/>
          </a:p>
        </p:txBody>
      </p:sp>
      <p:sp>
        <p:nvSpPr>
          <p:cNvPr id="10" name="Footer Placeholder 5"/>
          <p:cNvSpPr>
            <a:spLocks noGrp="1"/>
          </p:cNvSpPr>
          <p:nvPr>
            <p:ph type="ftr" sz="quarter" idx="11"/>
          </p:nvPr>
        </p:nvSpPr>
        <p:spPr/>
        <p:txBody>
          <a:bodyPr/>
          <a:lstStyle>
            <a:lvl1pPr>
              <a:defRPr/>
            </a:lvl1pPr>
          </a:lstStyle>
          <a:p>
            <a:pPr>
              <a:defRPr/>
            </a:pPr>
            <a:endParaRPr lang="fr-F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729FD42D-2BE3-4454-9CFB-4F9E3229C186}"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a:t>Modifiez le style du titre</a:t>
            </a:r>
            <a:endParaRPr lang="en-US"/>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1F4D9A0B-1BD7-4B1C-B360-7FB3417F0D74}" type="datetimeFigureOut">
              <a:rPr lang="fr-FR"/>
              <a:pPr>
                <a:defRPr/>
              </a:pPr>
              <a:t>19/01/2017</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AEAD577D-B90D-4C1D-A951-E8E7A02ABFEC}" type="slidenum">
              <a:rPr lang="fr-FR"/>
              <a:pPr>
                <a:defRPr/>
              </a:pPr>
              <a:t>‹N°›</a:t>
            </a:fld>
            <a:endParaRPr lang="fr-F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1" r:id="rId5"/>
    <p:sldLayoutId id="2147483680" r:id="rId6"/>
    <p:sldLayoutId id="2147483679" r:id="rId7"/>
    <p:sldLayoutId id="2147483678" r:id="rId8"/>
    <p:sldLayoutId id="2147483686" r:id="rId9"/>
    <p:sldLayoutId id="2147483677" r:id="rId10"/>
    <p:sldLayoutId id="2147483676"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ctrTitle" idx="4294967295"/>
          </p:nvPr>
        </p:nvSpPr>
        <p:spPr>
          <a:xfrm>
            <a:off x="685800" y="2130425"/>
            <a:ext cx="7772400" cy="1470025"/>
          </a:xfrm>
        </p:spPr>
        <p:txBody>
          <a:bodyPr lIns="91440" rIns="91440" bIns="45720" anchor="ctr"/>
          <a:lstStyle/>
          <a:p>
            <a:r>
              <a:rPr lang="de-DE" sz="3300" b="1"/>
              <a:t>"Les politiques migratoires en Europe : </a:t>
            </a:r>
            <a:br>
              <a:rPr lang="de-DE" sz="3300" b="1"/>
            </a:br>
            <a:r>
              <a:rPr lang="de-DE" sz="3300" b="1"/>
              <a:t>évolutions historiques, modèles explicatifs et développements récents. </a:t>
            </a:r>
            <a:br>
              <a:rPr lang="de-DE" sz="3300" b="1"/>
            </a:br>
            <a:r>
              <a:rPr lang="de-DE" sz="3300" b="1"/>
              <a:t>L'exemple de la "crise des réfugiés""</a:t>
            </a:r>
            <a:endParaRPr lang="fr-FR" sz="3300" b="1"/>
          </a:p>
        </p:txBody>
      </p:sp>
      <p:sp>
        <p:nvSpPr>
          <p:cNvPr id="27651" name="Rectangle 3"/>
          <p:cNvSpPr>
            <a:spLocks noGrp="1"/>
          </p:cNvSpPr>
          <p:nvPr>
            <p:ph type="subTitle" idx="4294967295"/>
          </p:nvPr>
        </p:nvSpPr>
        <p:spPr>
          <a:xfrm>
            <a:off x="1371600" y="4152900"/>
            <a:ext cx="6400800" cy="1698625"/>
          </a:xfrm>
        </p:spPr>
        <p:txBody>
          <a:bodyPr/>
          <a:lstStyle/>
          <a:p>
            <a:pPr marL="0" indent="0" algn="ctr" defTabSz="457200">
              <a:buFont typeface="Wingdings 2" pitchFamily="18" charset="2"/>
              <a:buNone/>
            </a:pPr>
            <a:r>
              <a:rPr lang="fr-FR" sz="2000" b="1"/>
              <a:t>Nicolas Fischer, CESDIP</a:t>
            </a:r>
          </a:p>
          <a:p>
            <a:pPr marL="0" indent="0" algn="ctr" defTabSz="457200">
              <a:buFont typeface="Wingdings 2" pitchFamily="18" charset="2"/>
              <a:buNone/>
            </a:pPr>
            <a:r>
              <a:rPr lang="fr-FR" sz="2000" b="1"/>
              <a:t>Camille Hamidi, Lyon II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a:xfrm>
            <a:off x="611560" y="2492896"/>
            <a:ext cx="8229600" cy="1143000"/>
          </a:xfrm>
        </p:spPr>
        <p:txBody>
          <a:bodyPr/>
          <a:lstStyle/>
          <a:p>
            <a:r>
              <a:rPr lang="de-DE" sz="4000" b="1" dirty="0"/>
              <a:t>2</a:t>
            </a:r>
            <a:r>
              <a:rPr lang="de-DE" sz="4000" b="1" baseline="30000" dirty="0"/>
              <a:t>ème</a:t>
            </a:r>
            <a:r>
              <a:rPr lang="de-DE" sz="4000" b="1" dirty="0"/>
              <a:t> </a:t>
            </a:r>
            <a:r>
              <a:rPr lang="de-DE" sz="4000" b="1" dirty="0" err="1"/>
              <a:t>partie</a:t>
            </a:r>
            <a:r>
              <a:rPr lang="de-DE" sz="4000" b="1" dirty="0"/>
              <a:t> : </a:t>
            </a:r>
            <a:r>
              <a:rPr lang="de-DE" sz="4000" b="1" dirty="0" err="1"/>
              <a:t>L'exemple</a:t>
            </a:r>
            <a:r>
              <a:rPr lang="de-DE" sz="4000" b="1" dirty="0"/>
              <a:t> de la "</a:t>
            </a:r>
            <a:r>
              <a:rPr lang="de-DE" sz="4000" b="1" dirty="0" err="1"/>
              <a:t>crise</a:t>
            </a:r>
            <a:r>
              <a:rPr lang="de-DE" sz="4000" b="1" dirty="0"/>
              <a:t> des </a:t>
            </a:r>
            <a:r>
              <a:rPr lang="de-DE" sz="4000" b="1" dirty="0" err="1"/>
              <a:t>réfugiés</a:t>
            </a:r>
            <a:r>
              <a:rPr lang="de-DE" sz="4000" b="1" dirty="0"/>
              <a:t>„ à </a:t>
            </a:r>
            <a:r>
              <a:rPr lang="de-DE" sz="4000" b="1" dirty="0" err="1"/>
              <a:t>l‘aune</a:t>
            </a:r>
            <a:r>
              <a:rPr lang="de-DE" sz="4000" b="1" dirty="0"/>
              <a:t> de </a:t>
            </a:r>
            <a:r>
              <a:rPr lang="de-DE" sz="4000" b="1" dirty="0" err="1"/>
              <a:t>l‘évolution</a:t>
            </a:r>
            <a:r>
              <a:rPr lang="de-DE" sz="4000" b="1" dirty="0"/>
              <a:t> des </a:t>
            </a:r>
            <a:r>
              <a:rPr lang="de-DE" sz="4000" b="1" dirty="0" err="1"/>
              <a:t>politiques</a:t>
            </a:r>
            <a:r>
              <a:rPr lang="de-DE" sz="4000" b="1" dirty="0"/>
              <a:t> de </a:t>
            </a:r>
            <a:r>
              <a:rPr lang="de-DE" sz="4000" b="1" dirty="0" err="1"/>
              <a:t>contrôle</a:t>
            </a:r>
            <a:r>
              <a:rPr lang="de-DE" sz="4000" b="1" dirty="0"/>
              <a:t> et </a:t>
            </a:r>
            <a:r>
              <a:rPr lang="de-DE" sz="4000" b="1" dirty="0" err="1"/>
              <a:t>d‘asile</a:t>
            </a:r>
            <a:endParaRPr lang="fr-FR" sz="40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re 1"/>
          <p:cNvSpPr>
            <a:spLocks noGrp="1"/>
          </p:cNvSpPr>
          <p:nvPr>
            <p:ph type="title" idx="4294967295"/>
          </p:nvPr>
        </p:nvSpPr>
        <p:spPr>
          <a:xfrm>
            <a:off x="468313" y="404813"/>
            <a:ext cx="8229600" cy="1800225"/>
          </a:xfrm>
        </p:spPr>
        <p:txBody>
          <a:bodyPr/>
          <a:lstStyle/>
          <a:p>
            <a:r>
              <a:rPr lang="fr-FR" sz="4400" b="1"/>
              <a:t>I. Les politiques d’asile et la suspicion contemporaine envers les candidats au statut de réfugié.</a:t>
            </a:r>
          </a:p>
        </p:txBody>
      </p:sp>
      <p:sp>
        <p:nvSpPr>
          <p:cNvPr id="3" name="Espace réservé du contenu 2"/>
          <p:cNvSpPr>
            <a:spLocks noGrp="1"/>
          </p:cNvSpPr>
          <p:nvPr>
            <p:ph idx="4294967295"/>
          </p:nvPr>
        </p:nvSpPr>
        <p:spPr/>
        <p:txBody>
          <a:bodyPr>
            <a:normAutofit/>
          </a:bodyPr>
          <a:lstStyle/>
          <a:p>
            <a:pPr marL="0" indent="0" algn="just">
              <a:buFont typeface="Wingdings 2" pitchFamily="18" charset="2"/>
              <a:buNone/>
            </a:pPr>
            <a:endParaRPr lang="fr-FR" sz="2800"/>
          </a:p>
          <a:p>
            <a:pPr marL="0" indent="0" algn="just"/>
            <a:br>
              <a:rPr lang="fr-FR" sz="1500"/>
            </a:br>
            <a:r>
              <a:rPr lang="fr-FR" sz="2200">
                <a:latin typeface="Calibri" pitchFamily="34" charset="0"/>
              </a:rPr>
              <a:t>Les politiques d’asile modernes ont toujours constitué des politiques publiques à part entière : elles dépendent toujours en partie des intérêts géopolitiques, mais aussi économiques et démographiques, des Etats.</a:t>
            </a:r>
          </a:p>
          <a:p>
            <a:pPr marL="0" indent="0"/>
            <a:endParaRPr lang="fr-FR" sz="2200">
              <a:latin typeface="Calibri" pitchFamily="34" charset="0"/>
            </a:endParaRPr>
          </a:p>
          <a:p>
            <a:pPr marL="0" indent="0"/>
            <a:r>
              <a:rPr lang="fr-FR" sz="2200">
                <a:latin typeface="Calibri" pitchFamily="34" charset="0"/>
              </a:rPr>
              <a:t>Exemples dans le contexte de la guerre froide : Convention de Genève sur la protection des réfugiés du 28 juillet 1951, protocole de New York en 1967.</a:t>
            </a:r>
          </a:p>
          <a:p>
            <a:pPr lvl="3" algn="just"/>
            <a:r>
              <a:rPr lang="fr-FR"/>
              <a:t>Ref: Noiriel, G. (1991). </a:t>
            </a:r>
            <a:r>
              <a:rPr lang="fr-FR" i="1"/>
              <a:t>La tyrannie du national. Le droit d'asile en Europe, 1793-1993</a:t>
            </a:r>
            <a:r>
              <a:rPr lang="fr-FR"/>
              <a:t>. Paris: Calmann-Lévy.</a:t>
            </a:r>
          </a:p>
          <a:p>
            <a:pPr lvl="3" algn="just"/>
            <a:endParaRPr lang="fr-FR" sz="2300"/>
          </a:p>
          <a:p>
            <a:pPr lvl="3" algn="just"/>
            <a:endParaRPr lang="fr-FR" sz="2300"/>
          </a:p>
          <a:p>
            <a:pPr lvl="3" algn="just"/>
            <a:endParaRPr lang="fr-FR" sz="23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re 1"/>
          <p:cNvSpPr>
            <a:spLocks noGrp="1"/>
          </p:cNvSpPr>
          <p:nvPr>
            <p:ph type="title"/>
          </p:nvPr>
        </p:nvSpPr>
        <p:spPr/>
        <p:txBody>
          <a:bodyPr/>
          <a:lstStyle/>
          <a:p>
            <a:r>
              <a:rPr lang="fr-FR" sz="3600"/>
              <a:t>Après la guerre froide : l’entrée dans une ère de « soupçon »,</a:t>
            </a:r>
          </a:p>
        </p:txBody>
      </p:sp>
      <p:sp>
        <p:nvSpPr>
          <p:cNvPr id="3" name="Espace réservé du contenu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endParaRPr lang="fr-FR" sz="2300" b="1" dirty="0">
              <a:latin typeface="+mj-lt"/>
            </a:endParaRPr>
          </a:p>
          <a:p>
            <a:pPr marL="274320" indent="-274320" fontAlgn="auto">
              <a:spcAft>
                <a:spcPts val="0"/>
              </a:spcAft>
              <a:buClr>
                <a:schemeClr val="accent3"/>
              </a:buClr>
              <a:buFont typeface="Wingdings 2"/>
              <a:buChar char=""/>
              <a:defRPr/>
            </a:pPr>
            <a:r>
              <a:rPr lang="fr-FR" sz="2300" b="1" dirty="0">
                <a:latin typeface="+mj-lt"/>
              </a:rPr>
              <a:t>Au sein des administrations chargées du contrôle des frontières s’impose l’idée que l’asile constitue un moyen détourné pour les migrants économiques d’atteindre leur but.</a:t>
            </a:r>
          </a:p>
          <a:p>
            <a:pPr marL="274320" indent="-274320" fontAlgn="auto">
              <a:spcAft>
                <a:spcPts val="0"/>
              </a:spcAft>
              <a:buClr>
                <a:schemeClr val="accent3"/>
              </a:buClr>
              <a:buFont typeface="Wingdings 2"/>
              <a:buChar char=""/>
              <a:defRPr/>
            </a:pPr>
            <a:endParaRPr lang="fr-FR" sz="2300" b="1" dirty="0">
              <a:latin typeface="+mj-lt"/>
            </a:endParaRPr>
          </a:p>
          <a:p>
            <a:pPr marL="640080" lvl="1" indent="-246888" fontAlgn="auto">
              <a:spcAft>
                <a:spcPts val="0"/>
              </a:spcAft>
              <a:buFont typeface="Wingdings 2"/>
              <a:buChar char=""/>
              <a:defRPr/>
            </a:pPr>
            <a:r>
              <a:rPr lang="fr-FR" sz="2100" dirty="0">
                <a:latin typeface="+mj-lt"/>
              </a:rPr>
              <a:t>Le nombre des demandes d’asile augmente constamment – 332 000 en 2012, 625 000 en 2014 et 1 250 000 en 2015 (indicateur Eurostat, données 2016 pour l’ensemble des pays de l’UE)</a:t>
            </a:r>
          </a:p>
          <a:p>
            <a:pPr marL="640080" lvl="1" indent="-246888" fontAlgn="auto">
              <a:spcAft>
                <a:spcPts val="0"/>
              </a:spcAft>
              <a:buFont typeface="Wingdings 2"/>
              <a:buChar char=""/>
              <a:defRPr/>
            </a:pPr>
            <a:r>
              <a:rPr lang="fr-FR" sz="2100" dirty="0">
                <a:latin typeface="+mj-lt"/>
              </a:rPr>
              <a:t>La perception des demandeurs comme </a:t>
            </a:r>
            <a:r>
              <a:rPr lang="fr-FR" sz="2100" b="1" dirty="0">
                <a:latin typeface="+mj-lt"/>
              </a:rPr>
              <a:t>« faux réfugiés »</a:t>
            </a:r>
            <a:r>
              <a:rPr lang="fr-FR" sz="2100" dirty="0">
                <a:latin typeface="+mj-lt"/>
              </a:rPr>
              <a:t> en réalité motivés par la recherche d’un travail se diffuse largement.</a:t>
            </a:r>
          </a:p>
          <a:p>
            <a:pPr marL="274320" indent="-274320" fontAlgn="auto">
              <a:spcAft>
                <a:spcPts val="0"/>
              </a:spcAft>
              <a:buClr>
                <a:schemeClr val="accent3"/>
              </a:buClr>
              <a:buFont typeface="Wingdings 2"/>
              <a:buChar char=""/>
              <a:defRPr/>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25538"/>
            <a:ext cx="8229600" cy="1143000"/>
          </a:xfrm>
        </p:spPr>
        <p:txBody>
          <a:bodyPr>
            <a:normAutofit fontScale="90000"/>
          </a:bodyPr>
          <a:lstStyle/>
          <a:p>
            <a:pPr fontAlgn="auto">
              <a:spcAft>
                <a:spcPts val="0"/>
              </a:spcAft>
              <a:defRPr/>
            </a:pPr>
            <a:br>
              <a:rPr lang="fr-FR" sz="2000" dirty="0"/>
            </a:br>
            <a:r>
              <a:rPr lang="fr-FR" sz="3100" dirty="0"/>
              <a:t>Dans les années 1980-1990, des restrictions fortes dans l’octroi du statut de réfugié et dans l’accueil des demandeurs d’asile en France</a:t>
            </a:r>
            <a:br>
              <a:rPr lang="fr-FR" sz="2000" dirty="0"/>
            </a:br>
            <a:endParaRPr lang="fr-FR" sz="2000" dirty="0"/>
          </a:p>
        </p:txBody>
      </p:sp>
      <p:sp>
        <p:nvSpPr>
          <p:cNvPr id="3" name="Espace réservé du contenu 2"/>
          <p:cNvSpPr>
            <a:spLocks noGrp="1"/>
          </p:cNvSpPr>
          <p:nvPr>
            <p:ph idx="1"/>
          </p:nvPr>
        </p:nvSpPr>
        <p:spPr>
          <a:xfrm>
            <a:off x="457200" y="2133600"/>
            <a:ext cx="8229600" cy="4387850"/>
          </a:xfrm>
        </p:spPr>
        <p:txBody>
          <a:bodyPr>
            <a:normAutofit fontScale="55000" lnSpcReduction="20000"/>
          </a:bodyPr>
          <a:lstStyle/>
          <a:p>
            <a:pPr marL="274320" indent="-274320" fontAlgn="auto">
              <a:spcAft>
                <a:spcPts val="0"/>
              </a:spcAft>
              <a:buClr>
                <a:schemeClr val="accent3"/>
              </a:buClr>
              <a:buFont typeface="Wingdings 2"/>
              <a:buChar char=""/>
              <a:defRPr/>
            </a:pPr>
            <a:endParaRPr lang="fr-FR" sz="2800" dirty="0"/>
          </a:p>
          <a:p>
            <a:pPr marL="274320" indent="-274320" fontAlgn="auto">
              <a:spcAft>
                <a:spcPts val="0"/>
              </a:spcAft>
              <a:buClr>
                <a:schemeClr val="accent3"/>
              </a:buClr>
              <a:buFont typeface="Wingdings 2"/>
              <a:buChar char=""/>
              <a:defRPr/>
            </a:pPr>
            <a:r>
              <a:rPr lang="fr-FR" sz="2900" dirty="0">
                <a:latin typeface="+mj-lt"/>
              </a:rPr>
              <a:t>1973 : 1 373 demandes enregistrées, pour un taux d’octroi du statut de réfugié de 85 %.</a:t>
            </a:r>
          </a:p>
          <a:p>
            <a:pPr marL="274320" indent="-274320" fontAlgn="auto">
              <a:spcAft>
                <a:spcPts val="0"/>
              </a:spcAft>
              <a:buClr>
                <a:schemeClr val="accent3"/>
              </a:buClr>
              <a:buFont typeface="Wingdings 2"/>
              <a:buChar char=""/>
              <a:defRPr/>
            </a:pPr>
            <a:endParaRPr lang="fr-FR" sz="2900" dirty="0">
              <a:latin typeface="+mj-lt"/>
            </a:endParaRPr>
          </a:p>
          <a:p>
            <a:pPr marL="274320" indent="-274320" fontAlgn="auto">
              <a:spcAft>
                <a:spcPts val="0"/>
              </a:spcAft>
              <a:buClr>
                <a:schemeClr val="accent3"/>
              </a:buClr>
              <a:buFont typeface="Wingdings 2"/>
              <a:buChar char=""/>
              <a:defRPr/>
            </a:pPr>
            <a:r>
              <a:rPr lang="fr-FR" sz="2900" dirty="0">
                <a:latin typeface="+mj-lt"/>
              </a:rPr>
              <a:t>1985 : 19 000 demandes, dont 85 % approuvées.</a:t>
            </a:r>
          </a:p>
          <a:p>
            <a:pPr marL="274320" indent="-274320" fontAlgn="auto">
              <a:spcAft>
                <a:spcPts val="0"/>
              </a:spcAft>
              <a:buClr>
                <a:schemeClr val="accent3"/>
              </a:buClr>
              <a:buFont typeface="Wingdings 2"/>
              <a:buChar char=""/>
              <a:defRPr/>
            </a:pPr>
            <a:endParaRPr lang="fr-FR" sz="2900" dirty="0">
              <a:latin typeface="+mj-lt"/>
            </a:endParaRPr>
          </a:p>
          <a:p>
            <a:pPr marL="274320" indent="-274320" fontAlgn="auto">
              <a:spcAft>
                <a:spcPts val="0"/>
              </a:spcAft>
              <a:buClr>
                <a:schemeClr val="accent3"/>
              </a:buClr>
              <a:buFont typeface="Wingdings 2"/>
              <a:buChar char=""/>
              <a:defRPr/>
            </a:pPr>
            <a:r>
              <a:rPr lang="fr-FR" sz="2900" dirty="0">
                <a:latin typeface="+mj-lt"/>
              </a:rPr>
              <a:t>En 2013 : 66 251 demandes, dont 12,8 % approuvées (24 % en ajoutant les décisions de la CNDA)</a:t>
            </a:r>
          </a:p>
          <a:p>
            <a:pPr marL="640080" lvl="1" indent="-246888" fontAlgn="auto">
              <a:spcAft>
                <a:spcPts val="0"/>
              </a:spcAft>
              <a:buFont typeface="Wingdings 2"/>
              <a:buChar char=""/>
              <a:defRPr/>
            </a:pPr>
            <a:r>
              <a:rPr lang="fr-FR" sz="2900" dirty="0">
                <a:latin typeface="+mj-lt"/>
              </a:rPr>
              <a:t>Ces taux sont inférieurs à la moyenne européenne (34,5 % d’admissions en premières instance en 2013) (source : ministère de l’Intérieur/Eurobaromètre).</a:t>
            </a:r>
          </a:p>
          <a:p>
            <a:pPr marL="274320" indent="-274320" fontAlgn="auto">
              <a:spcAft>
                <a:spcPts val="0"/>
              </a:spcAft>
              <a:buClr>
                <a:schemeClr val="accent3"/>
              </a:buClr>
              <a:buFont typeface="Wingdings 2"/>
              <a:buChar char=""/>
              <a:defRPr/>
            </a:pPr>
            <a:endParaRPr lang="fr-FR" sz="2900" dirty="0">
              <a:latin typeface="+mj-lt"/>
            </a:endParaRPr>
          </a:p>
          <a:p>
            <a:pPr marL="274320" indent="-274320" fontAlgn="auto">
              <a:spcAft>
                <a:spcPts val="0"/>
              </a:spcAft>
              <a:buClr>
                <a:schemeClr val="accent3"/>
              </a:buClr>
              <a:buFont typeface="Wingdings 2"/>
              <a:buChar char=""/>
              <a:defRPr/>
            </a:pPr>
            <a:r>
              <a:rPr lang="fr-FR" sz="2900" dirty="0">
                <a:latin typeface="+mj-lt"/>
              </a:rPr>
              <a:t>En 2015 : 59 335 nouvelles demandes ; </a:t>
            </a:r>
          </a:p>
          <a:p>
            <a:pPr marL="640080" lvl="1" indent="-246888" fontAlgn="auto">
              <a:spcAft>
                <a:spcPts val="0"/>
              </a:spcAft>
              <a:buFont typeface="Wingdings 2"/>
              <a:buChar char=""/>
              <a:defRPr/>
            </a:pPr>
            <a:r>
              <a:rPr lang="fr-FR" sz="2900" dirty="0">
                <a:latin typeface="+mj-lt"/>
              </a:rPr>
              <a:t>80 075 demandes instruites en tout (incluant celles qui sont pendantes depuis plus d’un an) ; </a:t>
            </a:r>
          </a:p>
          <a:p>
            <a:pPr marL="640080" lvl="1" indent="-246888" fontAlgn="auto">
              <a:spcAft>
                <a:spcPts val="0"/>
              </a:spcAft>
              <a:buFont typeface="Wingdings 2"/>
              <a:buChar char=""/>
              <a:defRPr/>
            </a:pPr>
            <a:r>
              <a:rPr lang="fr-FR" sz="2900" dirty="0">
                <a:latin typeface="+mj-lt"/>
              </a:rPr>
              <a:t>19 450 personnes protégées (pour un total de 206 172 personnes protégées sur le territoire) (source OFPRA).</a:t>
            </a:r>
          </a:p>
          <a:p>
            <a:pPr marL="640080" lvl="1" indent="-246888" fontAlgn="auto">
              <a:spcAft>
                <a:spcPts val="0"/>
              </a:spcAft>
              <a:buFont typeface="Wingdings 2"/>
              <a:buChar char=""/>
              <a:defRPr/>
            </a:pPr>
            <a:endParaRPr lang="fr-FR" sz="2900" dirty="0">
              <a:latin typeface="+mj-lt"/>
            </a:endParaRPr>
          </a:p>
          <a:p>
            <a:pPr marL="274320" indent="-274320" fontAlgn="auto">
              <a:spcAft>
                <a:spcPts val="0"/>
              </a:spcAft>
              <a:buClr>
                <a:schemeClr val="accent3"/>
              </a:buClr>
              <a:buFont typeface="Wingdings 2"/>
              <a:buChar char=""/>
              <a:defRPr/>
            </a:pPr>
            <a:r>
              <a:rPr lang="fr-FR" sz="3100" dirty="0">
                <a:latin typeface="+mj-lt"/>
              </a:rPr>
              <a:t>Durcissement également de l’accueil : retour sur le dispositif national d’accueil (DNA) et le rôle des associations-relais.</a:t>
            </a:r>
          </a:p>
          <a:p>
            <a:pPr marL="274320" indent="-274320" fontAlgn="auto">
              <a:spcAft>
                <a:spcPts val="0"/>
              </a:spcAft>
              <a:buClr>
                <a:schemeClr val="accent3"/>
              </a:buClr>
              <a:buFont typeface="Wingdings 2"/>
              <a:buChar char=""/>
              <a:defRPr/>
            </a:pP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re 1"/>
          <p:cNvSpPr>
            <a:spLocks noGrp="1"/>
          </p:cNvSpPr>
          <p:nvPr>
            <p:ph type="title"/>
          </p:nvPr>
        </p:nvSpPr>
        <p:spPr>
          <a:xfrm>
            <a:off x="457200" y="782638"/>
            <a:ext cx="8229600" cy="1152525"/>
          </a:xfrm>
        </p:spPr>
        <p:txBody>
          <a:bodyPr/>
          <a:lstStyle/>
          <a:p>
            <a:r>
              <a:rPr lang="fr-FR" sz="2800"/>
              <a:t>II. L’externalisation des politiques d’asile et la « crise des réfugiés syriens ».</a:t>
            </a:r>
            <a:br>
              <a:rPr lang="fr-FR" sz="2800"/>
            </a:br>
            <a:endParaRPr lang="fr-FR" sz="2800"/>
          </a:p>
        </p:txBody>
      </p:sp>
      <p:sp>
        <p:nvSpPr>
          <p:cNvPr id="3" name="Espace réservé du contenu 2"/>
          <p:cNvSpPr>
            <a:spLocks noGrp="1"/>
          </p:cNvSpPr>
          <p:nvPr>
            <p:ph idx="1"/>
          </p:nvPr>
        </p:nvSpPr>
        <p:spPr/>
        <p:txBody>
          <a:bodyPr>
            <a:normAutofit fontScale="92500"/>
          </a:bodyPr>
          <a:lstStyle/>
          <a:p>
            <a:pPr marL="274320" indent="-274320" algn="just" fontAlgn="auto">
              <a:spcAft>
                <a:spcPts val="0"/>
              </a:spcAft>
              <a:buClr>
                <a:schemeClr val="accent3"/>
              </a:buClr>
              <a:buFont typeface="Wingdings 2"/>
              <a:buChar char=""/>
              <a:defRPr/>
            </a:pPr>
            <a:r>
              <a:rPr lang="fr-FR" sz="2400" dirty="0">
                <a:latin typeface="+mj-lt"/>
              </a:rPr>
              <a:t>La mise à distance comme logique générale de gestion des « flux mixtes ».</a:t>
            </a:r>
          </a:p>
          <a:p>
            <a:pPr marL="274320" indent="-274320" algn="just" fontAlgn="auto">
              <a:spcAft>
                <a:spcPts val="0"/>
              </a:spcAft>
              <a:buClr>
                <a:schemeClr val="accent3"/>
              </a:buClr>
              <a:buFont typeface="Wingdings 2"/>
              <a:buChar char=""/>
              <a:defRPr/>
            </a:pPr>
            <a:endParaRPr lang="fr-FR" sz="2200" dirty="0">
              <a:latin typeface="+mj-lt"/>
            </a:endParaRPr>
          </a:p>
          <a:p>
            <a:pPr marL="274320" indent="-274320" algn="just" fontAlgn="auto">
              <a:spcAft>
                <a:spcPts val="0"/>
              </a:spcAft>
              <a:buClr>
                <a:schemeClr val="accent3"/>
              </a:buClr>
              <a:buFont typeface="Wingdings 2"/>
              <a:buChar char=""/>
              <a:defRPr/>
            </a:pPr>
            <a:r>
              <a:rPr lang="fr-FR" sz="2200" dirty="0">
                <a:latin typeface="+mj-lt"/>
              </a:rPr>
              <a:t>Depuis la fin des années 1990, c’est aux États limitrophes de l’espace Schengen qu’est désormais confié le soin de contrôler, d’arrêter et de refouler les migrants non désirés avant leur entrée en Europe.</a:t>
            </a:r>
          </a:p>
          <a:p>
            <a:pPr marL="274320" indent="-274320" algn="just" fontAlgn="auto">
              <a:spcAft>
                <a:spcPts val="0"/>
              </a:spcAft>
              <a:buClr>
                <a:schemeClr val="accent3"/>
              </a:buClr>
              <a:buFont typeface="Wingdings 2"/>
              <a:buChar char=""/>
              <a:defRPr/>
            </a:pPr>
            <a:endParaRPr lang="fr-FR" sz="2200" dirty="0">
              <a:latin typeface="+mj-lt"/>
            </a:endParaRPr>
          </a:p>
          <a:p>
            <a:pPr marL="640080" lvl="1" indent="-246888" algn="just" fontAlgn="auto">
              <a:spcAft>
                <a:spcPts val="0"/>
              </a:spcAft>
              <a:buFont typeface="Wingdings 2"/>
              <a:buChar char=""/>
              <a:defRPr/>
            </a:pPr>
            <a:r>
              <a:rPr lang="fr-FR" sz="1900" dirty="0">
                <a:latin typeface="+mj-lt"/>
              </a:rPr>
              <a:t>Economiser aux États membres de l’UE les moyens nécessaires à la détection et l’expulsion des étrangers lorsqu’ils se trouvent déjà sur leur territoire.</a:t>
            </a:r>
          </a:p>
          <a:p>
            <a:pPr marL="640080" lvl="1" indent="-246888" algn="just" fontAlgn="auto">
              <a:spcAft>
                <a:spcPts val="0"/>
              </a:spcAft>
              <a:buFont typeface="Wingdings 2"/>
              <a:buChar char=""/>
              <a:defRPr/>
            </a:pPr>
            <a:r>
              <a:rPr lang="fr-FR" sz="1900" dirty="0">
                <a:latin typeface="+mj-lt"/>
              </a:rPr>
              <a:t>Permettre au contrôle d’échapper aux contrôles démocratiques – juridictionnels ou associatifs notamment.</a:t>
            </a:r>
          </a:p>
          <a:p>
            <a:pPr marL="640080" lvl="1" indent="-246888" algn="just" fontAlgn="auto">
              <a:spcAft>
                <a:spcPts val="0"/>
              </a:spcAft>
              <a:buFont typeface="Wingdings 2"/>
              <a:buChar char=""/>
              <a:defRPr/>
            </a:pPr>
            <a:r>
              <a:rPr lang="fr-FR" sz="1900" dirty="0">
                <a:latin typeface="+mj-lt"/>
              </a:rPr>
              <a:t>Suppose en revanche des négociations complexes avec les voisins immédiats de l’espace Schengen. </a:t>
            </a:r>
          </a:p>
          <a:p>
            <a:pPr lvl="2" indent="-246888" algn="just" fontAlgn="auto">
              <a:spcAft>
                <a:spcPts val="0"/>
              </a:spcAft>
              <a:buFont typeface="Wingdings 2"/>
              <a:buChar char=""/>
              <a:defRPr/>
            </a:pPr>
            <a:endParaRPr lang="fr-FR" sz="2400" dirty="0"/>
          </a:p>
          <a:p>
            <a:pPr marL="274320" indent="-274320" fontAlgn="auto">
              <a:spcAft>
                <a:spcPts val="0"/>
              </a:spcAft>
              <a:buClr>
                <a:schemeClr val="accent3"/>
              </a:buClr>
              <a:buFont typeface="Wingdings 2"/>
              <a:buChar char=""/>
              <a:defRPr/>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Espace réservé du contenu 2"/>
          <p:cNvSpPr>
            <a:spLocks noGrp="1"/>
          </p:cNvSpPr>
          <p:nvPr>
            <p:ph idx="1"/>
          </p:nvPr>
        </p:nvSpPr>
        <p:spPr>
          <a:xfrm>
            <a:off x="6084888" y="1935163"/>
            <a:ext cx="2601912" cy="4389437"/>
          </a:xfrm>
        </p:spPr>
        <p:txBody>
          <a:bodyPr/>
          <a:lstStyle/>
          <a:p>
            <a:pPr lvl="2" algn="just"/>
            <a:endParaRPr lang="fr-FR" sz="2400"/>
          </a:p>
          <a:p>
            <a:pPr lvl="2" algn="just"/>
            <a:endParaRPr lang="fr-FR" sz="2400"/>
          </a:p>
          <a:p>
            <a:endParaRPr lang="fr-FR"/>
          </a:p>
        </p:txBody>
      </p:sp>
      <p:pic>
        <p:nvPicPr>
          <p:cNvPr id="19458" name="Image 6"/>
          <p:cNvPicPr>
            <a:picLocks noChangeAspect="1"/>
          </p:cNvPicPr>
          <p:nvPr/>
        </p:nvPicPr>
        <p:blipFill>
          <a:blip r:embed="rId2"/>
          <a:srcRect/>
          <a:stretch>
            <a:fillRect/>
          </a:stretch>
        </p:blipFill>
        <p:spPr bwMode="auto">
          <a:xfrm>
            <a:off x="139700" y="1573213"/>
            <a:ext cx="6232525" cy="4383087"/>
          </a:xfrm>
          <a:prstGeom prst="rect">
            <a:avLst/>
          </a:prstGeom>
          <a:noFill/>
          <a:ln w="9525">
            <a:noFill/>
            <a:miter lim="800000"/>
            <a:headEnd/>
            <a:tailEnd/>
          </a:ln>
        </p:spPr>
      </p:pic>
      <p:sp>
        <p:nvSpPr>
          <p:cNvPr id="8" name="Espace réservé du contenu 2"/>
          <p:cNvSpPr txBox="1">
            <a:spLocks/>
          </p:cNvSpPr>
          <p:nvPr/>
        </p:nvSpPr>
        <p:spPr>
          <a:xfrm>
            <a:off x="6516688" y="1601788"/>
            <a:ext cx="2519362" cy="5056187"/>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just" fontAlgn="auto">
              <a:spcAft>
                <a:spcPts val="0"/>
              </a:spcAft>
              <a:defRPr/>
            </a:pPr>
            <a:r>
              <a:rPr lang="fr-FR" sz="1800" dirty="0">
                <a:latin typeface="+mj-lt"/>
              </a:rPr>
              <a:t>Fin des années 1990 :</a:t>
            </a:r>
          </a:p>
          <a:p>
            <a:pPr marL="0" indent="0" algn="just" fontAlgn="auto">
              <a:spcAft>
                <a:spcPts val="0"/>
              </a:spcAft>
              <a:buFont typeface="Wingdings 2"/>
              <a:buNone/>
              <a:defRPr/>
            </a:pPr>
            <a:r>
              <a:rPr lang="fr-FR" sz="1800" dirty="0">
                <a:latin typeface="+mj-lt"/>
              </a:rPr>
              <a:t>Face à face UE-Maroc</a:t>
            </a:r>
          </a:p>
          <a:p>
            <a:pPr algn="just" fontAlgn="auto">
              <a:spcAft>
                <a:spcPts val="0"/>
              </a:spcAft>
              <a:defRPr/>
            </a:pPr>
            <a:endParaRPr lang="fr-FR" sz="1800" dirty="0">
              <a:latin typeface="+mj-lt"/>
            </a:endParaRPr>
          </a:p>
          <a:p>
            <a:pPr algn="just" fontAlgn="auto">
              <a:spcAft>
                <a:spcPts val="0"/>
              </a:spcAft>
              <a:defRPr/>
            </a:pPr>
            <a:r>
              <a:rPr lang="fr-FR" sz="1800" dirty="0">
                <a:latin typeface="+mj-lt"/>
              </a:rPr>
              <a:t>2008-2011 :</a:t>
            </a:r>
          </a:p>
          <a:p>
            <a:pPr marL="0" indent="0" algn="just" fontAlgn="auto">
              <a:spcAft>
                <a:spcPts val="0"/>
              </a:spcAft>
              <a:buFont typeface="Wingdings 2"/>
              <a:buNone/>
              <a:defRPr/>
            </a:pPr>
            <a:r>
              <a:rPr lang="fr-FR" sz="1800" dirty="0">
                <a:latin typeface="+mj-lt"/>
              </a:rPr>
              <a:t> Négociations avec la Lybie</a:t>
            </a:r>
          </a:p>
          <a:p>
            <a:pPr algn="just" fontAlgn="auto">
              <a:spcAft>
                <a:spcPts val="0"/>
              </a:spcAft>
              <a:defRPr/>
            </a:pPr>
            <a:endParaRPr lang="fr-FR" sz="1800" dirty="0">
              <a:latin typeface="+mj-lt"/>
            </a:endParaRPr>
          </a:p>
          <a:p>
            <a:pPr algn="just" fontAlgn="auto">
              <a:spcAft>
                <a:spcPts val="0"/>
              </a:spcAft>
              <a:defRPr/>
            </a:pPr>
            <a:r>
              <a:rPr lang="fr-FR" sz="1800" dirty="0">
                <a:latin typeface="+mj-lt"/>
              </a:rPr>
              <a:t>2015-2016 :</a:t>
            </a:r>
          </a:p>
          <a:p>
            <a:pPr marL="0" indent="0" algn="just" fontAlgn="auto">
              <a:spcAft>
                <a:spcPts val="0"/>
              </a:spcAft>
              <a:buFont typeface="Wingdings 2"/>
              <a:buNone/>
              <a:defRPr/>
            </a:pPr>
            <a:r>
              <a:rPr lang="fr-FR" sz="1800" dirty="0">
                <a:latin typeface="+mj-lt"/>
              </a:rPr>
              <a:t> Pourparlers avec la Turquie</a:t>
            </a:r>
          </a:p>
          <a:p>
            <a:pPr algn="just" fontAlgn="auto">
              <a:spcAft>
                <a:spcPts val="0"/>
              </a:spcAft>
              <a:defRPr/>
            </a:pPr>
            <a:r>
              <a:rPr lang="fr-FR" sz="1800" dirty="0">
                <a:latin typeface="+mj-lt"/>
              </a:rPr>
              <a:t>Accords de novembre 2015 et mars 2016.</a:t>
            </a:r>
          </a:p>
          <a:p>
            <a:pPr lvl="2" algn="just" fontAlgn="auto">
              <a:spcAft>
                <a:spcPts val="0"/>
              </a:spcAft>
              <a:defRPr/>
            </a:pPr>
            <a:endParaRPr lang="fr-FR" sz="2400" dirty="0"/>
          </a:p>
          <a:p>
            <a:pPr fontAlgn="auto">
              <a:spcAft>
                <a:spcPts val="0"/>
              </a:spcAft>
              <a:defRPr/>
            </a:pPr>
            <a:endParaRPr lang="fr-FR" dirty="0"/>
          </a:p>
        </p:txBody>
      </p:sp>
      <p:sp>
        <p:nvSpPr>
          <p:cNvPr id="19460" name="Titre 1"/>
          <p:cNvSpPr>
            <a:spLocks noGrp="1"/>
          </p:cNvSpPr>
          <p:nvPr>
            <p:ph type="title"/>
          </p:nvPr>
        </p:nvSpPr>
        <p:spPr>
          <a:xfrm>
            <a:off x="455613" y="603250"/>
            <a:ext cx="8229600" cy="1150938"/>
          </a:xfrm>
        </p:spPr>
        <p:txBody>
          <a:bodyPr/>
          <a:lstStyle/>
          <a:p>
            <a:r>
              <a:rPr lang="fr-FR" sz="2800"/>
              <a:t>La « crise » actuelle s’inscrit dans la continuité de cette gestion externalisée depuis une quinzaine d’années</a:t>
            </a:r>
            <a:br>
              <a:rPr lang="fr-FR" sz="2800"/>
            </a:br>
            <a:endParaRPr lang="fr-FR" sz="2800"/>
          </a:p>
        </p:txBody>
      </p:sp>
      <p:sp>
        <p:nvSpPr>
          <p:cNvPr id="19461" name="ZoneTexte 10"/>
          <p:cNvSpPr txBox="1">
            <a:spLocks noChangeArrowheads="1"/>
          </p:cNvSpPr>
          <p:nvPr/>
        </p:nvSpPr>
        <p:spPr bwMode="auto">
          <a:xfrm>
            <a:off x="441325" y="6151563"/>
            <a:ext cx="6523038" cy="276225"/>
          </a:xfrm>
          <a:prstGeom prst="rect">
            <a:avLst/>
          </a:prstGeom>
          <a:noFill/>
          <a:ln w="9525">
            <a:noFill/>
            <a:miter lim="800000"/>
            <a:headEnd/>
            <a:tailEnd/>
          </a:ln>
        </p:spPr>
        <p:txBody>
          <a:bodyPr>
            <a:spAutoFit/>
          </a:bodyPr>
          <a:lstStyle/>
          <a:p>
            <a:r>
              <a:rPr lang="fr-FR" sz="1200">
                <a:latin typeface="Constantia" pitchFamily="18" charset="0"/>
              </a:rPr>
              <a:t>Source : Réseau Migreurop, 2016</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08050"/>
            <a:ext cx="8229600" cy="5416550"/>
          </a:xfrm>
        </p:spPr>
        <p:txBody>
          <a:bodyPr>
            <a:normAutofit lnSpcReduction="10000"/>
          </a:bodyPr>
          <a:lstStyle/>
          <a:p>
            <a:pPr marL="274320" indent="-274320" algn="just" fontAlgn="auto">
              <a:spcAft>
                <a:spcPts val="0"/>
              </a:spcAft>
              <a:buClr>
                <a:schemeClr val="accent3"/>
              </a:buClr>
              <a:buFont typeface="Wingdings 2"/>
              <a:buChar char=""/>
              <a:defRPr/>
            </a:pPr>
            <a:r>
              <a:rPr lang="fr-FR" sz="2800" b="1" dirty="0">
                <a:latin typeface="+mj-lt"/>
              </a:rPr>
              <a:t>Cette nouvelle séquence se produit dans un contexte particulier :</a:t>
            </a:r>
          </a:p>
          <a:p>
            <a:pPr marL="640080" lvl="1" indent="-246888" algn="just" fontAlgn="auto">
              <a:spcAft>
                <a:spcPts val="0"/>
              </a:spcAft>
              <a:buFont typeface="Wingdings 2"/>
              <a:buChar char=""/>
              <a:defRPr/>
            </a:pPr>
            <a:endParaRPr lang="fr-FR" sz="2000" dirty="0">
              <a:latin typeface="+mj-lt"/>
            </a:endParaRPr>
          </a:p>
          <a:p>
            <a:pPr marL="640080" lvl="1" indent="-246888" algn="just" fontAlgn="auto">
              <a:spcAft>
                <a:spcPts val="0"/>
              </a:spcAft>
              <a:buFont typeface="Wingdings 2"/>
              <a:buChar char=""/>
              <a:defRPr/>
            </a:pPr>
            <a:r>
              <a:rPr lang="fr-FR" sz="2000" dirty="0">
                <a:latin typeface="+mj-lt"/>
              </a:rPr>
              <a:t>Logique spécifique d’externalisation dans le cas de l’asile : « </a:t>
            </a:r>
            <a:r>
              <a:rPr lang="fr-FR" sz="2000" b="1" dirty="0">
                <a:latin typeface="+mj-lt"/>
              </a:rPr>
              <a:t>asile sur place</a:t>
            </a:r>
            <a:r>
              <a:rPr lang="fr-FR" sz="2000" dirty="0">
                <a:latin typeface="+mj-lt"/>
              </a:rPr>
              <a:t> », assignant les demandeurs d’asile et ceux à qui le statut de réfugié a été reconnu à une résidence définitive dans les pays limitrophes de leur pays d’origine (« </a:t>
            </a:r>
            <a:r>
              <a:rPr lang="fr-FR" sz="2000" b="1" dirty="0">
                <a:latin typeface="+mj-lt"/>
              </a:rPr>
              <a:t>pays tiers sûrs</a:t>
            </a:r>
            <a:r>
              <a:rPr lang="fr-FR" sz="2000" dirty="0">
                <a:latin typeface="+mj-lt"/>
              </a:rPr>
              <a:t> ») ou dans une région de leur propre pays où ils ne risquent aucune persécution.</a:t>
            </a:r>
          </a:p>
          <a:p>
            <a:pPr lvl="2" indent="-246888" algn="just" fontAlgn="auto">
              <a:spcAft>
                <a:spcPts val="0"/>
              </a:spcAft>
              <a:buFont typeface="Wingdings 2"/>
              <a:buChar char=""/>
              <a:defRPr/>
            </a:pPr>
            <a:r>
              <a:rPr lang="fr-FR" sz="2000" dirty="0">
                <a:latin typeface="+mj-lt"/>
              </a:rPr>
              <a:t>Depuis 2003, inclus dans les « </a:t>
            </a:r>
            <a:r>
              <a:rPr lang="fr-FR" sz="2000" b="1" dirty="0">
                <a:latin typeface="+mj-lt"/>
              </a:rPr>
              <a:t>Règlements Dublin</a:t>
            </a:r>
            <a:r>
              <a:rPr lang="fr-FR" sz="2000" dirty="0">
                <a:latin typeface="+mj-lt"/>
              </a:rPr>
              <a:t> ».</a:t>
            </a:r>
          </a:p>
          <a:p>
            <a:pPr lvl="2" indent="-246888" algn="just" fontAlgn="auto">
              <a:spcAft>
                <a:spcPts val="0"/>
              </a:spcAft>
              <a:buFont typeface="Wingdings 2"/>
              <a:buChar char=""/>
              <a:defRPr/>
            </a:pPr>
            <a:endParaRPr lang="fr-FR" sz="2000" dirty="0">
              <a:latin typeface="+mj-lt"/>
            </a:endParaRPr>
          </a:p>
          <a:p>
            <a:pPr lvl="2" indent="-246888" algn="just" fontAlgn="auto">
              <a:spcAft>
                <a:spcPts val="0"/>
              </a:spcAft>
              <a:buFont typeface="Wingdings 2"/>
              <a:buChar char=""/>
              <a:defRPr/>
            </a:pPr>
            <a:r>
              <a:rPr lang="fr-FR" sz="2000" dirty="0">
                <a:latin typeface="+mj-lt"/>
              </a:rPr>
              <a:t>Nouveau contexte géopolitique créé par les « Printemps arabes » en Méditerranée.</a:t>
            </a:r>
          </a:p>
          <a:p>
            <a:pPr marL="667512" lvl="2" indent="0" algn="just" fontAlgn="auto">
              <a:spcAft>
                <a:spcPts val="0"/>
              </a:spcAft>
              <a:buFont typeface="Wingdings 2"/>
              <a:buNone/>
              <a:defRPr/>
            </a:pPr>
            <a:endParaRPr lang="fr-FR" sz="2000" dirty="0">
              <a:latin typeface="+mj-lt"/>
            </a:endParaRPr>
          </a:p>
          <a:p>
            <a:pPr lvl="2" indent="-246888" algn="just" fontAlgn="auto">
              <a:spcAft>
                <a:spcPts val="0"/>
              </a:spcAft>
              <a:buFont typeface="Wingdings 2"/>
              <a:buChar char=""/>
              <a:defRPr/>
            </a:pPr>
            <a:r>
              <a:rPr lang="fr-FR" sz="2000" b="1" dirty="0">
                <a:latin typeface="+mj-lt"/>
              </a:rPr>
              <a:t>Référence : </a:t>
            </a:r>
            <a:r>
              <a:rPr lang="fr-FR" sz="2000" dirty="0" err="1">
                <a:latin typeface="+mj-lt"/>
              </a:rPr>
              <a:t>Schmoll</a:t>
            </a:r>
            <a:r>
              <a:rPr lang="fr-FR" sz="2000" dirty="0">
                <a:latin typeface="+mj-lt"/>
              </a:rPr>
              <a:t>, C., </a:t>
            </a:r>
            <a:r>
              <a:rPr lang="fr-FR" sz="2000" dirty="0" err="1">
                <a:latin typeface="+mj-lt"/>
              </a:rPr>
              <a:t>Thiollet</a:t>
            </a:r>
            <a:r>
              <a:rPr lang="fr-FR" sz="2000" dirty="0">
                <a:latin typeface="+mj-lt"/>
              </a:rPr>
              <a:t>, H., &amp; </a:t>
            </a:r>
            <a:r>
              <a:rPr lang="fr-FR" sz="2000" dirty="0" err="1">
                <a:latin typeface="+mj-lt"/>
              </a:rPr>
              <a:t>Wihtol</a:t>
            </a:r>
            <a:r>
              <a:rPr lang="fr-FR" sz="2000" dirty="0">
                <a:latin typeface="+mj-lt"/>
              </a:rPr>
              <a:t> de </a:t>
            </a:r>
            <a:r>
              <a:rPr lang="fr-FR" sz="2000" dirty="0" err="1">
                <a:latin typeface="+mj-lt"/>
              </a:rPr>
              <a:t>Wenden</a:t>
            </a:r>
            <a:r>
              <a:rPr lang="fr-FR" sz="2000" dirty="0">
                <a:latin typeface="+mj-lt"/>
              </a:rPr>
              <a:t>, C. (</a:t>
            </a:r>
            <a:r>
              <a:rPr lang="fr-FR" sz="2000" dirty="0" err="1">
                <a:latin typeface="+mj-lt"/>
              </a:rPr>
              <a:t>Eds</a:t>
            </a:r>
            <a:r>
              <a:rPr lang="fr-FR" sz="2000" dirty="0">
                <a:latin typeface="+mj-lt"/>
              </a:rPr>
              <a:t>.). (2015). </a:t>
            </a:r>
            <a:r>
              <a:rPr lang="fr-FR" sz="2000" i="1" dirty="0">
                <a:latin typeface="+mj-lt"/>
              </a:rPr>
              <a:t>Migrations en Méditerranée. Permanences et mutations à l'heure des révolutions et des crises</a:t>
            </a:r>
            <a:r>
              <a:rPr lang="fr-FR" sz="2000" dirty="0">
                <a:latin typeface="+mj-lt"/>
              </a:rPr>
              <a:t>. Paris: CNRS.</a:t>
            </a:r>
          </a:p>
          <a:p>
            <a:pPr marL="667512" lvl="2" indent="0" fontAlgn="auto">
              <a:spcAft>
                <a:spcPts val="0"/>
              </a:spcAft>
              <a:buFont typeface="Wingdings 2"/>
              <a:buNone/>
              <a:defRPr/>
            </a:pPr>
            <a:endParaRPr lang="fr-FR" dirty="0">
              <a:latin typeface="+mj-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re 1"/>
          <p:cNvSpPr>
            <a:spLocks noGrp="1"/>
          </p:cNvSpPr>
          <p:nvPr>
            <p:ph type="title"/>
          </p:nvPr>
        </p:nvSpPr>
        <p:spPr/>
        <p:txBody>
          <a:bodyPr/>
          <a:lstStyle/>
          <a:p>
            <a:r>
              <a:rPr lang="fr-FR" sz="2400" b="1"/>
              <a:t>En dépit de ce contexte particulier, la « crise » de 2015-2016 réédite le schéma diplomatique et policier de l’externalisation :</a:t>
            </a:r>
            <a:endParaRPr lang="fr-FR" sz="2400"/>
          </a:p>
        </p:txBody>
      </p:sp>
      <p:sp>
        <p:nvSpPr>
          <p:cNvPr id="3" name="Espace réservé du contenu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r>
              <a:rPr lang="fr-FR" dirty="0">
                <a:latin typeface="+mj-lt"/>
              </a:rPr>
              <a:t>Exil vers l’Europe de 362 000 Syriens pour la seule année 2015.</a:t>
            </a:r>
          </a:p>
          <a:p>
            <a:pPr marL="640080" lvl="1" indent="-246888" fontAlgn="auto">
              <a:spcAft>
                <a:spcPts val="0"/>
              </a:spcAft>
              <a:buFont typeface="Wingdings 2"/>
              <a:buChar char=""/>
              <a:defRPr/>
            </a:pPr>
            <a:r>
              <a:rPr lang="fr-FR" sz="2600" dirty="0">
                <a:latin typeface="+mj-lt"/>
              </a:rPr>
              <a:t>Dans les pays limitrophes de la Syrie : 1,07 million au Liban, 2,2 millions en Turquie (chiffres UNHCR).</a:t>
            </a:r>
          </a:p>
          <a:p>
            <a:pPr marL="274320" indent="-274320" fontAlgn="auto">
              <a:spcAft>
                <a:spcPts val="0"/>
              </a:spcAft>
              <a:buClr>
                <a:schemeClr val="accent3"/>
              </a:buClr>
              <a:buFont typeface="Wingdings 2"/>
              <a:buChar char=""/>
              <a:defRPr/>
            </a:pPr>
            <a:endParaRPr lang="fr-FR" dirty="0">
              <a:latin typeface="+mj-lt"/>
            </a:endParaRPr>
          </a:p>
          <a:p>
            <a:pPr marL="274320" indent="-274320" fontAlgn="auto">
              <a:spcAft>
                <a:spcPts val="0"/>
              </a:spcAft>
              <a:buClr>
                <a:schemeClr val="accent3"/>
              </a:buClr>
              <a:buFont typeface="Wingdings 2"/>
              <a:buChar char=""/>
              <a:defRPr/>
            </a:pPr>
            <a:r>
              <a:rPr lang="fr-FR" dirty="0">
                <a:latin typeface="+mj-lt"/>
              </a:rPr>
              <a:t>Multiplication des naufrages dramatiques de migrants et réaction européenne : </a:t>
            </a:r>
            <a:r>
              <a:rPr lang="fr-FR" i="1" dirty="0">
                <a:latin typeface="+mj-lt"/>
              </a:rPr>
              <a:t>Mare </a:t>
            </a:r>
            <a:r>
              <a:rPr lang="fr-FR" i="1" dirty="0" err="1">
                <a:latin typeface="+mj-lt"/>
              </a:rPr>
              <a:t>Nostrum</a:t>
            </a:r>
            <a:r>
              <a:rPr lang="fr-FR" dirty="0">
                <a:latin typeface="+mj-lt"/>
              </a:rPr>
              <a:t>, </a:t>
            </a:r>
            <a:r>
              <a:rPr lang="fr-FR" i="1" dirty="0">
                <a:latin typeface="+mj-lt"/>
              </a:rPr>
              <a:t>Triton</a:t>
            </a:r>
            <a:r>
              <a:rPr lang="fr-FR" dirty="0">
                <a:latin typeface="+mj-lt"/>
              </a:rPr>
              <a:t>.</a:t>
            </a:r>
          </a:p>
          <a:p>
            <a:pPr marL="274320" indent="-274320" fontAlgn="auto">
              <a:spcAft>
                <a:spcPts val="0"/>
              </a:spcAft>
              <a:buClr>
                <a:schemeClr val="accent3"/>
              </a:buClr>
              <a:buFont typeface="Wingdings 2"/>
              <a:buChar char=""/>
              <a:defRPr/>
            </a:pPr>
            <a:r>
              <a:rPr lang="fr-FR" dirty="0">
                <a:latin typeface="+mj-lt"/>
              </a:rPr>
              <a:t>Les attentats de Paris et Bruxelles encouragent également une approche purement répressive de la réception des réfugiés.</a:t>
            </a:r>
          </a:p>
          <a:p>
            <a:pPr marL="274320" indent="-274320" fontAlgn="auto">
              <a:spcAft>
                <a:spcPts val="0"/>
              </a:spcAft>
              <a:buClr>
                <a:schemeClr val="accent3"/>
              </a:buClr>
              <a:buFont typeface="Wingdings 2"/>
              <a:buChar char=""/>
              <a:defRPr/>
            </a:pP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288" y="692150"/>
            <a:ext cx="8229600" cy="1296988"/>
          </a:xfrm>
        </p:spPr>
        <p:txBody>
          <a:bodyPr>
            <a:normAutofit/>
          </a:bodyPr>
          <a:lstStyle/>
          <a:p>
            <a:pPr marL="274320" indent="-274320" algn="just" fontAlgn="auto">
              <a:spcAft>
                <a:spcPts val="0"/>
              </a:spcAft>
              <a:buClr>
                <a:schemeClr val="accent3"/>
              </a:buClr>
              <a:buFont typeface="Wingdings 2"/>
              <a:buChar char=""/>
              <a:defRPr/>
            </a:pPr>
            <a:r>
              <a:rPr lang="fr-FR" sz="2400" dirty="0">
                <a:solidFill>
                  <a:schemeClr val="tx2"/>
                </a:solidFill>
                <a:latin typeface="+mj-lt"/>
              </a:rPr>
              <a:t>Le schéma d’externalisation : conséquences sur le plan humain et sur la solidité de l’espace Schengen</a:t>
            </a:r>
          </a:p>
          <a:p>
            <a:pPr marL="274320" indent="-274320" fontAlgn="auto">
              <a:spcAft>
                <a:spcPts val="0"/>
              </a:spcAft>
              <a:buClr>
                <a:schemeClr val="accent3"/>
              </a:buClr>
              <a:buFont typeface="Wingdings 2"/>
              <a:buChar char=""/>
              <a:defRPr/>
            </a:pPr>
            <a:endParaRPr lang="fr-FR" sz="2800" dirty="0">
              <a:latin typeface="+mj-lt"/>
            </a:endParaRPr>
          </a:p>
          <a:p>
            <a:pPr marL="274320" indent="-274320" fontAlgn="auto">
              <a:spcAft>
                <a:spcPts val="0"/>
              </a:spcAft>
              <a:buClr>
                <a:schemeClr val="accent3"/>
              </a:buClr>
              <a:buFont typeface="Wingdings 2"/>
              <a:buChar char=""/>
              <a:defRPr/>
            </a:pPr>
            <a:endParaRPr lang="fr-FR" sz="2800" dirty="0">
              <a:latin typeface="+mj-lt"/>
            </a:endParaRPr>
          </a:p>
        </p:txBody>
      </p:sp>
      <p:pic>
        <p:nvPicPr>
          <p:cNvPr id="22530" name="Image 3"/>
          <p:cNvPicPr>
            <a:picLocks noChangeAspect="1"/>
          </p:cNvPicPr>
          <p:nvPr/>
        </p:nvPicPr>
        <p:blipFill>
          <a:blip r:embed="rId2"/>
          <a:srcRect l="52628" t="20975" r="5777" b="27933"/>
          <a:stretch>
            <a:fillRect/>
          </a:stretch>
        </p:blipFill>
        <p:spPr bwMode="auto">
          <a:xfrm>
            <a:off x="6443663" y="4217988"/>
            <a:ext cx="2592387" cy="2239962"/>
          </a:xfrm>
          <a:prstGeom prst="rect">
            <a:avLst/>
          </a:prstGeom>
          <a:noFill/>
          <a:ln w="9525">
            <a:noFill/>
            <a:miter lim="800000"/>
            <a:headEnd/>
            <a:tailEnd/>
          </a:ln>
        </p:spPr>
      </p:pic>
      <p:sp>
        <p:nvSpPr>
          <p:cNvPr id="5" name="ZoneTexte 4"/>
          <p:cNvSpPr txBox="1"/>
          <p:nvPr/>
        </p:nvSpPr>
        <p:spPr>
          <a:xfrm>
            <a:off x="395288" y="4010025"/>
            <a:ext cx="5976937" cy="2555875"/>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endParaRPr lang="fr-FR" sz="1400" dirty="0">
              <a:latin typeface="+mj-lt"/>
              <a:cs typeface="+mn-cs"/>
            </a:endParaRPr>
          </a:p>
          <a:p>
            <a:pPr marL="285750" indent="-285750" algn="just" fontAlgn="auto">
              <a:spcBef>
                <a:spcPts val="0"/>
              </a:spcBef>
              <a:spcAft>
                <a:spcPts val="0"/>
              </a:spcAft>
              <a:buFont typeface="Arial" panose="020B0604020202020204" pitchFamily="34" charset="0"/>
              <a:buChar char="•"/>
              <a:defRPr/>
            </a:pPr>
            <a:r>
              <a:rPr lang="fr-FR" sz="1600" dirty="0">
                <a:latin typeface="+mj-lt"/>
                <a:cs typeface="+mn-cs"/>
              </a:rPr>
              <a:t>Après un examen rapide, les autorités grecques peuvent </a:t>
            </a:r>
            <a:r>
              <a:rPr lang="fr-FR" sz="1600">
                <a:latin typeface="+mj-lt"/>
                <a:cs typeface="+mn-cs"/>
              </a:rPr>
              <a:t>désormais y déterminer </a:t>
            </a:r>
            <a:r>
              <a:rPr lang="fr-FR" sz="1600" dirty="0">
                <a:latin typeface="+mj-lt"/>
                <a:cs typeface="+mn-cs"/>
              </a:rPr>
              <a:t>si leurs occupants peuvent être renvoyés vers la Turquie ou si leur demande d’asile doit être instruite par la Grèce.</a:t>
            </a:r>
          </a:p>
          <a:p>
            <a:pPr marL="285750" indent="-285750" algn="just" fontAlgn="auto">
              <a:spcBef>
                <a:spcPts val="0"/>
              </a:spcBef>
              <a:spcAft>
                <a:spcPts val="0"/>
              </a:spcAft>
              <a:buFont typeface="Arial" panose="020B0604020202020204" pitchFamily="34" charset="0"/>
              <a:buChar char="•"/>
              <a:defRPr/>
            </a:pPr>
            <a:endParaRPr lang="fr-FR" sz="1600" dirty="0">
              <a:latin typeface="+mj-lt"/>
              <a:cs typeface="+mn-cs"/>
            </a:endParaRPr>
          </a:p>
          <a:p>
            <a:pPr marL="285750" indent="-285750" algn="just" fontAlgn="auto">
              <a:spcBef>
                <a:spcPts val="0"/>
              </a:spcBef>
              <a:spcAft>
                <a:spcPts val="0"/>
              </a:spcAft>
              <a:buFont typeface="Arial" panose="020B0604020202020204" pitchFamily="34" charset="0"/>
              <a:buChar char="•"/>
              <a:defRPr/>
            </a:pPr>
            <a:r>
              <a:rPr lang="fr-FR" sz="1600" dirty="0">
                <a:latin typeface="+mj-lt"/>
                <a:cs typeface="+mn-cs"/>
              </a:rPr>
              <a:t>Depuis mars 2016, ces camps sont donc devenus des centres d’expulsion où les réfugiés sont enfermés pour attendre un éventuel rapatriement forcé.</a:t>
            </a:r>
          </a:p>
          <a:p>
            <a:pPr fontAlgn="auto">
              <a:spcBef>
                <a:spcPts val="0"/>
              </a:spcBef>
              <a:spcAft>
                <a:spcPts val="0"/>
              </a:spcAft>
              <a:defRPr/>
            </a:pPr>
            <a:endParaRPr lang="fr-FR" dirty="0">
              <a:latin typeface="+mn-lt"/>
              <a:cs typeface="+mn-cs"/>
            </a:endParaRPr>
          </a:p>
        </p:txBody>
      </p:sp>
      <p:sp>
        <p:nvSpPr>
          <p:cNvPr id="6" name="ZoneTexte 5"/>
          <p:cNvSpPr txBox="1"/>
          <p:nvPr/>
        </p:nvSpPr>
        <p:spPr>
          <a:xfrm>
            <a:off x="114300" y="1692275"/>
            <a:ext cx="8689975" cy="1785938"/>
          </a:xfrm>
          <a:prstGeom prst="rect">
            <a:avLst/>
          </a:prstGeom>
          <a:noFill/>
        </p:spPr>
        <p:txBody>
          <a:bodyPr>
            <a:spAutoFit/>
          </a:bodyPr>
          <a:lstStyle/>
          <a:p>
            <a:pPr marL="742950" lvl="1" indent="-285750" fontAlgn="auto">
              <a:spcBef>
                <a:spcPts val="0"/>
              </a:spcBef>
              <a:spcAft>
                <a:spcPts val="0"/>
              </a:spcAft>
              <a:buFont typeface="Arial" panose="020B0604020202020204" pitchFamily="34" charset="0"/>
              <a:buChar char="•"/>
              <a:defRPr/>
            </a:pPr>
            <a:r>
              <a:rPr lang="fr-FR" sz="1600" dirty="0">
                <a:latin typeface="+mj-lt"/>
                <a:cs typeface="+mn-cs"/>
              </a:rPr>
              <a:t>Deux accords avec la Turquie, en novembre 2015 puis en mars 2016. Les autorités turques doivent alors s’engager à bloquer ou réadmettre sur leur territoire les réfugiés en marche vers l’Europe.</a:t>
            </a:r>
          </a:p>
          <a:p>
            <a:pPr marL="1200150" lvl="2" indent="-285750" fontAlgn="auto">
              <a:spcBef>
                <a:spcPts val="0"/>
              </a:spcBef>
              <a:spcAft>
                <a:spcPts val="0"/>
              </a:spcAft>
              <a:buFont typeface="Arial" panose="020B0604020202020204" pitchFamily="34" charset="0"/>
              <a:buChar char="•"/>
              <a:defRPr/>
            </a:pPr>
            <a:r>
              <a:rPr lang="fr-FR" sz="1600" b="1" dirty="0">
                <a:latin typeface="+mj-lt"/>
                <a:cs typeface="+mn-cs"/>
              </a:rPr>
              <a:t>Contreparties :</a:t>
            </a:r>
            <a:r>
              <a:rPr lang="fr-FR" sz="1600" dirty="0">
                <a:latin typeface="+mj-lt"/>
                <a:cs typeface="+mn-cs"/>
              </a:rPr>
              <a:t> aide de 3 milliards d’euros, transfert vers l’UE d’un réfugié syrien pour chaque réfugié réadmis, politique de visa facilitant l’entrée en Europe des ressortissants turcs, et reprise des pourparlers d’adhésion de la Turquie à l’Union européenne.</a:t>
            </a:r>
          </a:p>
          <a:p>
            <a:pPr fontAlgn="auto">
              <a:spcBef>
                <a:spcPts val="0"/>
              </a:spcBef>
              <a:spcAft>
                <a:spcPts val="0"/>
              </a:spcAft>
              <a:defRPr/>
            </a:pPr>
            <a:endParaRPr lang="fr-FR" sz="1400" b="1" dirty="0">
              <a:latin typeface="+mj-lt"/>
              <a:cs typeface="+mn-cs"/>
            </a:endParaRPr>
          </a:p>
        </p:txBody>
      </p:sp>
      <p:sp>
        <p:nvSpPr>
          <p:cNvPr id="7" name="ZoneTexte 6"/>
          <p:cNvSpPr txBox="1"/>
          <p:nvPr/>
        </p:nvSpPr>
        <p:spPr>
          <a:xfrm>
            <a:off x="-252413" y="3556000"/>
            <a:ext cx="9288463" cy="584200"/>
          </a:xfrm>
          <a:prstGeom prst="rect">
            <a:avLst/>
          </a:prstGeom>
          <a:noFill/>
        </p:spPr>
        <p:txBody>
          <a:bodyPr>
            <a:spAutoFit/>
          </a:bodyPr>
          <a:lstStyle/>
          <a:p>
            <a:pPr marL="742950" lvl="1" indent="-285750" fontAlgn="auto">
              <a:spcBef>
                <a:spcPts val="0"/>
              </a:spcBef>
              <a:spcAft>
                <a:spcPts val="0"/>
              </a:spcAft>
              <a:buFont typeface="Arial" panose="020B0604020202020204" pitchFamily="34" charset="0"/>
              <a:buChar char="•"/>
              <a:defRPr/>
            </a:pPr>
            <a:r>
              <a:rPr lang="fr-FR" sz="1600" b="1" dirty="0">
                <a:latin typeface="+mj-lt"/>
                <a:cs typeface="+mn-cs"/>
              </a:rPr>
              <a:t>L’enjeu côté européen : résorber les hot spots – camps de réfugiés installés dans les îles grecques au large de la Turquie (Lesbos, Chios ou Samos)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re 1"/>
          <p:cNvSpPr>
            <a:spLocks noGrp="1"/>
          </p:cNvSpPr>
          <p:nvPr>
            <p:ph type="title"/>
          </p:nvPr>
        </p:nvSpPr>
        <p:spPr/>
        <p:txBody>
          <a:bodyPr/>
          <a:lstStyle/>
          <a:p>
            <a:r>
              <a:rPr lang="fr-FR" sz="2200" b="1"/>
              <a:t>Si l’on voit donc à l’œuvre une classique dynamique d’externalisation, la désorganisation de l’espace Schengen provoquée par cette nouvelle séquence est en revanche plus inédite.</a:t>
            </a:r>
            <a:endParaRPr lang="fr-FR" sz="2200"/>
          </a:p>
        </p:txBody>
      </p:sp>
      <p:sp>
        <p:nvSpPr>
          <p:cNvPr id="3" name="Espace réservé du contenu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endParaRPr lang="fr-FR" sz="2800" dirty="0">
              <a:latin typeface="+mj-lt"/>
            </a:endParaRPr>
          </a:p>
          <a:p>
            <a:pPr marL="640080" lvl="1" indent="-246888" fontAlgn="auto">
              <a:spcAft>
                <a:spcPts val="0"/>
              </a:spcAft>
              <a:buFont typeface="Wingdings 2"/>
              <a:buChar char=""/>
              <a:defRPr/>
            </a:pPr>
            <a:r>
              <a:rPr lang="fr-FR" dirty="0">
                <a:latin typeface="+mj-lt"/>
              </a:rPr>
              <a:t>Plan de relocalisation faiblement mis en œuvre</a:t>
            </a:r>
          </a:p>
          <a:p>
            <a:pPr lvl="2" indent="-246888" algn="just" fontAlgn="auto">
              <a:spcAft>
                <a:spcPts val="0"/>
              </a:spcAft>
              <a:buFont typeface="Wingdings 2"/>
              <a:buChar char=""/>
              <a:defRPr/>
            </a:pPr>
            <a:r>
              <a:rPr lang="fr-FR" dirty="0">
                <a:latin typeface="+mj-lt"/>
              </a:rPr>
              <a:t>Répartition dans l’ensemble des États membres de 160 000 candidats à l’asile accueillis par la Grèce et l’Italie.</a:t>
            </a:r>
          </a:p>
          <a:p>
            <a:pPr lvl="2" indent="-246888" algn="just" fontAlgn="auto">
              <a:spcAft>
                <a:spcPts val="0"/>
              </a:spcAft>
              <a:buFont typeface="Wingdings 2"/>
              <a:buChar char=""/>
              <a:defRPr/>
            </a:pPr>
            <a:r>
              <a:rPr lang="fr-FR" dirty="0">
                <a:latin typeface="+mj-lt"/>
              </a:rPr>
              <a:t>Au 15 mars 2016, seules 937 personnes ont été relocalisées, dont 243 pour la France qui devait en recevoir plus de 5 000.</a:t>
            </a:r>
          </a:p>
          <a:p>
            <a:pPr lvl="2" indent="-246888" algn="just" fontAlgn="auto">
              <a:spcAft>
                <a:spcPts val="0"/>
              </a:spcAft>
              <a:buFont typeface="Wingdings 2"/>
              <a:buChar char=""/>
              <a:defRPr/>
            </a:pPr>
            <a:r>
              <a:rPr lang="fr-FR" dirty="0">
                <a:latin typeface="+mj-lt"/>
              </a:rPr>
              <a:t>La Grèce a dû prendre en charge 143 000 personnes entre janvier et avril 2016 (</a:t>
            </a:r>
            <a:r>
              <a:rPr lang="fr-FR" i="1" dirty="0" err="1">
                <a:latin typeface="+mj-lt"/>
              </a:rPr>
              <a:t>European</a:t>
            </a:r>
            <a:r>
              <a:rPr lang="fr-FR" i="1" dirty="0">
                <a:latin typeface="+mj-lt"/>
              </a:rPr>
              <a:t> Commission </a:t>
            </a:r>
            <a:r>
              <a:rPr lang="fr-FR" i="1" dirty="0" err="1">
                <a:latin typeface="+mj-lt"/>
              </a:rPr>
              <a:t>Factsheet</a:t>
            </a:r>
            <a:r>
              <a:rPr lang="fr-FR" dirty="0">
                <a:latin typeface="+mj-lt"/>
              </a:rPr>
              <a:t>, 22 octobre 2015).</a:t>
            </a:r>
          </a:p>
          <a:p>
            <a:pPr marL="640080" lvl="1" indent="-246888" fontAlgn="auto">
              <a:spcAft>
                <a:spcPts val="0"/>
              </a:spcAft>
              <a:buFont typeface="Wingdings 2"/>
              <a:buChar char=""/>
              <a:defRPr/>
            </a:pPr>
            <a:endParaRPr lang="fr-FR" dirty="0">
              <a:latin typeface="+mj-lt"/>
            </a:endParaRPr>
          </a:p>
          <a:p>
            <a:pPr marL="640080" lvl="1" indent="-246888" fontAlgn="auto">
              <a:spcAft>
                <a:spcPts val="0"/>
              </a:spcAft>
              <a:buFont typeface="Wingdings 2"/>
              <a:buChar char=""/>
              <a:defRPr/>
            </a:pPr>
            <a:r>
              <a:rPr lang="fr-FR" dirty="0">
                <a:latin typeface="+mj-lt"/>
              </a:rPr>
              <a:t>Retour au contrôle des frontières internes par certains pays membres.</a:t>
            </a:r>
          </a:p>
          <a:p>
            <a:pPr marL="274320" indent="-274320" fontAlgn="auto">
              <a:spcAft>
                <a:spcPts val="0"/>
              </a:spcAft>
              <a:buClr>
                <a:schemeClr val="accent3"/>
              </a:buClr>
              <a:buFont typeface="Wingdings 2"/>
              <a:buChar char=""/>
              <a:defRPr/>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p:txBody>
          <a:bodyPr/>
          <a:lstStyle/>
          <a:p>
            <a:r>
              <a:rPr lang="de-DE" sz="4000" b="1"/>
              <a:t>1ère partie : Les politiques migratoires en Europe : évolutions historiques et modèles d’analyse</a:t>
            </a:r>
            <a:endParaRPr lang="fr-FR" sz="4000" b="1"/>
          </a:p>
        </p:txBody>
      </p:sp>
      <p:sp>
        <p:nvSpPr>
          <p:cNvPr id="38915" name="Rectangle 3"/>
          <p:cNvSpPr>
            <a:spLocks noGrp="1"/>
          </p:cNvSpPr>
          <p:nvPr>
            <p:ph type="body" idx="1"/>
          </p:nvPr>
        </p:nvSpPr>
        <p:spPr/>
        <p:txBody>
          <a:bodyPr/>
          <a:lstStyle/>
          <a:p>
            <a:r>
              <a:rPr lang="de-DE" altLang="ja-JP">
                <a:ea typeface="ＭＳ Ｐゴシック" pitchFamily="34" charset="-128"/>
              </a:rPr>
              <a:t>Par politiques migratoires, on entend l’« ensemble des politiques, des acteurs et des institutions qui régissent l'admission et l'intégration des migrants étrangers dans le pays d'accueil » [Hammar, </a:t>
            </a:r>
            <a:r>
              <a:rPr lang="fr-FR"/>
              <a:t>T. (dir.) [1985], </a:t>
            </a:r>
            <a:r>
              <a:rPr lang="fr-FR" i="1"/>
              <a:t>European Immigration policy ; a comparative study</a:t>
            </a:r>
            <a:r>
              <a:rPr lang="fr-FR"/>
              <a:t>, Cambridge University Press, Cambridge</a:t>
            </a:r>
            <a:r>
              <a:rPr lang="de-DE" altLang="ja-JP">
                <a:ea typeface="ＭＳ Ｐゴシック" pitchFamily="34" charset="-128"/>
              </a:rPr>
              <a:t>, p. 454]</a:t>
            </a:r>
            <a:r>
              <a:rPr lang="fr-FR" altLang="ja-JP">
                <a:ea typeface="ＭＳ Ｐゴシック" pitchFamily="34" charset="-128"/>
              </a:rPr>
              <a:t> </a:t>
            </a:r>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idx="4294967295"/>
          </p:nvPr>
        </p:nvSpPr>
        <p:spPr/>
        <p:txBody>
          <a:bodyPr lIns="91440" rIns="91440" bIns="45720" anchor="ctr"/>
          <a:lstStyle/>
          <a:p>
            <a:r>
              <a:rPr lang="de-DE" sz="4600" b="1" u="sng"/>
              <a:t>I. L'histoire des politiques migratoires en Europe</a:t>
            </a:r>
            <a:endParaRPr lang="fr-FR" sz="4600" b="1" u="sng"/>
          </a:p>
        </p:txBody>
      </p:sp>
      <p:sp>
        <p:nvSpPr>
          <p:cNvPr id="28675" name="Rectangle 3"/>
          <p:cNvSpPr>
            <a:spLocks noGrp="1"/>
          </p:cNvSpPr>
          <p:nvPr>
            <p:ph type="body" idx="4294967295"/>
          </p:nvPr>
        </p:nvSpPr>
        <p:spPr>
          <a:xfrm>
            <a:off x="593725" y="1600200"/>
            <a:ext cx="8229600" cy="4525963"/>
          </a:xfrm>
        </p:spPr>
        <p:txBody>
          <a:bodyPr/>
          <a:lstStyle/>
          <a:p>
            <a:endParaRPr lang="de-DE" sz="2200" b="1" u="sng"/>
          </a:p>
          <a:p>
            <a:pPr>
              <a:buFont typeface="Wingdings 2" pitchFamily="18" charset="2"/>
              <a:buNone/>
            </a:pPr>
            <a:r>
              <a:rPr lang="de-DE" sz="2200" b="1"/>
              <a:t>1. Des années 1920 à l'après Deuxième Guerre Mondiale</a:t>
            </a:r>
          </a:p>
          <a:p>
            <a:pPr>
              <a:buFont typeface="Wingdings 2" pitchFamily="18" charset="2"/>
              <a:buNone/>
            </a:pPr>
            <a:r>
              <a:rPr lang="de-DE" sz="2200" b="1"/>
              <a:t>2. Des années 1950 aux années 1970</a:t>
            </a:r>
          </a:p>
          <a:p>
            <a:pPr>
              <a:buFont typeface="Wingdings 2" pitchFamily="18" charset="2"/>
              <a:buNone/>
            </a:pPr>
            <a:r>
              <a:rPr lang="de-DE" altLang="ja-JP" sz="2200">
                <a:ea typeface="ＭＳ Ｐゴシック" pitchFamily="34" charset="-128"/>
              </a:rPr>
              <a:t>Guestworker, Gastarbeiter</a:t>
            </a:r>
            <a:r>
              <a:rPr lang="fr-FR" altLang="ja-JP" sz="2200">
                <a:ea typeface="ＭＳ Ｐゴシック" pitchFamily="34" charset="-128"/>
              </a:rPr>
              <a:t> ; Programme Bracero</a:t>
            </a:r>
          </a:p>
          <a:p>
            <a:pPr>
              <a:buFont typeface="Wingdings 2" pitchFamily="18" charset="2"/>
              <a:buNone/>
            </a:pPr>
            <a:r>
              <a:rPr lang="fr-FR" sz="2200"/>
              <a:t>Sayad A. [1999], La double absence. Des illusions de l'émigré aux souffrances de l'immigré, Le Seuil, Paris</a:t>
            </a:r>
            <a:r>
              <a:rPr lang="fr-FR" sz="2200" i="1"/>
              <a:t>.</a:t>
            </a:r>
            <a:endParaRPr lang="de-DE" sz="2200" i="1"/>
          </a:p>
          <a:p>
            <a:pPr>
              <a:buFont typeface="Wingdings 2" pitchFamily="18" charset="2"/>
              <a:buNone/>
            </a:pPr>
            <a:r>
              <a:rPr lang="de-DE" sz="2200" b="1"/>
              <a:t>3. Des années 1970 au milieu des années 1990</a:t>
            </a:r>
          </a:p>
          <a:p>
            <a:pPr>
              <a:buFont typeface="Wingdings 2" pitchFamily="18" charset="2"/>
              <a:buNone/>
            </a:pPr>
            <a:r>
              <a:rPr lang="de-DE" sz="2200" b="1"/>
              <a:t>4. Depuis la fin des années 1990</a:t>
            </a:r>
            <a:endParaRPr lang="fr-FR" sz="2200" b="1"/>
          </a:p>
        </p:txBody>
      </p:sp>
      <p:sp>
        <p:nvSpPr>
          <p:cNvPr id="28676" name="Rectangle 4"/>
          <p:cNvSpPr>
            <a:spLocks noChangeArrowheads="1"/>
          </p:cNvSpPr>
          <p:nvPr/>
        </p:nvSpPr>
        <p:spPr bwMode="auto">
          <a:xfrm>
            <a:off x="2733675" y="3246438"/>
            <a:ext cx="184150" cy="366712"/>
          </a:xfrm>
          <a:prstGeom prst="rect">
            <a:avLst/>
          </a:prstGeom>
          <a:noFill/>
          <a:ln w="9525">
            <a:noFill/>
            <a:miter lim="800000"/>
            <a:headEnd/>
            <a:tailEnd/>
          </a:ln>
        </p:spPr>
        <p:txBody>
          <a:bodyPr wrap="none" anchor="ctr">
            <a:spAutoFit/>
          </a:bodyPr>
          <a:lstStyle/>
          <a:p>
            <a:pPr defTabSz="457200"/>
            <a:endParaRPr lang="de-DE"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idx="4294967295"/>
          </p:nvPr>
        </p:nvSpPr>
        <p:spPr>
          <a:xfrm>
            <a:off x="250825" y="620713"/>
            <a:ext cx="8229600" cy="1143000"/>
          </a:xfrm>
        </p:spPr>
        <p:txBody>
          <a:bodyPr lIns="91440" rIns="91440" bIns="45720" anchor="ctr"/>
          <a:lstStyle/>
          <a:p>
            <a:r>
              <a:rPr lang="fr-FR" sz="4400" b="1"/>
              <a:t>II. La production des politiques d’immigration : acteurs, processus et modèles explicatifs</a:t>
            </a:r>
          </a:p>
        </p:txBody>
      </p:sp>
      <p:sp>
        <p:nvSpPr>
          <p:cNvPr id="29699" name="Rectangle 3"/>
          <p:cNvSpPr>
            <a:spLocks noGrp="1"/>
          </p:cNvSpPr>
          <p:nvPr>
            <p:ph type="body" idx="4294967295"/>
          </p:nvPr>
        </p:nvSpPr>
        <p:spPr/>
        <p:txBody>
          <a:bodyPr/>
          <a:lstStyle/>
          <a:p>
            <a:endParaRPr lang="fr-FR" sz="1700" b="1" dirty="0"/>
          </a:p>
          <a:p>
            <a:endParaRPr lang="fr-FR" sz="1700" b="1" dirty="0"/>
          </a:p>
          <a:p>
            <a:r>
              <a:rPr lang="fr-FR" sz="1700" b="1" dirty="0"/>
              <a:t>1. Les approches structurelles</a:t>
            </a:r>
            <a:endParaRPr lang="fr-FR" sz="1700" b="1" i="1" dirty="0"/>
          </a:p>
          <a:p>
            <a:r>
              <a:rPr lang="fr-FR" sz="1700" b="1" i="1" dirty="0"/>
              <a:t>a. L’explication par les déterminants historiques. Genèse de l’Etat-nation et modèles nationaux</a:t>
            </a:r>
          </a:p>
          <a:p>
            <a:r>
              <a:rPr lang="fr-FR" sz="1700" dirty="0" err="1"/>
              <a:t>Brubaker</a:t>
            </a:r>
            <a:r>
              <a:rPr lang="fr-FR" sz="1700" dirty="0"/>
              <a:t> R. [1997], Citoyenneté et nationalité en France et en Allemagne, Belin, Paris.</a:t>
            </a:r>
          </a:p>
          <a:p>
            <a:r>
              <a:rPr lang="fr-FR" sz="1700" b="1" i="1" dirty="0"/>
              <a:t>b. L’évolution des contraintes institutionnelles : « paradoxe libéral » et </a:t>
            </a:r>
            <a:r>
              <a:rPr lang="fr-FR" sz="1700" b="1" i="1" dirty="0" err="1"/>
              <a:t>juridicisation</a:t>
            </a:r>
            <a:r>
              <a:rPr lang="fr-FR" sz="1700" b="1" i="1" dirty="0"/>
              <a:t> des politiques d’immigration</a:t>
            </a:r>
          </a:p>
          <a:p>
            <a:r>
              <a:rPr lang="en-US" sz="1700" dirty="0" err="1"/>
              <a:t>Hollifield</a:t>
            </a:r>
            <a:r>
              <a:rPr lang="en-US" sz="1700" dirty="0"/>
              <a:t> J. [1992], Immigrants, markets and states : the political economy of post-war Europe, Harvard University Press, Cambridge MA.</a:t>
            </a:r>
          </a:p>
          <a:p>
            <a:r>
              <a:rPr lang="en-US" sz="1700" dirty="0" err="1"/>
              <a:t>Soysal</a:t>
            </a:r>
            <a:r>
              <a:rPr lang="en-GB" sz="1700" dirty="0"/>
              <a:t> Y. [1994], Limits of Citizenship: Migrants and </a:t>
            </a:r>
            <a:r>
              <a:rPr lang="en-GB" sz="1700" dirty="0" err="1"/>
              <a:t>Postnational</a:t>
            </a:r>
            <a:r>
              <a:rPr lang="en-GB" sz="1700" dirty="0"/>
              <a:t> Membership in Europe, University of Chicago Press, Chicago.</a:t>
            </a:r>
            <a:endParaRPr lang="fr-FR" sz="17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p:cNvSpPr>
          <p:nvPr>
            <p:ph type="body" idx="4294967295"/>
          </p:nvPr>
        </p:nvSpPr>
        <p:spPr/>
        <p:txBody>
          <a:bodyPr/>
          <a:lstStyle/>
          <a:p>
            <a:r>
              <a:rPr lang="fr-FR" sz="1700" b="1" dirty="0"/>
              <a:t>2. L’approche par les réseaux d'acteurs et les groupes d'intérêt.</a:t>
            </a:r>
          </a:p>
          <a:p>
            <a:endParaRPr lang="fr-FR" sz="1700" b="1" dirty="0"/>
          </a:p>
          <a:p>
            <a:r>
              <a:rPr lang="fr-FR" sz="1700" b="1" i="1" dirty="0"/>
              <a:t>a. Le rôle des partis politiques et le poids du facteur idéologique</a:t>
            </a:r>
          </a:p>
          <a:p>
            <a:r>
              <a:rPr lang="en-US" sz="1700" dirty="0"/>
              <a:t>Baldwin-Edwards M. et Schain M. [1994], The politics of immigration in Western Europe, Sage, </a:t>
            </a:r>
            <a:r>
              <a:rPr lang="en-US" sz="1700" dirty="0" err="1"/>
              <a:t>Londres</a:t>
            </a:r>
            <a:r>
              <a:rPr lang="en-US" sz="1700" dirty="0"/>
              <a:t>. </a:t>
            </a:r>
          </a:p>
          <a:p>
            <a:r>
              <a:rPr lang="fr-FR" sz="1700" dirty="0" err="1"/>
              <a:t>Guiraudon</a:t>
            </a:r>
            <a:r>
              <a:rPr lang="fr-FR" sz="1700" dirty="0"/>
              <a:t> V. [1999], « Jeux d’ombre et de lumière : les politiques envers les étrangers en Europe », Revue française de science politique, vol. 49, n°6, p. 755-782.</a:t>
            </a:r>
          </a:p>
          <a:p>
            <a:r>
              <a:rPr lang="en-US" sz="1700" dirty="0"/>
              <a:t>Given T. et </a:t>
            </a:r>
            <a:r>
              <a:rPr lang="en-US" sz="1700" dirty="0" err="1"/>
              <a:t>Luedtke</a:t>
            </a:r>
            <a:r>
              <a:rPr lang="en-US" sz="1700" dirty="0"/>
              <a:t> A. [2005], « European Immigration Policies in Comparative Perspective: Issue Salience, Partisanship and Immigrant Rights », Comparative European Politics, vol. 3, n°1, p. 1-22.</a:t>
            </a:r>
            <a:endParaRPr lang="fr-FR" sz="1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p:cNvSpPr>
          <p:nvPr>
            <p:ph type="body" idx="4294967295"/>
          </p:nvPr>
        </p:nvSpPr>
        <p:spPr/>
        <p:txBody>
          <a:bodyPr/>
          <a:lstStyle/>
          <a:p>
            <a:r>
              <a:rPr lang="fr-FR" sz="2000" b="1" dirty="0"/>
              <a:t>2. L’approche par les réseaux d'acteurs et les groupes d'intérêt.</a:t>
            </a:r>
            <a:br>
              <a:rPr lang="fr-FR" sz="2000" b="1" dirty="0"/>
            </a:br>
            <a:r>
              <a:rPr lang="fr-FR" sz="2000" b="1" i="1" dirty="0"/>
              <a:t>b. Le poids des intérêts économiques : le paradigme libéral</a:t>
            </a:r>
          </a:p>
          <a:p>
            <a:endParaRPr lang="fr-FR" sz="2000" b="1" i="1" dirty="0"/>
          </a:p>
          <a:p>
            <a:r>
              <a:rPr lang="en-US" sz="2000" dirty="0"/>
              <a:t>Freeman G. International migration review, vol. 29, n°4, p. 881-902.</a:t>
            </a:r>
          </a:p>
          <a:p>
            <a:r>
              <a:rPr lang="en-US" sz="2000" dirty="0" err="1"/>
              <a:t>Joppke</a:t>
            </a:r>
            <a:r>
              <a:rPr lang="en-US" sz="2000" dirty="0"/>
              <a:t> C. [1999], Immigration and the nation-state : United States, Germany, and Great Britain. Oxford University Press, Oxford</a:t>
            </a:r>
          </a:p>
          <a:p>
            <a:r>
              <a:rPr lang="en-US" sz="2000" dirty="0"/>
              <a:t>Boswell C. [2007], « Theorizing Migration Policy: Is There a Third Way? », </a:t>
            </a:r>
            <a:r>
              <a:rPr lang="en-US" sz="2000" i="1" dirty="0"/>
              <a:t>The International Migration Review</a:t>
            </a:r>
            <a:r>
              <a:rPr lang="en-US" sz="2000" dirty="0"/>
              <a:t>,  vol. 41, n°1, p. 75-100.</a:t>
            </a:r>
          </a:p>
          <a:p>
            <a:r>
              <a:rPr lang="en-US" sz="2000" dirty="0" err="1"/>
              <a:t>Lahav</a:t>
            </a:r>
            <a:r>
              <a:rPr lang="en-US" sz="2000" dirty="0"/>
              <a:t> G. [2004], </a:t>
            </a:r>
            <a:r>
              <a:rPr lang="en-US" sz="2000" i="1" dirty="0"/>
              <a:t>Immigration and politics in the new Europe: Reinventing borders,</a:t>
            </a:r>
            <a:r>
              <a:rPr lang="en-US" sz="2000" dirty="0"/>
              <a:t> Cambridge University Press, Cambridge.</a:t>
            </a:r>
            <a:endParaRPr lang="fr-F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p:cNvSpPr>
          <p:nvPr>
            <p:ph type="body" idx="4294967295"/>
          </p:nvPr>
        </p:nvSpPr>
        <p:spPr/>
        <p:txBody>
          <a:bodyPr/>
          <a:lstStyle/>
          <a:p>
            <a:pPr>
              <a:lnSpc>
                <a:spcPct val="90000"/>
              </a:lnSpc>
            </a:pPr>
            <a:r>
              <a:rPr lang="fr-FR" sz="2000" b="1" dirty="0"/>
              <a:t>2. L’approche par les réseaux d'acteurs et les groupes d'intérêt.</a:t>
            </a:r>
            <a:br>
              <a:rPr lang="fr-FR" sz="2000" b="1" dirty="0"/>
            </a:br>
            <a:r>
              <a:rPr lang="fr-FR" sz="2000" b="1" i="1" dirty="0"/>
              <a:t>c. Le rôle des ONG et des lobbys</a:t>
            </a:r>
          </a:p>
          <a:p>
            <a:pPr>
              <a:lnSpc>
                <a:spcPct val="90000"/>
              </a:lnSpc>
            </a:pPr>
            <a:endParaRPr lang="fr-FR" sz="2000" b="1" i="1" dirty="0"/>
          </a:p>
          <a:p>
            <a:pPr>
              <a:lnSpc>
                <a:spcPct val="90000"/>
              </a:lnSpc>
            </a:pPr>
            <a:r>
              <a:rPr lang="en-US" sz="2000" dirty="0"/>
              <a:t>Geddes A. [2000b], « Lobbying for migrant inclusion in the European Union: new opportunities for transnational advocacy? », Journal of European Public Policy, vol. 7, n°4, , p. 632-649</a:t>
            </a:r>
            <a:endParaRPr lang="fr-FR" sz="2000" dirty="0"/>
          </a:p>
          <a:p>
            <a:pPr>
              <a:lnSpc>
                <a:spcPct val="90000"/>
              </a:lnSpc>
            </a:pPr>
            <a:r>
              <a:rPr lang="fr-FR" altLang="ja-JP" sz="2000" dirty="0">
                <a:ea typeface="ＭＳ Ｐゴシック" pitchFamily="34" charset="-128"/>
              </a:rPr>
              <a:t>No Border ; </a:t>
            </a:r>
            <a:r>
              <a:rPr lang="fr-FR" altLang="ja-JP" sz="2000" dirty="0" err="1">
                <a:ea typeface="ＭＳ Ｐゴシック" pitchFamily="34" charset="-128"/>
              </a:rPr>
              <a:t>Migreurop</a:t>
            </a:r>
            <a:r>
              <a:rPr lang="fr-FR" altLang="ja-JP" sz="2000" dirty="0">
                <a:ea typeface="ＭＳ Ｐゴシック" pitchFamily="34" charset="-128"/>
              </a:rPr>
              <a:t> </a:t>
            </a:r>
          </a:p>
          <a:p>
            <a:pPr>
              <a:lnSpc>
                <a:spcPct val="90000"/>
              </a:lnSpc>
            </a:pPr>
            <a:endParaRPr lang="fr-FR" altLang="ja-JP" sz="2000" dirty="0">
              <a:ea typeface="ＭＳ Ｐゴシック" pitchFamily="34" charset="-128"/>
            </a:endParaRPr>
          </a:p>
          <a:p>
            <a:pPr>
              <a:lnSpc>
                <a:spcPct val="90000"/>
              </a:lnSpc>
            </a:pPr>
            <a:r>
              <a:rPr lang="fr-FR" sz="2000" b="1" i="1" dirty="0"/>
              <a:t>d. Le rôle croissant des acteurs privés</a:t>
            </a:r>
          </a:p>
          <a:p>
            <a:pPr>
              <a:lnSpc>
                <a:spcPct val="90000"/>
              </a:lnSpc>
            </a:pPr>
            <a:r>
              <a:rPr lang="en-US" sz="2000" dirty="0"/>
              <a:t>“</a:t>
            </a:r>
            <a:r>
              <a:rPr lang="en-US" sz="2000" dirty="0" err="1"/>
              <a:t>Industrie</a:t>
            </a:r>
            <a:r>
              <a:rPr lang="en-US" sz="2000" dirty="0"/>
              <a:t> de migration”</a:t>
            </a:r>
          </a:p>
          <a:p>
            <a:pPr>
              <a:lnSpc>
                <a:spcPct val="90000"/>
              </a:lnSpc>
            </a:pPr>
            <a:r>
              <a:rPr lang="en-US" sz="2000" dirty="0"/>
              <a:t>Boswell C. et Geddes A. [2011], Migration and mobility in the EU, Basingstoke, Palgrave Mc Millan, </a:t>
            </a:r>
            <a:r>
              <a:rPr lang="en-US" sz="2000" dirty="0" err="1"/>
              <a:t>Londres</a:t>
            </a:r>
            <a:r>
              <a:rPr lang="en-US" sz="2000" dirty="0"/>
              <a:t>.</a:t>
            </a:r>
            <a:endParaRPr lang="fr-F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p:cNvSpPr>
          <p:nvPr>
            <p:ph type="body" idx="4294967295"/>
          </p:nvPr>
        </p:nvSpPr>
        <p:spPr/>
        <p:txBody>
          <a:bodyPr/>
          <a:lstStyle/>
          <a:p>
            <a:r>
              <a:rPr lang="fr-FR" b="1" dirty="0"/>
              <a:t>3. La mise en œuvre des politiques d’immigration sur le terrain</a:t>
            </a:r>
          </a:p>
          <a:p>
            <a:endParaRPr lang="fr-FR" b="1" dirty="0"/>
          </a:p>
          <a:p>
            <a:r>
              <a:rPr lang="fr-FR" sz="2000" dirty="0"/>
              <a:t>La thèse du gap</a:t>
            </a:r>
          </a:p>
          <a:p>
            <a:r>
              <a:rPr lang="fr-FR" sz="2000" dirty="0"/>
              <a:t>Terray E. [1999], « Le travail des étrangers en situation irrégulière ou la délocalisation sur place » in </a:t>
            </a:r>
            <a:r>
              <a:rPr lang="fr-FR" sz="2000" dirty="0" err="1"/>
              <a:t>Balibar</a:t>
            </a:r>
            <a:r>
              <a:rPr lang="fr-FR" sz="2000" dirty="0"/>
              <a:t> E. , </a:t>
            </a:r>
            <a:r>
              <a:rPr lang="fr-FR" sz="2000" dirty="0" err="1"/>
              <a:t>Chemillier-Gendreau</a:t>
            </a:r>
            <a:r>
              <a:rPr lang="fr-FR" sz="2000" dirty="0"/>
              <a:t> M., Costa-</a:t>
            </a:r>
            <a:r>
              <a:rPr lang="fr-FR" sz="2000" dirty="0" err="1"/>
              <a:t>Lascoux</a:t>
            </a:r>
            <a:r>
              <a:rPr lang="fr-FR" sz="2000" dirty="0"/>
              <a:t> J. et Terray E. (</a:t>
            </a:r>
            <a:r>
              <a:rPr lang="fr-FR" sz="2000" dirty="0" err="1"/>
              <a:t>dir</a:t>
            </a:r>
            <a:r>
              <a:rPr lang="fr-FR" sz="2000" dirty="0"/>
              <a:t>.), </a:t>
            </a:r>
            <a:r>
              <a:rPr lang="fr-FR" sz="2000" i="1" dirty="0"/>
              <a:t>Sans-papiers : l'archaïsme fatal‎, L</a:t>
            </a:r>
            <a:r>
              <a:rPr lang="fr-FR" sz="2000" dirty="0"/>
              <a:t>a Découverte, Paris, p. 9-34.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p:cNvSpPr>
          <p:nvPr>
            <p:ph type="body" idx="4294967295"/>
          </p:nvPr>
        </p:nvSpPr>
        <p:spPr>
          <a:xfrm>
            <a:off x="468313" y="1916113"/>
            <a:ext cx="8229600" cy="4389437"/>
          </a:xfrm>
        </p:spPr>
        <p:txBody>
          <a:bodyPr/>
          <a:lstStyle/>
          <a:p>
            <a:r>
              <a:rPr lang="fr-FR" b="1" dirty="0"/>
              <a:t>4. Le cas particulier de l’Union européenne : quelle convergence ?</a:t>
            </a:r>
          </a:p>
          <a:p>
            <a:endParaRPr lang="fr-FR" b="1" dirty="0"/>
          </a:p>
          <a:p>
            <a:r>
              <a:rPr lang="fr-FR" sz="2000" b="1" i="1" dirty="0"/>
              <a:t>a. Bref  retour socio-historique sur l'européanisation des politiques d’immigration : vers une communautarisation croissante</a:t>
            </a:r>
          </a:p>
          <a:p>
            <a:r>
              <a:rPr lang="fr-FR" sz="2000" b="1" i="1" dirty="0"/>
              <a:t>b. Quel degré de convergence dans les politiques européennes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1432</TotalTime>
  <Words>600</Words>
  <Application>Microsoft Office PowerPoint</Application>
  <PresentationFormat>Affichage à l'écran (4:3)</PresentationFormat>
  <Paragraphs>128</Paragraphs>
  <Slides>19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19</vt:i4>
      </vt:variant>
    </vt:vector>
  </HeadingPairs>
  <TitlesOfParts>
    <vt:vector size="25" baseType="lpstr">
      <vt:lpstr>ＭＳ Ｐゴシック</vt:lpstr>
      <vt:lpstr>Arial</vt:lpstr>
      <vt:lpstr>Calibri</vt:lpstr>
      <vt:lpstr>Constantia</vt:lpstr>
      <vt:lpstr>Wingdings 2</vt:lpstr>
      <vt:lpstr>Débit</vt:lpstr>
      <vt:lpstr>"Les politiques migratoires en Europe :  évolutions historiques, modèles explicatifs et développements récents.  L'exemple de la "crise des réfugiés""</vt:lpstr>
      <vt:lpstr>1ère partie : Les politiques migratoires en Europe : évolutions historiques et modèles d’analyse</vt:lpstr>
      <vt:lpstr>I. L'histoire des politiques migratoires en Europe</vt:lpstr>
      <vt:lpstr>II. La production des politiques d’immigration : acteurs, processus et modèles explicatifs</vt:lpstr>
      <vt:lpstr>Présentation PowerPoint</vt:lpstr>
      <vt:lpstr>Présentation PowerPoint</vt:lpstr>
      <vt:lpstr>Présentation PowerPoint</vt:lpstr>
      <vt:lpstr>Présentation PowerPoint</vt:lpstr>
      <vt:lpstr>Présentation PowerPoint</vt:lpstr>
      <vt:lpstr>2ème partie : L'exemple de la "crise des réfugiés„ à l‘aune de l‘évolution des politiques de contrôle et d‘asile</vt:lpstr>
      <vt:lpstr>I. Les politiques d’asile et la suspicion contemporaine envers les candidats au statut de réfugié.</vt:lpstr>
      <vt:lpstr>Après la guerre froide : l’entrée dans une ère de « soupçon »,</vt:lpstr>
      <vt:lpstr> Dans les années 1980-1990, des restrictions fortes dans l’octroi du statut de réfugié et dans l’accueil des demandeurs d’asile en France </vt:lpstr>
      <vt:lpstr>II. L’externalisation des politiques d’asile et la « crise des réfugiés syriens ». </vt:lpstr>
      <vt:lpstr>La « crise » actuelle s’inscrit dans la continuité de cette gestion externalisée depuis une quinzaine d’années </vt:lpstr>
      <vt:lpstr>Présentation PowerPoint</vt:lpstr>
      <vt:lpstr>En dépit de ce contexte particulier, la « crise » de 2015-2016 réédite le schéma diplomatique et policier de l’externalisation :</vt:lpstr>
      <vt:lpstr>Présentation PowerPoint</vt:lpstr>
      <vt:lpstr>Si l’on voit donc à l’œuvre une classique dynamique d’externalisation, la désorganisation de l’espace Schengen provoquée par cette nouvelle séquence est en revanche plus inédite.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How Serious Is It ? ». Managing Heavy Diseases In a French Immigration Detention Center</dc:title>
  <dc:creator>nfischer</dc:creator>
  <cp:lastModifiedBy>Nicolas</cp:lastModifiedBy>
  <cp:revision>117</cp:revision>
  <dcterms:created xsi:type="dcterms:W3CDTF">2014-07-29T12:26:03Z</dcterms:created>
  <dcterms:modified xsi:type="dcterms:W3CDTF">2017-01-19T22:32:57Z</dcterms:modified>
</cp:coreProperties>
</file>